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9"/>
    <p:restoredTop sz="94248" autoAdjust="0"/>
  </p:normalViewPr>
  <p:slideViewPr>
    <p:cSldViewPr snapToGrid="0" snapToObjects="1">
      <p:cViewPr varScale="1">
        <p:scale>
          <a:sx n="82" d="100"/>
          <a:sy n="82" d="100"/>
        </p:scale>
        <p:origin x="792" y="58"/>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30/9/2024</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09/30/2024</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09/30/2024</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09/30/2024</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09/30/2024</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09/30/2024</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09/30/2024</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09/30/2024</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09/30/2024</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09/30/2024</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09/30/2024</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09/30/2024</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09/30/2024</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30 de </a:t>
            </a:r>
            <a:r>
              <a:rPr lang="en-US" altLang="es-EC" sz="2800" dirty="0" err="1">
                <a:solidFill>
                  <a:schemeClr val="bg1"/>
                </a:solidFill>
                <a:latin typeface="GOTHAM-LIGHT" pitchFamily="2" charset="0"/>
              </a:rPr>
              <a:t>junio</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30 de </a:t>
            </a:r>
            <a:r>
              <a:rPr lang="en-US" altLang="es-EC" sz="1200" b="1" i="1" dirty="0" err="1">
                <a:latin typeface="Calibri Light" panose="020F0302020204030204" pitchFamily="34" charset="0"/>
                <a:cs typeface="Times New Roman" panose="02020603050405020304" pitchFamily="18" charset="0"/>
              </a:rPr>
              <a:t>junio</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41A60E3C-10B8-490D-9233-C5E64A25489D}"/>
              </a:ext>
            </a:extLst>
          </p:cNvPr>
          <p:cNvPicPr>
            <a:picLocks noChangeAspect="1"/>
          </p:cNvPicPr>
          <p:nvPr/>
        </p:nvPicPr>
        <p:blipFill>
          <a:blip r:embed="rId3"/>
          <a:stretch>
            <a:fillRect/>
          </a:stretch>
        </p:blipFill>
        <p:spPr>
          <a:xfrm>
            <a:off x="2352675" y="3048000"/>
            <a:ext cx="7486650" cy="762000"/>
          </a:xfrm>
          <a:prstGeom prst="rect">
            <a:avLst/>
          </a:prstGeom>
        </p:spPr>
      </p:pic>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r>
              <a:rPr lang="es-EC" dirty="0"/>
              <a:t/>
            </a:r>
            <a:br>
              <a:rPr lang="es-EC" dirty="0"/>
            </a:br>
            <a:endParaRPr lang="es-EC" dirty="0"/>
          </a:p>
        </p:txBody>
      </p:sp>
      <p:pic>
        <p:nvPicPr>
          <p:cNvPr id="8" name="Imagen 7">
            <a:extLst>
              <a:ext uri="{FF2B5EF4-FFF2-40B4-BE49-F238E27FC236}">
                <a16:creationId xmlns:a16="http://schemas.microsoft.com/office/drawing/2014/main" id="{3BD774C2-35F9-4B57-BDAA-4115D46F3BA2}"/>
              </a:ext>
            </a:extLst>
          </p:cNvPr>
          <p:cNvPicPr>
            <a:picLocks noChangeAspect="1"/>
          </p:cNvPicPr>
          <p:nvPr/>
        </p:nvPicPr>
        <p:blipFill>
          <a:blip r:embed="rId3"/>
          <a:stretch>
            <a:fillRect/>
          </a:stretch>
        </p:blipFill>
        <p:spPr>
          <a:xfrm>
            <a:off x="5759624" y="5067916"/>
            <a:ext cx="6715125" cy="828675"/>
          </a:xfrm>
          <a:prstGeom prst="rect">
            <a:avLst/>
          </a:prstGeom>
        </p:spPr>
      </p:pic>
      <p:pic>
        <p:nvPicPr>
          <p:cNvPr id="2" name="Imagen 1"/>
          <p:cNvPicPr>
            <a:picLocks noChangeAspect="1"/>
          </p:cNvPicPr>
          <p:nvPr/>
        </p:nvPicPr>
        <p:blipFill>
          <a:blip r:embed="rId4"/>
          <a:stretch>
            <a:fillRect/>
          </a:stretch>
        </p:blipFill>
        <p:spPr>
          <a:xfrm>
            <a:off x="101470" y="676081"/>
            <a:ext cx="5492855" cy="3923911"/>
          </a:xfrm>
          <a:prstGeom prst="rect">
            <a:avLst/>
          </a:prstGeom>
        </p:spPr>
      </p:pic>
      <p:pic>
        <p:nvPicPr>
          <p:cNvPr id="3" name="Imagen 2"/>
          <p:cNvPicPr>
            <a:picLocks noChangeAspect="1"/>
          </p:cNvPicPr>
          <p:nvPr/>
        </p:nvPicPr>
        <p:blipFill>
          <a:blip r:embed="rId5"/>
          <a:stretch>
            <a:fillRect/>
          </a:stretch>
        </p:blipFill>
        <p:spPr>
          <a:xfrm>
            <a:off x="5759624" y="676081"/>
            <a:ext cx="6192890" cy="4325127"/>
          </a:xfrm>
          <a:prstGeom prst="rect">
            <a:avLst/>
          </a:prstGeom>
        </p:spPr>
      </p:pic>
      <p:pic>
        <p:nvPicPr>
          <p:cNvPr id="7" name="Imagen 6"/>
          <p:cNvPicPr>
            <a:picLocks noChangeAspect="1"/>
          </p:cNvPicPr>
          <p:nvPr/>
        </p:nvPicPr>
        <p:blipFill>
          <a:blip r:embed="rId6"/>
          <a:stretch>
            <a:fillRect/>
          </a:stretch>
        </p:blipFill>
        <p:spPr>
          <a:xfrm>
            <a:off x="101471" y="4615720"/>
            <a:ext cx="5412922" cy="1551816"/>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JUNIO 2022</a:t>
            </a:r>
            <a:r>
              <a:rPr lang="es-ES" sz="1400" dirty="0"/>
              <a:t/>
            </a:r>
            <a:br>
              <a:rPr lang="es-ES" sz="1400" dirty="0"/>
            </a:br>
            <a:endParaRPr lang="es-EC" sz="1400" dirty="0"/>
          </a:p>
        </p:txBody>
      </p:sp>
      <p:pic>
        <p:nvPicPr>
          <p:cNvPr id="2" name="Imagen 1"/>
          <p:cNvPicPr>
            <a:picLocks noChangeAspect="1"/>
          </p:cNvPicPr>
          <p:nvPr/>
        </p:nvPicPr>
        <p:blipFill>
          <a:blip r:embed="rId3"/>
          <a:stretch>
            <a:fillRect/>
          </a:stretch>
        </p:blipFill>
        <p:spPr>
          <a:xfrm>
            <a:off x="2099732" y="1289252"/>
            <a:ext cx="7857068" cy="1873826"/>
          </a:xfrm>
          <a:prstGeom prst="rect">
            <a:avLst/>
          </a:prstGeom>
        </p:spPr>
      </p:pic>
      <p:pic>
        <p:nvPicPr>
          <p:cNvPr id="5" name="Imagen 4"/>
          <p:cNvPicPr>
            <a:picLocks noChangeAspect="1"/>
          </p:cNvPicPr>
          <p:nvPr/>
        </p:nvPicPr>
        <p:blipFill>
          <a:blip r:embed="rId4"/>
          <a:stretch>
            <a:fillRect/>
          </a:stretch>
        </p:blipFill>
        <p:spPr>
          <a:xfrm>
            <a:off x="2099733" y="3289653"/>
            <a:ext cx="7857067" cy="1748877"/>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6719745" y="3207052"/>
            <a:ext cx="4453396" cy="1464621"/>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4"/>
          <a:stretch>
            <a:fillRect/>
          </a:stretch>
        </p:blipFill>
        <p:spPr>
          <a:xfrm>
            <a:off x="516276" y="992662"/>
            <a:ext cx="11156320" cy="4866962"/>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p:cNvPicPr>
            <a:picLocks noChangeAspect="1"/>
          </p:cNvPicPr>
          <p:nvPr/>
        </p:nvPicPr>
        <p:blipFill>
          <a:blip r:embed="rId4"/>
          <a:stretch>
            <a:fillRect/>
          </a:stretch>
        </p:blipFill>
        <p:spPr>
          <a:xfrm>
            <a:off x="608294" y="992662"/>
            <a:ext cx="10974106" cy="4904285"/>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4"/>
          <a:stretch>
            <a:fillRect/>
          </a:stretch>
        </p:blipFill>
        <p:spPr>
          <a:xfrm>
            <a:off x="797631" y="1051934"/>
            <a:ext cx="10503780" cy="2036499"/>
          </a:xfrm>
          <a:prstGeom prst="rect">
            <a:avLst/>
          </a:prstGeom>
        </p:spPr>
      </p:pic>
      <p:pic>
        <p:nvPicPr>
          <p:cNvPr id="4" name="Imagen 3"/>
          <p:cNvPicPr>
            <a:picLocks noChangeAspect="1"/>
          </p:cNvPicPr>
          <p:nvPr/>
        </p:nvPicPr>
        <p:blipFill>
          <a:blip r:embed="rId5"/>
          <a:stretch>
            <a:fillRect/>
          </a:stretch>
        </p:blipFill>
        <p:spPr>
          <a:xfrm>
            <a:off x="797631" y="3929538"/>
            <a:ext cx="10503780" cy="1939417"/>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6991035" y="3210700"/>
            <a:ext cx="4226908" cy="1617699"/>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p:cNvPicPr>
            <a:picLocks noChangeAspect="1"/>
          </p:cNvPicPr>
          <p:nvPr/>
        </p:nvPicPr>
        <p:blipFill>
          <a:blip r:embed="rId3"/>
          <a:stretch>
            <a:fillRect/>
          </a:stretch>
        </p:blipFill>
        <p:spPr>
          <a:xfrm>
            <a:off x="395136" y="1039283"/>
            <a:ext cx="11324113" cy="4689713"/>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p:cNvPicPr>
            <a:picLocks noChangeAspect="1"/>
          </p:cNvPicPr>
          <p:nvPr/>
        </p:nvPicPr>
        <p:blipFill>
          <a:blip r:embed="rId3"/>
          <a:stretch>
            <a:fillRect/>
          </a:stretch>
        </p:blipFill>
        <p:spPr>
          <a:xfrm>
            <a:off x="357813" y="845453"/>
            <a:ext cx="11398759" cy="5141001"/>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419099" y="1015903"/>
            <a:ext cx="11287125" cy="2081860"/>
          </a:xfrm>
          <a:prstGeom prst="rect">
            <a:avLst/>
          </a:prstGeom>
        </p:spPr>
      </p:pic>
      <p:pic>
        <p:nvPicPr>
          <p:cNvPr id="3" name="Imagen 2"/>
          <p:cNvPicPr>
            <a:picLocks noChangeAspect="1"/>
          </p:cNvPicPr>
          <p:nvPr/>
        </p:nvPicPr>
        <p:blipFill>
          <a:blip r:embed="rId4"/>
          <a:stretch>
            <a:fillRect/>
          </a:stretch>
        </p:blipFill>
        <p:spPr>
          <a:xfrm>
            <a:off x="419099" y="3821113"/>
            <a:ext cx="11287125" cy="1949765"/>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7106463" y="3040999"/>
            <a:ext cx="4220900" cy="1633637"/>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p:cNvPicPr>
            <a:picLocks noChangeAspect="1"/>
          </p:cNvPicPr>
          <p:nvPr/>
        </p:nvPicPr>
        <p:blipFill>
          <a:blip r:embed="rId3"/>
          <a:stretch>
            <a:fillRect/>
          </a:stretch>
        </p:blipFill>
        <p:spPr>
          <a:xfrm>
            <a:off x="390096" y="954017"/>
            <a:ext cx="11534426" cy="4821632"/>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p:cNvPicPr>
            <a:picLocks noChangeAspect="1"/>
          </p:cNvPicPr>
          <p:nvPr/>
        </p:nvPicPr>
        <p:blipFill>
          <a:blip r:embed="rId3"/>
          <a:stretch>
            <a:fillRect/>
          </a:stretch>
        </p:blipFill>
        <p:spPr>
          <a:xfrm>
            <a:off x="595369" y="1004835"/>
            <a:ext cx="11245178" cy="4976088"/>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219075" y="1162676"/>
            <a:ext cx="11753850" cy="2101311"/>
          </a:xfrm>
          <a:prstGeom prst="rect">
            <a:avLst/>
          </a:prstGeom>
        </p:spPr>
      </p:pic>
      <p:pic>
        <p:nvPicPr>
          <p:cNvPr id="5" name="Imagen 4"/>
          <p:cNvPicPr>
            <a:picLocks noChangeAspect="1"/>
          </p:cNvPicPr>
          <p:nvPr/>
        </p:nvPicPr>
        <p:blipFill>
          <a:blip r:embed="rId4"/>
          <a:stretch>
            <a:fillRect/>
          </a:stretch>
        </p:blipFill>
        <p:spPr>
          <a:xfrm>
            <a:off x="219075" y="3909926"/>
            <a:ext cx="11753850" cy="2024501"/>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321823"/>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Junio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2" name="Imagen 1">
            <a:extLst>
              <a:ext uri="{FF2B5EF4-FFF2-40B4-BE49-F238E27FC236}">
                <a16:creationId xmlns:a16="http://schemas.microsoft.com/office/drawing/2014/main" id="{60864EAA-7FFB-494C-9D81-E70F21C9D716}"/>
              </a:ext>
            </a:extLst>
          </p:cNvPr>
          <p:cNvPicPr>
            <a:picLocks noChangeAspect="1"/>
          </p:cNvPicPr>
          <p:nvPr/>
        </p:nvPicPr>
        <p:blipFill>
          <a:blip r:embed="rId3"/>
          <a:stretch>
            <a:fillRect/>
          </a:stretch>
        </p:blipFill>
        <p:spPr>
          <a:xfrm>
            <a:off x="3614737" y="2060487"/>
            <a:ext cx="4962525" cy="173355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p:cNvPicPr>
            <a:picLocks noChangeAspect="1"/>
          </p:cNvPicPr>
          <p:nvPr/>
        </p:nvPicPr>
        <p:blipFill>
          <a:blip r:embed="rId3"/>
          <a:stretch>
            <a:fillRect/>
          </a:stretch>
        </p:blipFill>
        <p:spPr>
          <a:xfrm>
            <a:off x="7207104" y="3092733"/>
            <a:ext cx="4278879" cy="1544581"/>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p:cNvPicPr>
            <a:picLocks noChangeAspect="1"/>
          </p:cNvPicPr>
          <p:nvPr/>
        </p:nvPicPr>
        <p:blipFill>
          <a:blip r:embed="rId3"/>
          <a:stretch>
            <a:fillRect/>
          </a:stretch>
        </p:blipFill>
        <p:spPr>
          <a:xfrm>
            <a:off x="491290" y="1095262"/>
            <a:ext cx="11386579" cy="4624403"/>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p:cNvPicPr>
            <a:picLocks noChangeAspect="1"/>
          </p:cNvPicPr>
          <p:nvPr/>
        </p:nvPicPr>
        <p:blipFill>
          <a:blip r:embed="rId3"/>
          <a:stretch>
            <a:fillRect/>
          </a:stretch>
        </p:blipFill>
        <p:spPr>
          <a:xfrm>
            <a:off x="491290" y="1034572"/>
            <a:ext cx="11218628" cy="4853044"/>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742950" y="1133876"/>
            <a:ext cx="10706100" cy="2010540"/>
          </a:xfrm>
          <a:prstGeom prst="rect">
            <a:avLst/>
          </a:prstGeom>
        </p:spPr>
      </p:pic>
      <p:pic>
        <p:nvPicPr>
          <p:cNvPr id="4" name="Imagen 3"/>
          <p:cNvPicPr>
            <a:picLocks noChangeAspect="1"/>
          </p:cNvPicPr>
          <p:nvPr/>
        </p:nvPicPr>
        <p:blipFill>
          <a:blip r:embed="rId4"/>
          <a:stretch>
            <a:fillRect/>
          </a:stretch>
        </p:blipFill>
        <p:spPr>
          <a:xfrm>
            <a:off x="742950" y="4073039"/>
            <a:ext cx="10706100" cy="1851899"/>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6727230" y="3799366"/>
            <a:ext cx="4198296" cy="1351132"/>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p:cNvPicPr>
            <a:picLocks noChangeAspect="1"/>
          </p:cNvPicPr>
          <p:nvPr/>
        </p:nvPicPr>
        <p:blipFill>
          <a:blip r:embed="rId3"/>
          <a:stretch>
            <a:fillRect/>
          </a:stretch>
        </p:blipFill>
        <p:spPr>
          <a:xfrm>
            <a:off x="493701" y="1134153"/>
            <a:ext cx="11150903" cy="4557520"/>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p:cNvPicPr>
            <a:picLocks noChangeAspect="1"/>
          </p:cNvPicPr>
          <p:nvPr/>
        </p:nvPicPr>
        <p:blipFill>
          <a:blip r:embed="rId3"/>
          <a:stretch>
            <a:fillRect/>
          </a:stretch>
        </p:blipFill>
        <p:spPr>
          <a:xfrm>
            <a:off x="381734" y="1092123"/>
            <a:ext cx="11374837" cy="4860807"/>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862011" y="1277154"/>
            <a:ext cx="10491788" cy="1876593"/>
          </a:xfrm>
          <a:prstGeom prst="rect">
            <a:avLst/>
          </a:prstGeom>
        </p:spPr>
      </p:pic>
      <p:pic>
        <p:nvPicPr>
          <p:cNvPr id="5" name="Imagen 4"/>
          <p:cNvPicPr>
            <a:picLocks noChangeAspect="1"/>
          </p:cNvPicPr>
          <p:nvPr/>
        </p:nvPicPr>
        <p:blipFill>
          <a:blip r:embed="rId4"/>
          <a:stretch>
            <a:fillRect/>
          </a:stretch>
        </p:blipFill>
        <p:spPr>
          <a:xfrm>
            <a:off x="862011" y="3867765"/>
            <a:ext cx="10491788" cy="2001189"/>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Junio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p:cNvPicPr>
            <a:picLocks noChangeAspect="1"/>
          </p:cNvPicPr>
          <p:nvPr/>
        </p:nvPicPr>
        <p:blipFill>
          <a:blip r:embed="rId2"/>
          <a:stretch>
            <a:fillRect/>
          </a:stretch>
        </p:blipFill>
        <p:spPr>
          <a:xfrm>
            <a:off x="7343349" y="3517584"/>
            <a:ext cx="4319915" cy="1241027"/>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401554" y="1128425"/>
            <a:ext cx="11429662" cy="4703208"/>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p:cNvPicPr>
            <a:picLocks noChangeAspect="1"/>
          </p:cNvPicPr>
          <p:nvPr/>
        </p:nvPicPr>
        <p:blipFill>
          <a:blip r:embed="rId2"/>
          <a:stretch>
            <a:fillRect/>
          </a:stretch>
        </p:blipFill>
        <p:spPr>
          <a:xfrm>
            <a:off x="466868" y="1209906"/>
            <a:ext cx="11280373" cy="4575074"/>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742949" y="1203982"/>
            <a:ext cx="10610850" cy="1781814"/>
          </a:xfrm>
          <a:prstGeom prst="rect">
            <a:avLst/>
          </a:prstGeom>
        </p:spPr>
      </p:pic>
      <p:pic>
        <p:nvPicPr>
          <p:cNvPr id="8" name="Imagen 7"/>
          <p:cNvPicPr>
            <a:picLocks noChangeAspect="1"/>
          </p:cNvPicPr>
          <p:nvPr/>
        </p:nvPicPr>
        <p:blipFill>
          <a:blip r:embed="rId3"/>
          <a:stretch>
            <a:fillRect/>
          </a:stretch>
        </p:blipFill>
        <p:spPr>
          <a:xfrm>
            <a:off x="742949" y="3867753"/>
            <a:ext cx="10610850" cy="2004889"/>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30 de junio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432754" y="2234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332731" y="815626"/>
            <a:ext cx="11526477" cy="507199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1032527" y="1840679"/>
            <a:ext cx="10321273" cy="2292781"/>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0" y="849086"/>
            <a:ext cx="12192000" cy="6008914"/>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p:cNvPicPr>
            <a:picLocks noChangeAspect="1"/>
          </p:cNvPicPr>
          <p:nvPr/>
        </p:nvPicPr>
        <p:blipFill>
          <a:blip r:embed="rId3"/>
          <a:stretch>
            <a:fillRect/>
          </a:stretch>
        </p:blipFill>
        <p:spPr>
          <a:xfrm>
            <a:off x="1800808" y="1768494"/>
            <a:ext cx="9116008" cy="2476936"/>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219200" y="4636241"/>
            <a:ext cx="9753600" cy="246221"/>
          </a:xfrm>
          <a:prstGeom prst="rect">
            <a:avLst/>
          </a:prstGeom>
          <a:noFill/>
        </p:spPr>
        <p:txBody>
          <a:bodyPr wrap="square" rtlCol="0">
            <a:spAutoFit/>
          </a:bodyPr>
          <a:lstStyle/>
          <a:p>
            <a:r>
              <a:rPr lang="es-ES" sz="1000" b="1" dirty="0"/>
              <a:t> Nota: Al saldo del 30 de junio de Tenedores de Bonos y Pagares Privados se debe restar USD 414.507.226,11, bonos que han sido recomprados por la Seguridad Social </a:t>
            </a:r>
            <a:endParaRPr lang="es-EC" dirty="0"/>
          </a:p>
        </p:txBody>
      </p:sp>
      <p:pic>
        <p:nvPicPr>
          <p:cNvPr id="3" name="Imagen 2"/>
          <p:cNvPicPr>
            <a:picLocks noChangeAspect="1"/>
          </p:cNvPicPr>
          <p:nvPr/>
        </p:nvPicPr>
        <p:blipFill>
          <a:blip r:embed="rId3"/>
          <a:stretch>
            <a:fillRect/>
          </a:stretch>
        </p:blipFill>
        <p:spPr>
          <a:xfrm>
            <a:off x="1219200" y="1171289"/>
            <a:ext cx="9753600" cy="3335397"/>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305303" y="647012"/>
            <a:ext cx="11553905" cy="5324580"/>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Junio 2022</a:t>
            </a: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35733</TotalTime>
  <Words>1488</Words>
  <Application>Microsoft Office PowerPoint</Application>
  <PresentationFormat>Panorámica</PresentationFormat>
  <Paragraphs>254</Paragraphs>
  <Slides>46</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46</vt:i4>
      </vt:variant>
    </vt:vector>
  </HeadingPairs>
  <TitlesOfParts>
    <vt:vector size="55" baseType="lpstr">
      <vt:lpstr>Calibri (Cuerpo)</vt:lpstr>
      <vt:lpstr>GOTHAM-LIGHT</vt:lpstr>
      <vt:lpstr>MS PGothic</vt:lpstr>
      <vt:lpstr>Arial</vt:lpstr>
      <vt:lpstr>Calibri</vt:lpstr>
      <vt:lpstr>Calibri 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Johana Vargas</cp:lastModifiedBy>
  <cp:revision>475</cp:revision>
  <cp:lastPrinted>2023-01-30T19:47:08Z</cp:lastPrinted>
  <dcterms:created xsi:type="dcterms:W3CDTF">2021-05-25T19:59:53Z</dcterms:created>
  <dcterms:modified xsi:type="dcterms:W3CDTF">2024-09-30T18:27:40Z</dcterms:modified>
</cp:coreProperties>
</file>