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1337" r:id="rId2"/>
    <p:sldId id="1335" r:id="rId3"/>
    <p:sldId id="493" r:id="rId4"/>
    <p:sldId id="1339" r:id="rId5"/>
    <p:sldId id="1341" r:id="rId6"/>
    <p:sldId id="1342" r:id="rId7"/>
    <p:sldId id="1343" r:id="rId8"/>
    <p:sldId id="1344" r:id="rId9"/>
    <p:sldId id="1345" r:id="rId10"/>
    <p:sldId id="1346" r:id="rId11"/>
    <p:sldId id="1386" r:id="rId12"/>
    <p:sldId id="1347" r:id="rId13"/>
    <p:sldId id="1348" r:id="rId14"/>
    <p:sldId id="1349" r:id="rId15"/>
    <p:sldId id="1350" r:id="rId16"/>
    <p:sldId id="1351" r:id="rId17"/>
    <p:sldId id="1360" r:id="rId18"/>
    <p:sldId id="1361" r:id="rId19"/>
    <p:sldId id="1352" r:id="rId20"/>
    <p:sldId id="1353" r:id="rId21"/>
    <p:sldId id="1362" r:id="rId22"/>
    <p:sldId id="1363" r:id="rId23"/>
    <p:sldId id="1354" r:id="rId24"/>
    <p:sldId id="1355" r:id="rId25"/>
    <p:sldId id="1364" r:id="rId26"/>
    <p:sldId id="1365" r:id="rId27"/>
    <p:sldId id="1356" r:id="rId28"/>
    <p:sldId id="1366" r:id="rId29"/>
    <p:sldId id="1357" r:id="rId30"/>
    <p:sldId id="1358" r:id="rId31"/>
    <p:sldId id="1367" r:id="rId32"/>
    <p:sldId id="1368" r:id="rId33"/>
    <p:sldId id="1359" r:id="rId34"/>
    <p:sldId id="1369" r:id="rId35"/>
    <p:sldId id="1370" r:id="rId36"/>
    <p:sldId id="1371" r:id="rId37"/>
    <p:sldId id="1372" r:id="rId38"/>
    <p:sldId id="1373" r:id="rId39"/>
    <p:sldId id="1374" r:id="rId40"/>
    <p:sldId id="1375" r:id="rId41"/>
    <p:sldId id="1376" r:id="rId42"/>
    <p:sldId id="1377" r:id="rId43"/>
    <p:sldId id="1378" r:id="rId44"/>
    <p:sldId id="1379" r:id="rId45"/>
    <p:sldId id="1380" r:id="rId46"/>
    <p:sldId id="1381" r:id="rId47"/>
    <p:sldId id="1382" r:id="rId48"/>
    <p:sldId id="1383" r:id="rId49"/>
    <p:sldId id="1384" r:id="rId50"/>
    <p:sldId id="1385" r:id="rId51"/>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24/10/2023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36</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10/24/2023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10/24/2023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10/24/2023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10/24/2023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10/24/2023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10/24/2023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10/24/2023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10/24/2023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10/24/2023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10/24/2023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10/24/2023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10/24/2023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28 de </a:t>
            </a:r>
            <a:r>
              <a:rPr lang="en-US" altLang="es-EC" sz="2800" dirty="0" err="1">
                <a:solidFill>
                  <a:schemeClr val="bg1"/>
                </a:solidFill>
                <a:latin typeface="GOTHAM-LIGHT" pitchFamily="2" charset="0"/>
              </a:rPr>
              <a:t>febrero</a:t>
            </a:r>
            <a:r>
              <a:rPr lang="en-US" altLang="es-EC" sz="2800" dirty="0">
                <a:solidFill>
                  <a:schemeClr val="bg1"/>
                </a:solidFill>
                <a:latin typeface="GOTHAM-LIGHT" pitchFamily="2" charset="0"/>
              </a:rPr>
              <a:t> 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28 de </a:t>
            </a:r>
            <a:r>
              <a:rPr lang="en-US" altLang="es-EC" sz="1200" b="1" i="1" dirty="0" err="1">
                <a:latin typeface="Calibri Light" panose="020F0302020204030204" pitchFamily="34" charset="0"/>
                <a:cs typeface="Times New Roman" panose="02020603050405020304" pitchFamily="18" charset="0"/>
              </a:rPr>
              <a:t>febrero</a:t>
            </a:r>
            <a:r>
              <a:rPr lang="en-US" altLang="es-EC" sz="1200" b="1" i="1" dirty="0">
                <a:latin typeface="Calibri Light" panose="020F0302020204030204" pitchFamily="34" charset="0"/>
                <a:cs typeface="Times New Roman" panose="02020603050405020304" pitchFamily="18" charset="0"/>
              </a:rPr>
              <a:t> 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379306" y="3108899"/>
            <a:ext cx="7287207" cy="809957"/>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3812" y="398012"/>
            <a:ext cx="11265160" cy="369332"/>
          </a:xfrm>
          <a:prstGeom prst="rect">
            <a:avLst/>
          </a:prstGeom>
        </p:spPr>
        <p:txBody>
          <a:bodyPr wrap="square">
            <a:spAutoFit/>
          </a:bodyPr>
          <a:lstStyle/>
          <a:p>
            <a:r>
              <a:rPr lang="es-EC" b="1" dirty="0" smtClean="0">
                <a:latin typeface="Arial" panose="020B0604020202020204" pitchFamily="34" charset="0"/>
                <a:ea typeface="Arial" panose="020B0604020202020204" pitchFamily="34" charset="0"/>
                <a:cs typeface="Times New Roman" panose="02020603050405020304" pitchFamily="18" charset="0"/>
              </a:rPr>
              <a:t>Nota Técnica: Consolidación </a:t>
            </a:r>
            <a:r>
              <a:rPr lang="es-EC" b="1" dirty="0">
                <a:latin typeface="Arial" panose="020B0604020202020204" pitchFamily="34" charset="0"/>
                <a:ea typeface="Arial" panose="020B0604020202020204" pitchFamily="34" charset="0"/>
                <a:cs typeface="Times New Roman" panose="02020603050405020304" pitchFamily="18" charset="0"/>
              </a:rPr>
              <a:t>a partir </a:t>
            </a:r>
            <a:r>
              <a:rPr lang="es-EC" b="1" dirty="0" smtClean="0">
                <a:latin typeface="Arial" panose="020B0604020202020204" pitchFamily="34" charset="0"/>
                <a:ea typeface="Arial" panose="020B0604020202020204" pitchFamily="34" charset="0"/>
                <a:cs typeface="Times New Roman" panose="02020603050405020304" pitchFamily="18" charset="0"/>
              </a:rPr>
              <a:t>del </a:t>
            </a:r>
            <a:r>
              <a:rPr lang="es-EC" b="1" dirty="0">
                <a:latin typeface="Arial" panose="020B0604020202020204" pitchFamily="34" charset="0"/>
                <a:ea typeface="Arial" panose="020B0604020202020204" pitchFamily="34" charset="0"/>
                <a:cs typeface="Times New Roman" panose="02020603050405020304" pitchFamily="18" charset="0"/>
              </a:rPr>
              <a:t>detalle de información de las cuentas por pagar</a:t>
            </a:r>
            <a:endParaRPr lang="es-EC" dirty="0"/>
          </a:p>
        </p:txBody>
      </p:sp>
      <p:sp>
        <p:nvSpPr>
          <p:cNvPr id="5" name="Rectángulo 4"/>
          <p:cNvSpPr/>
          <p:nvPr/>
        </p:nvSpPr>
        <p:spPr>
          <a:xfrm>
            <a:off x="718457" y="1178724"/>
            <a:ext cx="9246637" cy="3977179"/>
          </a:xfrm>
          <a:prstGeom prst="rect">
            <a:avLst/>
          </a:prstGeom>
        </p:spPr>
        <p:txBody>
          <a:bodyPr wrap="square">
            <a:spAutoFit/>
          </a:bodyPr>
          <a:lstStyle/>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De manera general, los instrumentos de deuda presentados en el Boletín de Deuda Pública siempre fueron presentados </a:t>
            </a:r>
            <a:r>
              <a:rPr lang="es-EC" sz="1400" dirty="0" smtClean="0">
                <a:latin typeface="Arial" panose="020B0604020202020204" pitchFamily="34" charset="0"/>
                <a:ea typeface="Arial" panose="020B0604020202020204" pitchFamily="34" charset="0"/>
                <a:cs typeface="Arial" panose="020B0604020202020204" pitchFamily="34" charset="0"/>
              </a:rPr>
              <a:t>de </a:t>
            </a:r>
            <a:r>
              <a:rPr lang="es-EC" sz="1400" dirty="0">
                <a:latin typeface="Arial" panose="020B0604020202020204" pitchFamily="34" charset="0"/>
                <a:ea typeface="Arial" panose="020B0604020202020204" pitchFamily="34" charset="0"/>
                <a:cs typeface="Arial" panose="020B0604020202020204" pitchFamily="34" charset="0"/>
              </a:rPr>
              <a:t>manera agregada </a:t>
            </a:r>
            <a:r>
              <a:rPr lang="es-EC" sz="1400" dirty="0" smtClean="0">
                <a:latin typeface="Arial" panose="020B0604020202020204" pitchFamily="34" charset="0"/>
                <a:ea typeface="Arial" panose="020B0604020202020204" pitchFamily="34" charset="0"/>
                <a:cs typeface="Arial" panose="020B0604020202020204" pitchFamily="34" charset="0"/>
              </a:rPr>
              <a:t>como consolidada </a:t>
            </a:r>
            <a:r>
              <a:rPr lang="es-EC" sz="1400" dirty="0">
                <a:latin typeface="Arial" panose="020B0604020202020204" pitchFamily="34" charset="0"/>
                <a:ea typeface="Arial" panose="020B0604020202020204" pitchFamily="34" charset="0"/>
                <a:cs typeface="Arial" panose="020B0604020202020204" pitchFamily="34" charset="0"/>
              </a:rPr>
              <a:t>a nivel del Sector Publico No </a:t>
            </a:r>
            <a:r>
              <a:rPr lang="es-EC" sz="1400" dirty="0" smtClean="0">
                <a:latin typeface="Arial" panose="020B0604020202020204" pitchFamily="34" charset="0"/>
                <a:ea typeface="Arial" panose="020B0604020202020204" pitchFamily="34" charset="0"/>
                <a:cs typeface="Arial" panose="020B0604020202020204" pitchFamily="34" charset="0"/>
              </a:rPr>
              <a:t>Financiero</a:t>
            </a:r>
            <a:r>
              <a:rPr lang="es-EC" sz="1400" dirty="0">
                <a:latin typeface="Arial" panose="020B0604020202020204" pitchFamily="34" charset="0"/>
                <a:ea typeface="Arial" panose="020B0604020202020204" pitchFamily="34" charset="0"/>
                <a:cs typeface="Arial" panose="020B0604020202020204" pitchFamily="34" charset="0"/>
              </a:rPr>
              <a:t>.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Por limitaciones en la información, </a:t>
            </a:r>
            <a:r>
              <a:rPr lang="es-EC" sz="1400" dirty="0">
                <a:latin typeface="Arial" panose="020B0604020202020204" pitchFamily="34" charset="0"/>
                <a:ea typeface="Arial" panose="020B0604020202020204" pitchFamily="34" charset="0"/>
                <a:cs typeface="Arial" panose="020B0604020202020204" pitchFamily="34" charset="0"/>
              </a:rPr>
              <a:t>las cuentas por pagar del Presupuesto General del Estado (PGE) fueron, históricamente, presentadas de manera agregada y no consolidada en </a:t>
            </a:r>
            <a:r>
              <a:rPr lang="es-EC" sz="1400" dirty="0" smtClean="0">
                <a:latin typeface="Arial" panose="020B0604020202020204" pitchFamily="34" charset="0"/>
                <a:ea typeface="Arial" panose="020B0604020202020204" pitchFamily="34" charset="0"/>
                <a:cs typeface="Arial" panose="020B0604020202020204" pitchFamily="34" charset="0"/>
              </a:rPr>
              <a:t>el Sector Público No Financiero. Gracias a un reciente </a:t>
            </a:r>
            <a:r>
              <a:rPr lang="es-EC" sz="1400" dirty="0">
                <a:latin typeface="Arial" panose="020B0604020202020204" pitchFamily="34" charset="0"/>
                <a:ea typeface="Arial" panose="020B0604020202020204" pitchFamily="34" charset="0"/>
                <a:cs typeface="Arial" panose="020B0604020202020204" pitchFamily="34" charset="0"/>
              </a:rPr>
              <a:t>esfuerzo técnico para el mapeo de la relación “deudor – acreedor” de esos pasivos pasó a permitir su consolidación.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Por simplificación llamaremos a las Obligaciones No Pagadas y Registradas en los Presupuestos Clausurados” y “Obligaciones Pendientes de Pago del Ejercicio Fiscal en Curso” de cuentas por pagar.</a:t>
            </a: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En </a:t>
            </a:r>
            <a:r>
              <a:rPr lang="es-EC" sz="1400" dirty="0">
                <a:latin typeface="Arial" panose="020B0604020202020204" pitchFamily="34" charset="0"/>
                <a:ea typeface="Arial" panose="020B0604020202020204" pitchFamily="34" charset="0"/>
                <a:cs typeface="Arial" panose="020B0604020202020204" pitchFamily="34" charset="0"/>
              </a:rPr>
              <a:t>ese sentido el cambio presentado en el boletín </a:t>
            </a:r>
            <a:r>
              <a:rPr lang="es-EC" sz="1400" dirty="0" smtClean="0">
                <a:latin typeface="Arial" panose="020B0604020202020204" pitchFamily="34" charset="0"/>
                <a:ea typeface="Arial" panose="020B0604020202020204" pitchFamily="34" charset="0"/>
                <a:cs typeface="Arial" panose="020B0604020202020204" pitchFamily="34" charset="0"/>
              </a:rPr>
              <a:t>significa </a:t>
            </a:r>
            <a:r>
              <a:rPr lang="es-EC" sz="1400" dirty="0">
                <a:latin typeface="Arial" panose="020B0604020202020204" pitchFamily="34" charset="0"/>
                <a:ea typeface="Arial" panose="020B0604020202020204" pitchFamily="34" charset="0"/>
                <a:cs typeface="Arial" panose="020B0604020202020204" pitchFamily="34" charset="0"/>
              </a:rPr>
              <a:t>uniformización interna y armonización a los marcos metodológicos internacionales, a partir de una información detallada a nivel de acreedor.</a:t>
            </a: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El acceso a los datos granulares de las cuentas por pagar permitieron identificar el acreedor por </a:t>
            </a:r>
            <a:r>
              <a:rPr lang="es-EC" sz="1400" dirty="0" smtClean="0">
                <a:latin typeface="Arial" panose="020B0604020202020204" pitchFamily="34" charset="0"/>
                <a:ea typeface="Arial" panose="020B0604020202020204" pitchFamily="34" charset="0"/>
                <a:cs typeface="Arial" panose="020B0604020202020204" pitchFamily="34" charset="0"/>
              </a:rPr>
              <a:t>subsector, </a:t>
            </a:r>
            <a:r>
              <a:rPr lang="es-EC" sz="1400" dirty="0">
                <a:latin typeface="Arial" panose="020B0604020202020204" pitchFamily="34" charset="0"/>
                <a:ea typeface="Arial" panose="020B0604020202020204" pitchFamily="34" charset="0"/>
                <a:cs typeface="Arial" panose="020B0604020202020204" pitchFamily="34" charset="0"/>
              </a:rPr>
              <a:t>la mayor parte de las obligaciones del PGE son internas al Sector Público, o sea, pasivo del PGE y activo del resto del sector público</a:t>
            </a:r>
            <a:r>
              <a:rPr lang="es-EC" sz="1400" dirty="0" smtClean="0">
                <a:latin typeface="Arial" panose="020B0604020202020204" pitchFamily="34" charset="0"/>
                <a:ea typeface="Arial" panose="020B0604020202020204" pitchFamily="34" charset="0"/>
                <a:cs typeface="Arial" panose="020B0604020202020204" pitchFamily="34" charset="0"/>
              </a:rPr>
              <a:t>.</a:t>
            </a:r>
            <a:endParaRPr lang="es-EC"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67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2" name="Imagen 1"/>
          <p:cNvPicPr>
            <a:picLocks noChangeAspect="1"/>
          </p:cNvPicPr>
          <p:nvPr/>
        </p:nvPicPr>
        <p:blipFill>
          <a:blip r:embed="rId3"/>
          <a:stretch>
            <a:fillRect/>
          </a:stretch>
        </p:blipFill>
        <p:spPr>
          <a:xfrm>
            <a:off x="102115" y="696597"/>
            <a:ext cx="5553451" cy="3819420"/>
          </a:xfrm>
          <a:prstGeom prst="rect">
            <a:avLst/>
          </a:prstGeom>
        </p:spPr>
      </p:pic>
      <p:pic>
        <p:nvPicPr>
          <p:cNvPr id="4" name="Imagen 3"/>
          <p:cNvPicPr>
            <a:picLocks noChangeAspect="1"/>
          </p:cNvPicPr>
          <p:nvPr/>
        </p:nvPicPr>
        <p:blipFill>
          <a:blip r:embed="rId4"/>
          <a:stretch>
            <a:fillRect/>
          </a:stretch>
        </p:blipFill>
        <p:spPr>
          <a:xfrm>
            <a:off x="5810250" y="735633"/>
            <a:ext cx="6132934" cy="4278184"/>
          </a:xfrm>
          <a:prstGeom prst="rect">
            <a:avLst/>
          </a:prstGeom>
        </p:spPr>
      </p:pic>
      <p:pic>
        <p:nvPicPr>
          <p:cNvPr id="5" name="Imagen 4"/>
          <p:cNvPicPr>
            <a:picLocks noChangeAspect="1"/>
          </p:cNvPicPr>
          <p:nvPr/>
        </p:nvPicPr>
        <p:blipFill>
          <a:blip r:embed="rId5"/>
          <a:stretch>
            <a:fillRect/>
          </a:stretch>
        </p:blipFill>
        <p:spPr>
          <a:xfrm>
            <a:off x="102115" y="4581330"/>
            <a:ext cx="5553451" cy="1698171"/>
          </a:xfrm>
          <a:prstGeom prst="rect">
            <a:avLst/>
          </a:prstGeom>
        </p:spPr>
      </p:pic>
      <p:pic>
        <p:nvPicPr>
          <p:cNvPr id="6" name="Imagen 5"/>
          <p:cNvPicPr>
            <a:picLocks noChangeAspect="1"/>
          </p:cNvPicPr>
          <p:nvPr/>
        </p:nvPicPr>
        <p:blipFill>
          <a:blip r:embed="rId6"/>
          <a:stretch>
            <a:fillRect/>
          </a:stretch>
        </p:blipFill>
        <p:spPr>
          <a:xfrm>
            <a:off x="5810250" y="5013817"/>
            <a:ext cx="6132934" cy="1013759"/>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FEBRERO 2023</a:t>
            </a:r>
            <a:r>
              <a:rPr lang="es-ES" sz="1400" dirty="0"/>
              <a:t/>
            </a:r>
            <a:br>
              <a:rPr lang="es-ES" sz="1400" dirty="0"/>
            </a:br>
            <a:endParaRPr lang="es-EC" sz="1400" dirty="0"/>
          </a:p>
        </p:txBody>
      </p:sp>
      <p:pic>
        <p:nvPicPr>
          <p:cNvPr id="2" name="Imagen 1"/>
          <p:cNvPicPr>
            <a:picLocks noChangeAspect="1"/>
          </p:cNvPicPr>
          <p:nvPr/>
        </p:nvPicPr>
        <p:blipFill>
          <a:blip r:embed="rId3"/>
          <a:stretch>
            <a:fillRect/>
          </a:stretch>
        </p:blipFill>
        <p:spPr>
          <a:xfrm>
            <a:off x="2099733" y="1465070"/>
            <a:ext cx="8207023" cy="1856628"/>
          </a:xfrm>
          <a:prstGeom prst="rect">
            <a:avLst/>
          </a:prstGeom>
        </p:spPr>
      </p:pic>
      <p:pic>
        <p:nvPicPr>
          <p:cNvPr id="3" name="Imagen 2"/>
          <p:cNvPicPr>
            <a:picLocks noChangeAspect="1"/>
          </p:cNvPicPr>
          <p:nvPr/>
        </p:nvPicPr>
        <p:blipFill>
          <a:blip r:embed="rId4"/>
          <a:stretch>
            <a:fillRect/>
          </a:stretch>
        </p:blipFill>
        <p:spPr>
          <a:xfrm>
            <a:off x="2099733" y="3429000"/>
            <a:ext cx="8207023" cy="1637522"/>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895321" y="3291028"/>
            <a:ext cx="4189445" cy="1296670"/>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p:cNvPicPr>
            <a:picLocks noChangeAspect="1"/>
          </p:cNvPicPr>
          <p:nvPr/>
        </p:nvPicPr>
        <p:blipFill>
          <a:blip r:embed="rId4"/>
          <a:stretch>
            <a:fillRect/>
          </a:stretch>
        </p:blipFill>
        <p:spPr>
          <a:xfrm>
            <a:off x="614744" y="1078270"/>
            <a:ext cx="10609983" cy="4622734"/>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494735" y="909959"/>
            <a:ext cx="10813967" cy="5350882"/>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903040" y="1130864"/>
            <a:ext cx="10429875" cy="1882924"/>
          </a:xfrm>
          <a:prstGeom prst="rect">
            <a:avLst/>
          </a:prstGeom>
        </p:spPr>
      </p:pic>
      <p:pic>
        <p:nvPicPr>
          <p:cNvPr id="5" name="Imagen 4"/>
          <p:cNvPicPr>
            <a:picLocks noChangeAspect="1"/>
          </p:cNvPicPr>
          <p:nvPr/>
        </p:nvPicPr>
        <p:blipFill>
          <a:blip r:embed="rId5"/>
          <a:stretch>
            <a:fillRect/>
          </a:stretch>
        </p:blipFill>
        <p:spPr>
          <a:xfrm>
            <a:off x="903040" y="3894416"/>
            <a:ext cx="10429875" cy="1787927"/>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013129" y="3243549"/>
            <a:ext cx="4211597" cy="1440417"/>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628650" y="1090926"/>
            <a:ext cx="10801350" cy="4460788"/>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478422" y="933060"/>
            <a:ext cx="10848039" cy="5318450"/>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187549" y="1372650"/>
            <a:ext cx="9816901" cy="1655467"/>
          </a:xfrm>
          <a:prstGeom prst="rect">
            <a:avLst/>
          </a:prstGeom>
        </p:spPr>
      </p:pic>
      <p:pic>
        <p:nvPicPr>
          <p:cNvPr id="5" name="Imagen 4"/>
          <p:cNvPicPr>
            <a:picLocks noChangeAspect="1"/>
          </p:cNvPicPr>
          <p:nvPr/>
        </p:nvPicPr>
        <p:blipFill>
          <a:blip r:embed="rId4"/>
          <a:stretch>
            <a:fillRect/>
          </a:stretch>
        </p:blipFill>
        <p:spPr>
          <a:xfrm>
            <a:off x="1187548" y="3997835"/>
            <a:ext cx="9816901" cy="1370934"/>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177510" y="3113373"/>
            <a:ext cx="4093869" cy="1477288"/>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653143" y="998376"/>
            <a:ext cx="10879494" cy="4814595"/>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374785" y="1045029"/>
            <a:ext cx="10979014" cy="5253134"/>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879669" y="1209109"/>
            <a:ext cx="10397401" cy="1778334"/>
          </a:xfrm>
          <a:prstGeom prst="rect">
            <a:avLst/>
          </a:prstGeom>
        </p:spPr>
      </p:pic>
      <p:pic>
        <p:nvPicPr>
          <p:cNvPr id="4" name="Imagen 3"/>
          <p:cNvPicPr>
            <a:picLocks noChangeAspect="1"/>
          </p:cNvPicPr>
          <p:nvPr/>
        </p:nvPicPr>
        <p:blipFill>
          <a:blip r:embed="rId4"/>
          <a:stretch>
            <a:fillRect/>
          </a:stretch>
        </p:blipFill>
        <p:spPr>
          <a:xfrm>
            <a:off x="879668" y="3993743"/>
            <a:ext cx="10397401" cy="1539067"/>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817211"/>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Febrero 2023</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41F07147-3414-4778-A558-95069D00DE42}"/>
              </a:ext>
            </a:extLst>
          </p:cNvPr>
          <p:cNvPicPr>
            <a:picLocks noChangeAspect="1"/>
          </p:cNvPicPr>
          <p:nvPr/>
        </p:nvPicPr>
        <p:blipFill>
          <a:blip r:embed="rId3"/>
          <a:stretch>
            <a:fillRect/>
          </a:stretch>
        </p:blipFill>
        <p:spPr>
          <a:xfrm>
            <a:off x="3211689" y="2555875"/>
            <a:ext cx="5768621" cy="1985257"/>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4" name="Imagen 3"/>
          <p:cNvPicPr>
            <a:picLocks noChangeAspect="1"/>
          </p:cNvPicPr>
          <p:nvPr/>
        </p:nvPicPr>
        <p:blipFill>
          <a:blip r:embed="rId3"/>
          <a:stretch>
            <a:fillRect/>
          </a:stretch>
        </p:blipFill>
        <p:spPr>
          <a:xfrm>
            <a:off x="7384345" y="3092733"/>
            <a:ext cx="4067625" cy="1507259"/>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639763" y="1225890"/>
            <a:ext cx="11070155" cy="4447122"/>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639763" y="1026367"/>
            <a:ext cx="10892874" cy="5131838"/>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785811" y="1291929"/>
            <a:ext cx="10620375" cy="1784599"/>
          </a:xfrm>
          <a:prstGeom prst="rect">
            <a:avLst/>
          </a:prstGeom>
        </p:spPr>
      </p:pic>
      <p:pic>
        <p:nvPicPr>
          <p:cNvPr id="5" name="Imagen 4"/>
          <p:cNvPicPr>
            <a:picLocks noChangeAspect="1"/>
          </p:cNvPicPr>
          <p:nvPr/>
        </p:nvPicPr>
        <p:blipFill>
          <a:blip r:embed="rId4"/>
          <a:stretch>
            <a:fillRect/>
          </a:stretch>
        </p:blipFill>
        <p:spPr>
          <a:xfrm>
            <a:off x="785811" y="3899143"/>
            <a:ext cx="10567988" cy="1717886"/>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770532" y="3765266"/>
            <a:ext cx="4154993" cy="1170628"/>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639763" y="1203348"/>
            <a:ext cx="10780906" cy="4497656"/>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4" name="Imagen 3"/>
          <p:cNvPicPr>
            <a:picLocks noChangeAspect="1"/>
          </p:cNvPicPr>
          <p:nvPr/>
        </p:nvPicPr>
        <p:blipFill>
          <a:blip r:embed="rId3"/>
          <a:stretch>
            <a:fillRect/>
          </a:stretch>
        </p:blipFill>
        <p:spPr>
          <a:xfrm>
            <a:off x="466532" y="1017036"/>
            <a:ext cx="11047444" cy="5197151"/>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883865" y="1224752"/>
            <a:ext cx="10469934" cy="1705060"/>
          </a:xfrm>
          <a:prstGeom prst="rect">
            <a:avLst/>
          </a:prstGeom>
        </p:spPr>
      </p:pic>
      <p:pic>
        <p:nvPicPr>
          <p:cNvPr id="3" name="Imagen 2"/>
          <p:cNvPicPr>
            <a:picLocks noChangeAspect="1"/>
          </p:cNvPicPr>
          <p:nvPr/>
        </p:nvPicPr>
        <p:blipFill>
          <a:blip r:embed="rId4"/>
          <a:stretch>
            <a:fillRect/>
          </a:stretch>
        </p:blipFill>
        <p:spPr>
          <a:xfrm>
            <a:off x="883865" y="3821113"/>
            <a:ext cx="10469934" cy="1879891"/>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p:cNvPicPr>
            <a:picLocks noChangeAspect="1"/>
          </p:cNvPicPr>
          <p:nvPr/>
        </p:nvPicPr>
        <p:blipFill>
          <a:blip r:embed="rId2"/>
          <a:stretch>
            <a:fillRect/>
          </a:stretch>
        </p:blipFill>
        <p:spPr>
          <a:xfrm>
            <a:off x="7496075" y="3550216"/>
            <a:ext cx="4024686" cy="1143082"/>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812226" y="1279839"/>
            <a:ext cx="10739072" cy="4215891"/>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411009" y="927100"/>
            <a:ext cx="11056313" cy="5088527"/>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64379" y="1141279"/>
            <a:ext cx="10663238" cy="1909629"/>
          </a:xfrm>
          <a:prstGeom prst="rect">
            <a:avLst/>
          </a:prstGeom>
        </p:spPr>
      </p:pic>
      <p:pic>
        <p:nvPicPr>
          <p:cNvPr id="7" name="Imagen 6"/>
          <p:cNvPicPr>
            <a:picLocks noChangeAspect="1"/>
          </p:cNvPicPr>
          <p:nvPr/>
        </p:nvPicPr>
        <p:blipFill>
          <a:blip r:embed="rId3"/>
          <a:stretch>
            <a:fillRect/>
          </a:stretch>
        </p:blipFill>
        <p:spPr>
          <a:xfrm>
            <a:off x="764379" y="3802641"/>
            <a:ext cx="10686667" cy="1814388"/>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28 de febrero 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575671" y="834287"/>
            <a:ext cx="11143578" cy="5090651"/>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838200" y="1915973"/>
            <a:ext cx="10255897" cy="2133513"/>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83685" y="704426"/>
            <a:ext cx="12027450" cy="6088259"/>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p:cNvPicPr>
            <a:picLocks noChangeAspect="1"/>
          </p:cNvPicPr>
          <p:nvPr/>
        </p:nvPicPr>
        <p:blipFill>
          <a:blip r:embed="rId3"/>
          <a:stretch>
            <a:fillRect/>
          </a:stretch>
        </p:blipFill>
        <p:spPr>
          <a:xfrm>
            <a:off x="1511559" y="1964436"/>
            <a:ext cx="9265297" cy="2038397"/>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28 de febrero de Tenedores de Bonos y Pagares Privados se debe restar USD 442,539,632,75 bonos que han sido recomprados por la Seguridad Social </a:t>
            </a:r>
            <a:endParaRPr lang="es-EC" dirty="0"/>
          </a:p>
        </p:txBody>
      </p:sp>
      <p:pic>
        <p:nvPicPr>
          <p:cNvPr id="2" name="Imagen 1"/>
          <p:cNvPicPr>
            <a:picLocks noChangeAspect="1"/>
          </p:cNvPicPr>
          <p:nvPr/>
        </p:nvPicPr>
        <p:blipFill>
          <a:blip r:embed="rId3"/>
          <a:stretch>
            <a:fillRect/>
          </a:stretch>
        </p:blipFill>
        <p:spPr>
          <a:xfrm>
            <a:off x="1193059" y="1405635"/>
            <a:ext cx="9603341" cy="3269001"/>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522224" y="740318"/>
            <a:ext cx="10973090" cy="5240604"/>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CB9EA6C-0C85-4EA1-AB02-7FE745FD1263}"/>
              </a:ext>
            </a:extLst>
          </p:cNvPr>
          <p:cNvPicPr>
            <a:picLocks noChangeAspect="1"/>
          </p:cNvPicPr>
          <p:nvPr/>
        </p:nvPicPr>
        <p:blipFill>
          <a:blip r:embed="rId2"/>
          <a:stretch>
            <a:fillRect/>
          </a:stretch>
        </p:blipFill>
        <p:spPr>
          <a:xfrm>
            <a:off x="2990850" y="950912"/>
            <a:ext cx="6210300" cy="41433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febrero 2023</a:t>
            </a:r>
          </a:p>
        </p:txBody>
      </p:sp>
    </p:spTree>
    <p:extLst>
      <p:ext uri="{BB962C8B-B14F-4D97-AF65-F5344CB8AC3E}">
        <p14:creationId xmlns:p14="http://schemas.microsoft.com/office/powerpoint/2010/main" val="99192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E6817-FD3B-4A64-853E-5A9A31470505}"/>
              </a:ext>
            </a:extLst>
          </p:cNvPr>
          <p:cNvPicPr>
            <a:picLocks noChangeAspect="1"/>
          </p:cNvPicPr>
          <p:nvPr/>
        </p:nvPicPr>
        <p:blipFill>
          <a:blip r:embed="rId2"/>
          <a:stretch>
            <a:fillRect/>
          </a:stretch>
        </p:blipFill>
        <p:spPr>
          <a:xfrm>
            <a:off x="3017308" y="1439862"/>
            <a:ext cx="5886450" cy="235267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34234</TotalTime>
  <Words>1704</Words>
  <Application>Microsoft Office PowerPoint</Application>
  <PresentationFormat>Panorámica</PresentationFormat>
  <Paragraphs>261</Paragraphs>
  <Slides>50</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453</cp:revision>
  <cp:lastPrinted>2023-01-30T19:47:08Z</cp:lastPrinted>
  <dcterms:created xsi:type="dcterms:W3CDTF">2021-05-25T19:59:53Z</dcterms:created>
  <dcterms:modified xsi:type="dcterms:W3CDTF">2023-10-24T17:03:14Z</dcterms:modified>
</cp:coreProperties>
</file>