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60" d="100"/>
          <a:sy n="60" d="100"/>
        </p:scale>
        <p:origin x="96" y="2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mayo 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31 de mayo de 2024</a:t>
            </a: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611555" cy="261610"/>
          </a:xfrm>
          <a:prstGeom prst="rect">
            <a:avLst/>
          </a:prstGeom>
        </p:spPr>
        <p:txBody>
          <a:bodyPr wrap="square">
            <a:spAutoFit/>
          </a:bodyPr>
          <a:lstStyle/>
          <a:p>
            <a:r>
              <a:rPr lang="es-MX" sz="1100" dirty="0">
                <a:latin typeface="Calibri" panose="020F0502020204030204" pitchFamily="34" charset="0"/>
              </a:rPr>
              <a:t>Nota: PIB 2024 última cifra previsional publicada (abril 2024) por el BCE https://www.bce.fin.ec/index.php/informacioneconomica/sector-real</a:t>
            </a:r>
            <a:r>
              <a:rPr lang="es-MX" sz="1100" dirty="0"/>
              <a:t> </a:t>
            </a:r>
            <a:endParaRPr lang="es-EC" sz="1100" dirty="0"/>
          </a:p>
        </p:txBody>
      </p:sp>
      <p:pic>
        <p:nvPicPr>
          <p:cNvPr id="4" name="Imagen 3">
            <a:extLst>
              <a:ext uri="{FF2B5EF4-FFF2-40B4-BE49-F238E27FC236}">
                <a16:creationId xmlns:a16="http://schemas.microsoft.com/office/drawing/2014/main" id="{D8AC5187-25D2-4BFF-949A-FD3461EA4F35}"/>
              </a:ext>
            </a:extLst>
          </p:cNvPr>
          <p:cNvPicPr>
            <a:picLocks noChangeAspect="1"/>
          </p:cNvPicPr>
          <p:nvPr/>
        </p:nvPicPr>
        <p:blipFill>
          <a:blip r:embed="rId2"/>
          <a:stretch>
            <a:fillRect/>
          </a:stretch>
        </p:blipFill>
        <p:spPr>
          <a:xfrm>
            <a:off x="1660302" y="2670610"/>
            <a:ext cx="8150894" cy="981509"/>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199785DA-8BE7-435A-B751-1CC481716DF6}"/>
              </a:ext>
            </a:extLst>
          </p:cNvPr>
          <p:cNvPicPr>
            <a:picLocks noChangeAspect="1"/>
          </p:cNvPicPr>
          <p:nvPr/>
        </p:nvPicPr>
        <p:blipFill>
          <a:blip r:embed="rId2"/>
          <a:stretch>
            <a:fillRect/>
          </a:stretch>
        </p:blipFill>
        <p:spPr>
          <a:xfrm>
            <a:off x="391703" y="807367"/>
            <a:ext cx="5528192" cy="3804900"/>
          </a:xfrm>
          <a:prstGeom prst="rect">
            <a:avLst/>
          </a:prstGeom>
        </p:spPr>
      </p:pic>
      <p:pic>
        <p:nvPicPr>
          <p:cNvPr id="3" name="Imagen 2">
            <a:extLst>
              <a:ext uri="{FF2B5EF4-FFF2-40B4-BE49-F238E27FC236}">
                <a16:creationId xmlns:a16="http://schemas.microsoft.com/office/drawing/2014/main" id="{77F037E7-F886-49E2-8A02-CAAFC68A18CF}"/>
              </a:ext>
            </a:extLst>
          </p:cNvPr>
          <p:cNvPicPr>
            <a:picLocks noChangeAspect="1"/>
          </p:cNvPicPr>
          <p:nvPr/>
        </p:nvPicPr>
        <p:blipFill>
          <a:blip r:embed="rId3"/>
          <a:stretch>
            <a:fillRect/>
          </a:stretch>
        </p:blipFill>
        <p:spPr>
          <a:xfrm>
            <a:off x="6032846" y="802351"/>
            <a:ext cx="5955844" cy="3804900"/>
          </a:xfrm>
          <a:prstGeom prst="rect">
            <a:avLst/>
          </a:prstGeom>
        </p:spPr>
      </p:pic>
      <p:pic>
        <p:nvPicPr>
          <p:cNvPr id="5" name="Imagen 4">
            <a:extLst>
              <a:ext uri="{FF2B5EF4-FFF2-40B4-BE49-F238E27FC236}">
                <a16:creationId xmlns:a16="http://schemas.microsoft.com/office/drawing/2014/main" id="{CA4399B4-CDE2-4E5B-AA93-CC0B9511E6D2}"/>
              </a:ext>
            </a:extLst>
          </p:cNvPr>
          <p:cNvPicPr>
            <a:picLocks noChangeAspect="1"/>
          </p:cNvPicPr>
          <p:nvPr/>
        </p:nvPicPr>
        <p:blipFill>
          <a:blip r:embed="rId4"/>
          <a:stretch>
            <a:fillRect/>
          </a:stretch>
        </p:blipFill>
        <p:spPr>
          <a:xfrm>
            <a:off x="391703" y="4642685"/>
            <a:ext cx="5528192" cy="1774157"/>
          </a:xfrm>
          <a:prstGeom prst="rect">
            <a:avLst/>
          </a:prstGeom>
        </p:spPr>
      </p:pic>
      <p:pic>
        <p:nvPicPr>
          <p:cNvPr id="9" name="Imagen 8">
            <a:extLst>
              <a:ext uri="{FF2B5EF4-FFF2-40B4-BE49-F238E27FC236}">
                <a16:creationId xmlns:a16="http://schemas.microsoft.com/office/drawing/2014/main" id="{DECE18C8-0F40-40B8-801D-CD7AECD2C675}"/>
              </a:ext>
            </a:extLst>
          </p:cNvPr>
          <p:cNvPicPr>
            <a:picLocks noChangeAspect="1"/>
          </p:cNvPicPr>
          <p:nvPr/>
        </p:nvPicPr>
        <p:blipFill>
          <a:blip r:embed="rId5"/>
          <a:stretch>
            <a:fillRect/>
          </a:stretch>
        </p:blipFill>
        <p:spPr>
          <a:xfrm>
            <a:off x="6032846" y="4650961"/>
            <a:ext cx="5891676" cy="158115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MAYO 2024</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a:extLst>
              <a:ext uri="{FF2B5EF4-FFF2-40B4-BE49-F238E27FC236}">
                <a16:creationId xmlns:a16="http://schemas.microsoft.com/office/drawing/2014/main" id="{19F694FF-4963-4099-BCE5-50BC54F64917}"/>
              </a:ext>
            </a:extLst>
          </p:cNvPr>
          <p:cNvPicPr>
            <a:picLocks noChangeAspect="1"/>
          </p:cNvPicPr>
          <p:nvPr/>
        </p:nvPicPr>
        <p:blipFill>
          <a:blip r:embed="rId2"/>
          <a:stretch>
            <a:fillRect/>
          </a:stretch>
        </p:blipFill>
        <p:spPr>
          <a:xfrm>
            <a:off x="1726369" y="1012622"/>
            <a:ext cx="8751909" cy="2106889"/>
          </a:xfrm>
          <a:prstGeom prst="rect">
            <a:avLst/>
          </a:prstGeom>
        </p:spPr>
      </p:pic>
      <p:pic>
        <p:nvPicPr>
          <p:cNvPr id="6" name="Imagen 5">
            <a:extLst>
              <a:ext uri="{FF2B5EF4-FFF2-40B4-BE49-F238E27FC236}">
                <a16:creationId xmlns:a16="http://schemas.microsoft.com/office/drawing/2014/main" id="{10586773-C3D8-4557-951E-D799E130A84C}"/>
              </a:ext>
            </a:extLst>
          </p:cNvPr>
          <p:cNvPicPr>
            <a:picLocks noChangeAspect="1"/>
          </p:cNvPicPr>
          <p:nvPr/>
        </p:nvPicPr>
        <p:blipFill>
          <a:blip r:embed="rId3"/>
          <a:stretch>
            <a:fillRect/>
          </a:stretch>
        </p:blipFill>
        <p:spPr>
          <a:xfrm>
            <a:off x="1726369" y="3183650"/>
            <a:ext cx="8751909" cy="2106889"/>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mayo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3" name="Imagen 2">
            <a:extLst>
              <a:ext uri="{FF2B5EF4-FFF2-40B4-BE49-F238E27FC236}">
                <a16:creationId xmlns:a16="http://schemas.microsoft.com/office/drawing/2014/main" id="{58C54358-F510-4432-B8AA-C2021B3810A0}"/>
              </a:ext>
            </a:extLst>
          </p:cNvPr>
          <p:cNvPicPr>
            <a:picLocks noChangeAspect="1"/>
          </p:cNvPicPr>
          <p:nvPr/>
        </p:nvPicPr>
        <p:blipFill>
          <a:blip r:embed="rId2"/>
          <a:stretch>
            <a:fillRect/>
          </a:stretch>
        </p:blipFill>
        <p:spPr>
          <a:xfrm>
            <a:off x="6821403" y="3112419"/>
            <a:ext cx="4295775" cy="1620001"/>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a:extLst>
              <a:ext uri="{FF2B5EF4-FFF2-40B4-BE49-F238E27FC236}">
                <a16:creationId xmlns:a16="http://schemas.microsoft.com/office/drawing/2014/main" id="{70A05AA2-29EC-4943-BAA0-09962DEC2198}"/>
              </a:ext>
            </a:extLst>
          </p:cNvPr>
          <p:cNvPicPr>
            <a:picLocks noChangeAspect="1"/>
          </p:cNvPicPr>
          <p:nvPr/>
        </p:nvPicPr>
        <p:blipFill>
          <a:blip r:embed="rId3"/>
          <a:stretch>
            <a:fillRect/>
          </a:stretch>
        </p:blipFill>
        <p:spPr>
          <a:xfrm>
            <a:off x="619125" y="1004888"/>
            <a:ext cx="10953750" cy="4657976"/>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a:extLst>
              <a:ext uri="{FF2B5EF4-FFF2-40B4-BE49-F238E27FC236}">
                <a16:creationId xmlns:a16="http://schemas.microsoft.com/office/drawing/2014/main" id="{A1CF5126-BCD3-47D2-8EBC-02F79C936E04}"/>
              </a:ext>
            </a:extLst>
          </p:cNvPr>
          <p:cNvPicPr>
            <a:picLocks noChangeAspect="1"/>
          </p:cNvPicPr>
          <p:nvPr/>
        </p:nvPicPr>
        <p:blipFill>
          <a:blip r:embed="rId3"/>
          <a:stretch>
            <a:fillRect/>
          </a:stretch>
        </p:blipFill>
        <p:spPr>
          <a:xfrm>
            <a:off x="619125" y="992662"/>
            <a:ext cx="10953750" cy="5133474"/>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9" name="Imagen 8">
            <a:extLst>
              <a:ext uri="{FF2B5EF4-FFF2-40B4-BE49-F238E27FC236}">
                <a16:creationId xmlns:a16="http://schemas.microsoft.com/office/drawing/2014/main" id="{4E7E4694-612D-4FE1-9F49-90CF1C4ECED2}"/>
              </a:ext>
            </a:extLst>
          </p:cNvPr>
          <p:cNvPicPr>
            <a:picLocks noChangeAspect="1"/>
          </p:cNvPicPr>
          <p:nvPr/>
        </p:nvPicPr>
        <p:blipFill>
          <a:blip r:embed="rId3"/>
          <a:stretch>
            <a:fillRect/>
          </a:stretch>
        </p:blipFill>
        <p:spPr>
          <a:xfrm>
            <a:off x="619125" y="1171600"/>
            <a:ext cx="10953750" cy="1809750"/>
          </a:xfrm>
          <a:prstGeom prst="rect">
            <a:avLst/>
          </a:prstGeom>
        </p:spPr>
      </p:pic>
      <p:pic>
        <p:nvPicPr>
          <p:cNvPr id="11" name="Imagen 10">
            <a:extLst>
              <a:ext uri="{FF2B5EF4-FFF2-40B4-BE49-F238E27FC236}">
                <a16:creationId xmlns:a16="http://schemas.microsoft.com/office/drawing/2014/main" id="{459B9C26-D24E-46CB-9407-915CBCA875BF}"/>
              </a:ext>
            </a:extLst>
          </p:cNvPr>
          <p:cNvPicPr>
            <a:picLocks noChangeAspect="1"/>
          </p:cNvPicPr>
          <p:nvPr/>
        </p:nvPicPr>
        <p:blipFill>
          <a:blip r:embed="rId4"/>
          <a:stretch>
            <a:fillRect/>
          </a:stretch>
        </p:blipFill>
        <p:spPr>
          <a:xfrm>
            <a:off x="619125" y="3876651"/>
            <a:ext cx="10953750" cy="1809750"/>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mayo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a:extLst>
              <a:ext uri="{FF2B5EF4-FFF2-40B4-BE49-F238E27FC236}">
                <a16:creationId xmlns:a16="http://schemas.microsoft.com/office/drawing/2014/main" id="{8035935F-5CE5-47EE-8D5F-169F878E343D}"/>
              </a:ext>
            </a:extLst>
          </p:cNvPr>
          <p:cNvPicPr>
            <a:picLocks noChangeAspect="1"/>
          </p:cNvPicPr>
          <p:nvPr/>
        </p:nvPicPr>
        <p:blipFill>
          <a:blip r:embed="rId2"/>
          <a:stretch>
            <a:fillRect/>
          </a:stretch>
        </p:blipFill>
        <p:spPr>
          <a:xfrm>
            <a:off x="7040181" y="3176845"/>
            <a:ext cx="4189293" cy="1580649"/>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a:extLst>
              <a:ext uri="{FF2B5EF4-FFF2-40B4-BE49-F238E27FC236}">
                <a16:creationId xmlns:a16="http://schemas.microsoft.com/office/drawing/2014/main" id="{89B20A45-E835-4BD8-970E-D57F7EB509D3}"/>
              </a:ext>
            </a:extLst>
          </p:cNvPr>
          <p:cNvPicPr>
            <a:picLocks noChangeAspect="1"/>
          </p:cNvPicPr>
          <p:nvPr/>
        </p:nvPicPr>
        <p:blipFill>
          <a:blip r:embed="rId2"/>
          <a:stretch>
            <a:fillRect/>
          </a:stretch>
        </p:blipFill>
        <p:spPr>
          <a:xfrm>
            <a:off x="457200" y="971769"/>
            <a:ext cx="11277600" cy="4629150"/>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a:extLst>
              <a:ext uri="{FF2B5EF4-FFF2-40B4-BE49-F238E27FC236}">
                <a16:creationId xmlns:a16="http://schemas.microsoft.com/office/drawing/2014/main" id="{06967D73-22FA-4523-8916-FE5BAC806FBF}"/>
              </a:ext>
            </a:extLst>
          </p:cNvPr>
          <p:cNvPicPr>
            <a:picLocks noChangeAspect="1"/>
          </p:cNvPicPr>
          <p:nvPr/>
        </p:nvPicPr>
        <p:blipFill>
          <a:blip r:embed="rId2"/>
          <a:stretch>
            <a:fillRect/>
          </a:stretch>
        </p:blipFill>
        <p:spPr>
          <a:xfrm>
            <a:off x="457200" y="889667"/>
            <a:ext cx="11277600" cy="5493669"/>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FB3DEEEE-5626-4F88-B131-3C708666EA8D}"/>
              </a:ext>
            </a:extLst>
          </p:cNvPr>
          <p:cNvPicPr>
            <a:picLocks noChangeAspect="1"/>
          </p:cNvPicPr>
          <p:nvPr/>
        </p:nvPicPr>
        <p:blipFill>
          <a:blip r:embed="rId2"/>
          <a:stretch>
            <a:fillRect/>
          </a:stretch>
        </p:blipFill>
        <p:spPr>
          <a:xfrm>
            <a:off x="685800" y="1167816"/>
            <a:ext cx="10435389" cy="1809750"/>
          </a:xfrm>
          <a:prstGeom prst="rect">
            <a:avLst/>
          </a:prstGeom>
        </p:spPr>
      </p:pic>
      <p:pic>
        <p:nvPicPr>
          <p:cNvPr id="8" name="Imagen 7">
            <a:extLst>
              <a:ext uri="{FF2B5EF4-FFF2-40B4-BE49-F238E27FC236}">
                <a16:creationId xmlns:a16="http://schemas.microsoft.com/office/drawing/2014/main" id="{DF494D3D-0126-44B4-8D30-788D458148D1}"/>
              </a:ext>
            </a:extLst>
          </p:cNvPr>
          <p:cNvPicPr>
            <a:picLocks noChangeAspect="1"/>
          </p:cNvPicPr>
          <p:nvPr/>
        </p:nvPicPr>
        <p:blipFill>
          <a:blip r:embed="rId3"/>
          <a:stretch>
            <a:fillRect/>
          </a:stretch>
        </p:blipFill>
        <p:spPr>
          <a:xfrm>
            <a:off x="665379" y="3967277"/>
            <a:ext cx="10476229" cy="1666875"/>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mayo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a:extLst>
              <a:ext uri="{FF2B5EF4-FFF2-40B4-BE49-F238E27FC236}">
                <a16:creationId xmlns:a16="http://schemas.microsoft.com/office/drawing/2014/main" id="{628B0804-FD97-433D-8E44-784DDDC256C8}"/>
              </a:ext>
            </a:extLst>
          </p:cNvPr>
          <p:cNvPicPr>
            <a:picLocks noChangeAspect="1"/>
          </p:cNvPicPr>
          <p:nvPr/>
        </p:nvPicPr>
        <p:blipFill>
          <a:blip r:embed="rId2"/>
          <a:stretch>
            <a:fillRect/>
          </a:stretch>
        </p:blipFill>
        <p:spPr>
          <a:xfrm>
            <a:off x="7115175" y="3123113"/>
            <a:ext cx="4204406" cy="1532522"/>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a:extLst>
              <a:ext uri="{FF2B5EF4-FFF2-40B4-BE49-F238E27FC236}">
                <a16:creationId xmlns:a16="http://schemas.microsoft.com/office/drawing/2014/main" id="{B58F434D-2052-4AF8-9A80-1717767178A5}"/>
              </a:ext>
            </a:extLst>
          </p:cNvPr>
          <p:cNvPicPr>
            <a:picLocks noChangeAspect="1"/>
          </p:cNvPicPr>
          <p:nvPr/>
        </p:nvPicPr>
        <p:blipFill>
          <a:blip r:embed="rId2"/>
          <a:stretch>
            <a:fillRect/>
          </a:stretch>
        </p:blipFill>
        <p:spPr>
          <a:xfrm>
            <a:off x="401052" y="932139"/>
            <a:ext cx="11085095" cy="4993722"/>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6" name="Imagen 5">
            <a:extLst>
              <a:ext uri="{FF2B5EF4-FFF2-40B4-BE49-F238E27FC236}">
                <a16:creationId xmlns:a16="http://schemas.microsoft.com/office/drawing/2014/main" id="{0945017A-27C1-4EED-AD01-491F5B23661A}"/>
              </a:ext>
            </a:extLst>
          </p:cNvPr>
          <p:cNvPicPr>
            <a:picLocks noChangeAspect="1"/>
          </p:cNvPicPr>
          <p:nvPr/>
        </p:nvPicPr>
        <p:blipFill>
          <a:blip r:embed="rId2"/>
          <a:stretch>
            <a:fillRect/>
          </a:stretch>
        </p:blipFill>
        <p:spPr>
          <a:xfrm>
            <a:off x="410158" y="1010653"/>
            <a:ext cx="11371684" cy="5077326"/>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43046A2B-4191-4BC2-BC24-860AFF9C800A}"/>
              </a:ext>
            </a:extLst>
          </p:cNvPr>
          <p:cNvPicPr>
            <a:picLocks noChangeAspect="1"/>
          </p:cNvPicPr>
          <p:nvPr/>
        </p:nvPicPr>
        <p:blipFill>
          <a:blip r:embed="rId2"/>
          <a:stretch>
            <a:fillRect/>
          </a:stretch>
        </p:blipFill>
        <p:spPr>
          <a:xfrm>
            <a:off x="465069" y="1095739"/>
            <a:ext cx="11261861" cy="1975157"/>
          </a:xfrm>
          <a:prstGeom prst="rect">
            <a:avLst/>
          </a:prstGeom>
        </p:spPr>
      </p:pic>
      <p:pic>
        <p:nvPicPr>
          <p:cNvPr id="8" name="Imagen 7">
            <a:extLst>
              <a:ext uri="{FF2B5EF4-FFF2-40B4-BE49-F238E27FC236}">
                <a16:creationId xmlns:a16="http://schemas.microsoft.com/office/drawing/2014/main" id="{357AA6AA-AD75-4A7E-B448-DB7A7DBAEC6E}"/>
              </a:ext>
            </a:extLst>
          </p:cNvPr>
          <p:cNvPicPr>
            <a:picLocks noChangeAspect="1"/>
          </p:cNvPicPr>
          <p:nvPr/>
        </p:nvPicPr>
        <p:blipFill>
          <a:blip r:embed="rId3"/>
          <a:stretch>
            <a:fillRect/>
          </a:stretch>
        </p:blipFill>
        <p:spPr>
          <a:xfrm>
            <a:off x="465069" y="3831139"/>
            <a:ext cx="11261861" cy="2120482"/>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3238436" y="1279413"/>
            <a:ext cx="6202117" cy="661720"/>
          </a:xfrm>
          <a:prstGeom prst="rect">
            <a:avLst/>
          </a:prstGeom>
          <a:noFill/>
        </p:spPr>
        <p:txBody>
          <a:bodyPr wrap="square">
            <a:spAutoFit/>
          </a:bodyPr>
          <a:lstStyle/>
          <a:p>
            <a:pPr>
              <a:defRPr/>
            </a:pPr>
            <a:endParaRPr lang="es-EC" altLang="es-EC" sz="1050" b="1" i="1" dirty="0">
              <a:latin typeface="Calibri Light" panose="020F0302020204030204" pitchFamily="34" charset="0"/>
              <a:cs typeface="Times New Roman" panose="02020603050405020304" pitchFamily="18" charset="0"/>
            </a:endParaRPr>
          </a:p>
          <a:p>
            <a:pPr>
              <a:defRPr/>
            </a:pPr>
            <a:endParaRPr lang="es-EC" altLang="es-EC" sz="1050" b="1" i="1" dirty="0">
              <a:latin typeface="Calibri Light" panose="020F0302020204030204" pitchFamily="34" charset="0"/>
              <a:cs typeface="Times New Roman" panose="02020603050405020304" pitchFamily="18" charset="0"/>
            </a:endParaRPr>
          </a:p>
          <a:p>
            <a:pPr>
              <a:defRPr/>
            </a:pPr>
            <a:r>
              <a:rPr lang="es-EC" altLang="es-EC" sz="1600" b="1" i="1" dirty="0">
                <a:latin typeface="Calibri Light" panose="020F0302020204030204" pitchFamily="34" charset="0"/>
                <a:cs typeface="Times New Roman" panose="02020603050405020304" pitchFamily="18" charset="0"/>
              </a:rPr>
              <a:t>Corte a mayo 2024</a:t>
            </a:r>
          </a:p>
        </p:txBody>
      </p:sp>
      <p:pic>
        <p:nvPicPr>
          <p:cNvPr id="2" name="Imagen 1"/>
          <p:cNvPicPr>
            <a:picLocks noChangeAspect="1"/>
          </p:cNvPicPr>
          <p:nvPr/>
        </p:nvPicPr>
        <p:blipFill>
          <a:blip r:embed="rId2"/>
          <a:stretch>
            <a:fillRect/>
          </a:stretch>
        </p:blipFill>
        <p:spPr>
          <a:xfrm>
            <a:off x="2448629" y="1875819"/>
            <a:ext cx="7781730" cy="3485339"/>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mayo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92EA47F0-BCDA-4F38-AAEE-3500DD53C8FC}"/>
              </a:ext>
            </a:extLst>
          </p:cNvPr>
          <p:cNvPicPr>
            <a:picLocks noChangeAspect="1"/>
          </p:cNvPicPr>
          <p:nvPr/>
        </p:nvPicPr>
        <p:blipFill>
          <a:blip r:embed="rId2"/>
          <a:stretch>
            <a:fillRect/>
          </a:stretch>
        </p:blipFill>
        <p:spPr>
          <a:xfrm>
            <a:off x="7188198" y="3045903"/>
            <a:ext cx="4330033" cy="1670476"/>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a:extLst>
              <a:ext uri="{FF2B5EF4-FFF2-40B4-BE49-F238E27FC236}">
                <a16:creationId xmlns:a16="http://schemas.microsoft.com/office/drawing/2014/main" id="{C25C618A-1CBE-4440-83C9-CF16680DCCDC}"/>
              </a:ext>
            </a:extLst>
          </p:cNvPr>
          <p:cNvPicPr>
            <a:picLocks noChangeAspect="1"/>
          </p:cNvPicPr>
          <p:nvPr/>
        </p:nvPicPr>
        <p:blipFill>
          <a:blip r:embed="rId2"/>
          <a:stretch>
            <a:fillRect/>
          </a:stretch>
        </p:blipFill>
        <p:spPr>
          <a:xfrm>
            <a:off x="733424" y="1065296"/>
            <a:ext cx="10620375" cy="4438650"/>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a:extLst>
              <a:ext uri="{FF2B5EF4-FFF2-40B4-BE49-F238E27FC236}">
                <a16:creationId xmlns:a16="http://schemas.microsoft.com/office/drawing/2014/main" id="{D166F25D-906D-4B35-B7E4-BDB2067949F3}"/>
              </a:ext>
            </a:extLst>
          </p:cNvPr>
          <p:cNvPicPr>
            <a:picLocks noChangeAspect="1"/>
          </p:cNvPicPr>
          <p:nvPr/>
        </p:nvPicPr>
        <p:blipFill>
          <a:blip r:embed="rId2"/>
          <a:stretch>
            <a:fillRect/>
          </a:stretch>
        </p:blipFill>
        <p:spPr>
          <a:xfrm>
            <a:off x="513096" y="976731"/>
            <a:ext cx="10957009" cy="5055102"/>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DA59A2D0-B7B3-4D9E-8F34-05AFD6EAB0A6}"/>
              </a:ext>
            </a:extLst>
          </p:cNvPr>
          <p:cNvPicPr>
            <a:picLocks noChangeAspect="1"/>
          </p:cNvPicPr>
          <p:nvPr/>
        </p:nvPicPr>
        <p:blipFill>
          <a:blip r:embed="rId2"/>
          <a:stretch>
            <a:fillRect/>
          </a:stretch>
        </p:blipFill>
        <p:spPr>
          <a:xfrm>
            <a:off x="639763" y="1241934"/>
            <a:ext cx="10620375" cy="1771650"/>
          </a:xfrm>
          <a:prstGeom prst="rect">
            <a:avLst/>
          </a:prstGeom>
        </p:spPr>
      </p:pic>
      <p:pic>
        <p:nvPicPr>
          <p:cNvPr id="8" name="Imagen 7">
            <a:extLst>
              <a:ext uri="{FF2B5EF4-FFF2-40B4-BE49-F238E27FC236}">
                <a16:creationId xmlns:a16="http://schemas.microsoft.com/office/drawing/2014/main" id="{2DEB7409-B3BC-438C-B99E-8D4EE4BC9DC2}"/>
              </a:ext>
            </a:extLst>
          </p:cNvPr>
          <p:cNvPicPr>
            <a:picLocks noChangeAspect="1"/>
          </p:cNvPicPr>
          <p:nvPr/>
        </p:nvPicPr>
        <p:blipFill>
          <a:blip r:embed="rId3"/>
          <a:stretch>
            <a:fillRect/>
          </a:stretch>
        </p:blipFill>
        <p:spPr>
          <a:xfrm>
            <a:off x="639763" y="3944360"/>
            <a:ext cx="10620375" cy="1695450"/>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mayo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E3A99F80-E070-497B-9EB9-5972D72D3447}"/>
              </a:ext>
            </a:extLst>
          </p:cNvPr>
          <p:cNvPicPr>
            <a:picLocks noChangeAspect="1"/>
          </p:cNvPicPr>
          <p:nvPr/>
        </p:nvPicPr>
        <p:blipFill>
          <a:blip r:embed="rId2"/>
          <a:stretch>
            <a:fillRect/>
          </a:stretch>
        </p:blipFill>
        <p:spPr>
          <a:xfrm>
            <a:off x="6710362" y="3792956"/>
            <a:ext cx="4263290" cy="1356560"/>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a:extLst>
              <a:ext uri="{FF2B5EF4-FFF2-40B4-BE49-F238E27FC236}">
                <a16:creationId xmlns:a16="http://schemas.microsoft.com/office/drawing/2014/main" id="{CF4F84A1-3737-452C-A2D5-AD0F5B007366}"/>
              </a:ext>
            </a:extLst>
          </p:cNvPr>
          <p:cNvPicPr>
            <a:picLocks noChangeAspect="1"/>
          </p:cNvPicPr>
          <p:nvPr/>
        </p:nvPicPr>
        <p:blipFill>
          <a:blip r:embed="rId2"/>
          <a:stretch>
            <a:fillRect/>
          </a:stretch>
        </p:blipFill>
        <p:spPr>
          <a:xfrm>
            <a:off x="509963" y="1125829"/>
            <a:ext cx="11172074" cy="4606341"/>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a:extLst>
              <a:ext uri="{FF2B5EF4-FFF2-40B4-BE49-F238E27FC236}">
                <a16:creationId xmlns:a16="http://schemas.microsoft.com/office/drawing/2014/main" id="{C22416C7-E148-4FB3-AA79-18E4AC8EE6C1}"/>
              </a:ext>
            </a:extLst>
          </p:cNvPr>
          <p:cNvPicPr>
            <a:picLocks noChangeAspect="1"/>
          </p:cNvPicPr>
          <p:nvPr/>
        </p:nvPicPr>
        <p:blipFill>
          <a:blip r:embed="rId2"/>
          <a:stretch>
            <a:fillRect/>
          </a:stretch>
        </p:blipFill>
        <p:spPr>
          <a:xfrm>
            <a:off x="474495" y="962902"/>
            <a:ext cx="11204158" cy="4996363"/>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042102B5-BF25-48DA-B466-3736D9AD4BC0}"/>
              </a:ext>
            </a:extLst>
          </p:cNvPr>
          <p:cNvPicPr>
            <a:picLocks noChangeAspect="1"/>
          </p:cNvPicPr>
          <p:nvPr/>
        </p:nvPicPr>
        <p:blipFill>
          <a:blip r:embed="rId2"/>
          <a:stretch>
            <a:fillRect/>
          </a:stretch>
        </p:blipFill>
        <p:spPr>
          <a:xfrm>
            <a:off x="795337" y="1363663"/>
            <a:ext cx="10601325" cy="1714500"/>
          </a:xfrm>
          <a:prstGeom prst="rect">
            <a:avLst/>
          </a:prstGeom>
        </p:spPr>
      </p:pic>
      <p:pic>
        <p:nvPicPr>
          <p:cNvPr id="8" name="Imagen 7">
            <a:extLst>
              <a:ext uri="{FF2B5EF4-FFF2-40B4-BE49-F238E27FC236}">
                <a16:creationId xmlns:a16="http://schemas.microsoft.com/office/drawing/2014/main" id="{151DEEBA-34D1-40B9-90CC-C7D776CD8054}"/>
              </a:ext>
            </a:extLst>
          </p:cNvPr>
          <p:cNvPicPr>
            <a:picLocks noChangeAspect="1"/>
          </p:cNvPicPr>
          <p:nvPr/>
        </p:nvPicPr>
        <p:blipFill>
          <a:blip r:embed="rId3"/>
          <a:stretch>
            <a:fillRect/>
          </a:stretch>
        </p:blipFill>
        <p:spPr>
          <a:xfrm>
            <a:off x="795337" y="4025064"/>
            <a:ext cx="10601325" cy="1695450"/>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mayo 2024</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770FF3F9-351D-487D-893B-47724A432A6C}"/>
              </a:ext>
            </a:extLst>
          </p:cNvPr>
          <p:cNvPicPr>
            <a:picLocks noChangeAspect="1"/>
          </p:cNvPicPr>
          <p:nvPr/>
        </p:nvPicPr>
        <p:blipFill>
          <a:blip r:embed="rId2"/>
          <a:stretch>
            <a:fillRect/>
          </a:stretch>
        </p:blipFill>
        <p:spPr>
          <a:xfrm>
            <a:off x="7385885" y="3536950"/>
            <a:ext cx="4308809" cy="133985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a:extLst>
              <a:ext uri="{FF2B5EF4-FFF2-40B4-BE49-F238E27FC236}">
                <a16:creationId xmlns:a16="http://schemas.microsoft.com/office/drawing/2014/main" id="{1A57B409-72A3-4289-A053-6D7FCC047530}"/>
              </a:ext>
            </a:extLst>
          </p:cNvPr>
          <p:cNvPicPr>
            <a:picLocks noChangeAspect="1"/>
          </p:cNvPicPr>
          <p:nvPr/>
        </p:nvPicPr>
        <p:blipFill>
          <a:blip r:embed="rId2"/>
          <a:stretch>
            <a:fillRect/>
          </a:stretch>
        </p:blipFill>
        <p:spPr>
          <a:xfrm>
            <a:off x="542924" y="1115427"/>
            <a:ext cx="10810875" cy="4210050"/>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a:extLst>
              <a:ext uri="{FF2B5EF4-FFF2-40B4-BE49-F238E27FC236}">
                <a16:creationId xmlns:a16="http://schemas.microsoft.com/office/drawing/2014/main" id="{61F38267-F767-40E0-A066-B50F99F15DCF}"/>
              </a:ext>
            </a:extLst>
          </p:cNvPr>
          <p:cNvPicPr>
            <a:picLocks noChangeAspect="1"/>
          </p:cNvPicPr>
          <p:nvPr/>
        </p:nvPicPr>
        <p:blipFill>
          <a:blip r:embed="rId2"/>
          <a:stretch>
            <a:fillRect/>
          </a:stretch>
        </p:blipFill>
        <p:spPr>
          <a:xfrm>
            <a:off x="639763" y="972050"/>
            <a:ext cx="10810875" cy="5041733"/>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5F9B5DAE-46AE-4815-B733-CCCE1511ECBA}"/>
              </a:ext>
            </a:extLst>
          </p:cNvPr>
          <p:cNvPicPr>
            <a:picLocks noChangeAspect="1"/>
          </p:cNvPicPr>
          <p:nvPr/>
        </p:nvPicPr>
        <p:blipFill>
          <a:blip r:embed="rId2"/>
          <a:stretch>
            <a:fillRect/>
          </a:stretch>
        </p:blipFill>
        <p:spPr>
          <a:xfrm>
            <a:off x="690562" y="1230577"/>
            <a:ext cx="10810875" cy="1695450"/>
          </a:xfrm>
          <a:prstGeom prst="rect">
            <a:avLst/>
          </a:prstGeom>
        </p:spPr>
      </p:pic>
      <p:pic>
        <p:nvPicPr>
          <p:cNvPr id="8" name="Imagen 7">
            <a:extLst>
              <a:ext uri="{FF2B5EF4-FFF2-40B4-BE49-F238E27FC236}">
                <a16:creationId xmlns:a16="http://schemas.microsoft.com/office/drawing/2014/main" id="{89CA126E-22B4-48C2-83E9-06D9F9C784FE}"/>
              </a:ext>
            </a:extLst>
          </p:cNvPr>
          <p:cNvPicPr>
            <a:picLocks noChangeAspect="1"/>
          </p:cNvPicPr>
          <p:nvPr/>
        </p:nvPicPr>
        <p:blipFill>
          <a:blip r:embed="rId3"/>
          <a:stretch>
            <a:fillRect/>
          </a:stretch>
        </p:blipFill>
        <p:spPr>
          <a:xfrm>
            <a:off x="690562" y="3826042"/>
            <a:ext cx="10810875" cy="1695450"/>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31 de mayo de 2024</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a:extLst>
              <a:ext uri="{FF2B5EF4-FFF2-40B4-BE49-F238E27FC236}">
                <a16:creationId xmlns:a16="http://schemas.microsoft.com/office/drawing/2014/main" id="{4A6331EB-4F55-4518-BA91-59F7FDC2A1F0}"/>
              </a:ext>
            </a:extLst>
          </p:cNvPr>
          <p:cNvPicPr>
            <a:picLocks noChangeAspect="1"/>
          </p:cNvPicPr>
          <p:nvPr/>
        </p:nvPicPr>
        <p:blipFill>
          <a:blip r:embed="rId2"/>
          <a:stretch>
            <a:fillRect/>
          </a:stretch>
        </p:blipFill>
        <p:spPr>
          <a:xfrm>
            <a:off x="647701" y="693206"/>
            <a:ext cx="11095120" cy="5010150"/>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a:extLst>
              <a:ext uri="{FF2B5EF4-FFF2-40B4-BE49-F238E27FC236}">
                <a16:creationId xmlns:a16="http://schemas.microsoft.com/office/drawing/2014/main" id="{838FAC3F-5BBE-4AC8-BA7C-6414795A1131}"/>
              </a:ext>
            </a:extLst>
          </p:cNvPr>
          <p:cNvPicPr>
            <a:picLocks noChangeAspect="1"/>
          </p:cNvPicPr>
          <p:nvPr/>
        </p:nvPicPr>
        <p:blipFill>
          <a:blip r:embed="rId2"/>
          <a:stretch>
            <a:fillRect/>
          </a:stretch>
        </p:blipFill>
        <p:spPr>
          <a:xfrm>
            <a:off x="562865" y="811204"/>
            <a:ext cx="11066269" cy="2684044"/>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a:extLst>
              <a:ext uri="{FF2B5EF4-FFF2-40B4-BE49-F238E27FC236}">
                <a16:creationId xmlns:a16="http://schemas.microsoft.com/office/drawing/2014/main" id="{0A81DED9-9E6B-409C-ACC0-9A4517EA2A70}"/>
              </a:ext>
            </a:extLst>
          </p:cNvPr>
          <p:cNvPicPr>
            <a:picLocks noChangeAspect="1"/>
          </p:cNvPicPr>
          <p:nvPr/>
        </p:nvPicPr>
        <p:blipFill>
          <a:blip r:embed="rId2"/>
          <a:stretch>
            <a:fillRect/>
          </a:stretch>
        </p:blipFill>
        <p:spPr>
          <a:xfrm>
            <a:off x="144794" y="898358"/>
            <a:ext cx="11870743" cy="5959642"/>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32266B"/>
              </a:solidFill>
              <a:latin typeface="Arial"/>
              <a:ea typeface="Arial"/>
              <a:cs typeface="Arial"/>
            </a:endParaRPr>
          </a:p>
        </p:txBody>
      </p:sp>
      <p:pic>
        <p:nvPicPr>
          <p:cNvPr id="3" name="Imagen 2">
            <a:extLst>
              <a:ext uri="{FF2B5EF4-FFF2-40B4-BE49-F238E27FC236}">
                <a16:creationId xmlns:a16="http://schemas.microsoft.com/office/drawing/2014/main" id="{721A92BB-E10C-4B5A-B33B-61E76A6B5256}"/>
              </a:ext>
            </a:extLst>
          </p:cNvPr>
          <p:cNvPicPr>
            <a:picLocks noChangeAspect="1"/>
          </p:cNvPicPr>
          <p:nvPr/>
        </p:nvPicPr>
        <p:blipFill>
          <a:blip r:embed="rId2"/>
          <a:stretch>
            <a:fillRect/>
          </a:stretch>
        </p:blipFill>
        <p:spPr>
          <a:xfrm>
            <a:off x="861010" y="1669632"/>
            <a:ext cx="10913896" cy="2581527"/>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877078" y="4882872"/>
            <a:ext cx="10366309" cy="246221"/>
          </a:xfrm>
          <a:prstGeom prst="rect">
            <a:avLst/>
          </a:prstGeom>
          <a:noFill/>
        </p:spPr>
        <p:txBody>
          <a:bodyPr wrap="square" rtlCol="0">
            <a:spAutoFit/>
          </a:bodyPr>
          <a:lstStyle/>
          <a:p>
            <a:r>
              <a:rPr lang="es-ES" sz="1000" b="1" dirty="0"/>
              <a:t> Nota: Al saldo del 31 de mayo de Tenedores de Bonos y Pagares Privados se debe restar USD 414.033.828,58 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32266B"/>
              </a:solidFill>
              <a:latin typeface="Arial"/>
              <a:ea typeface="Arial"/>
              <a:cs typeface="Arial"/>
            </a:endParaRPr>
          </a:p>
        </p:txBody>
      </p:sp>
      <p:pic>
        <p:nvPicPr>
          <p:cNvPr id="4" name="Imagen 3">
            <a:extLst>
              <a:ext uri="{FF2B5EF4-FFF2-40B4-BE49-F238E27FC236}">
                <a16:creationId xmlns:a16="http://schemas.microsoft.com/office/drawing/2014/main" id="{9FE2E90C-E118-444A-889A-20026DB0D144}"/>
              </a:ext>
            </a:extLst>
          </p:cNvPr>
          <p:cNvPicPr>
            <a:picLocks noChangeAspect="1"/>
          </p:cNvPicPr>
          <p:nvPr/>
        </p:nvPicPr>
        <p:blipFill>
          <a:blip r:embed="rId2"/>
          <a:stretch>
            <a:fillRect/>
          </a:stretch>
        </p:blipFill>
        <p:spPr>
          <a:xfrm>
            <a:off x="488107" y="872847"/>
            <a:ext cx="11144250" cy="4010025"/>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a:extLst>
              <a:ext uri="{FF2B5EF4-FFF2-40B4-BE49-F238E27FC236}">
                <a16:creationId xmlns:a16="http://schemas.microsoft.com/office/drawing/2014/main" id="{83627FB2-48EE-4688-9265-292D090E2E0B}"/>
              </a:ext>
            </a:extLst>
          </p:cNvPr>
          <p:cNvPicPr>
            <a:picLocks noChangeAspect="1"/>
          </p:cNvPicPr>
          <p:nvPr/>
        </p:nvPicPr>
        <p:blipFill>
          <a:blip r:embed="rId2"/>
          <a:stretch>
            <a:fillRect/>
          </a:stretch>
        </p:blipFill>
        <p:spPr>
          <a:xfrm>
            <a:off x="459707" y="679407"/>
            <a:ext cx="11555830" cy="6178593"/>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612926" y="560462"/>
            <a:ext cx="10994356" cy="5159203"/>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445292" y="962868"/>
            <a:ext cx="9266251" cy="2965320"/>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mayo 2024</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1076</TotalTime>
  <Words>1960</Words>
  <Application>Microsoft Office PowerPoint</Application>
  <PresentationFormat>Panorámica</PresentationFormat>
  <Paragraphs>234</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Barrionuevo Toasa, Carlos Iván</cp:lastModifiedBy>
  <cp:revision>86</cp:revision>
  <dcterms:created xsi:type="dcterms:W3CDTF">2021-05-27T23:45:58Z</dcterms:created>
  <dcterms:modified xsi:type="dcterms:W3CDTF">2024-07-30T21:27:22Z</dcterms:modified>
</cp:coreProperties>
</file>