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31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diciembre</a:t>
            </a:r>
            <a:r>
              <a:rPr lang="en-US" altLang="es-EC" sz="2800" dirty="0" smtClean="0">
                <a:solidFill>
                  <a:schemeClr val="bg1"/>
                </a:solidFill>
                <a:latin typeface="GOTHAM-LIGHT" pitchFamily="2" charset="0"/>
              </a:rPr>
              <a:t> de </a:t>
            </a:r>
            <a:r>
              <a:rPr lang="en-US" altLang="es-EC" sz="2800" dirty="0">
                <a:solidFill>
                  <a:schemeClr val="bg1"/>
                </a:solidFill>
                <a:latin typeface="GOTHAM-LIGHT" pitchFamily="2" charset="0"/>
              </a:rPr>
              <a:t>2023</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31 de </a:t>
            </a:r>
            <a:r>
              <a:rPr lang="en-US" altLang="es-EC" sz="1200" b="1" i="1" dirty="0" err="1" smtClean="0">
                <a:latin typeface="Calibri Light" panose="020F0302020204030204" pitchFamily="34" charset="0"/>
                <a:cs typeface="Times New Roman" panose="02020603050405020304" pitchFamily="18" charset="0"/>
              </a:rPr>
              <a:t>diciembre</a:t>
            </a:r>
            <a:r>
              <a:rPr lang="en-US" altLang="es-EC" sz="1200" b="1" i="1" dirty="0" smtClean="0">
                <a:latin typeface="Calibri Light" panose="020F0302020204030204" pitchFamily="34" charset="0"/>
                <a:cs typeface="Times New Roman" panose="02020603050405020304" pitchFamily="18" charset="0"/>
              </a:rPr>
              <a:t> de </a:t>
            </a:r>
            <a:r>
              <a:rPr lang="en-US"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824231" y="3857952"/>
            <a:ext cx="8840657"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2023 última cifra previsional publicada (septiembre) por el BCE https://www.bce.fin.ec/index.php/informacioneconomica/sector-real</a:t>
            </a:r>
            <a:r>
              <a:rPr lang="es-MX" sz="1100" dirty="0"/>
              <a:t> </a:t>
            </a:r>
            <a:endParaRPr lang="es-EC" sz="1100" dirty="0"/>
          </a:p>
        </p:txBody>
      </p:sp>
      <p:pic>
        <p:nvPicPr>
          <p:cNvPr id="4" name="Imagen 3"/>
          <p:cNvPicPr>
            <a:picLocks noChangeAspect="1"/>
          </p:cNvPicPr>
          <p:nvPr/>
        </p:nvPicPr>
        <p:blipFill>
          <a:blip r:embed="rId2"/>
          <a:stretch>
            <a:fillRect/>
          </a:stretch>
        </p:blipFill>
        <p:spPr>
          <a:xfrm>
            <a:off x="1921939" y="2832567"/>
            <a:ext cx="8033825" cy="931255"/>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10" name="Imagen 9"/>
          <p:cNvPicPr>
            <a:picLocks noChangeAspect="1"/>
          </p:cNvPicPr>
          <p:nvPr/>
        </p:nvPicPr>
        <p:blipFill>
          <a:blip r:embed="rId2"/>
          <a:stretch>
            <a:fillRect/>
          </a:stretch>
        </p:blipFill>
        <p:spPr>
          <a:xfrm>
            <a:off x="6071804" y="4697235"/>
            <a:ext cx="5553451" cy="1209044"/>
          </a:xfrm>
          <a:prstGeom prst="rect">
            <a:avLst/>
          </a:prstGeom>
        </p:spPr>
      </p:pic>
      <p:pic>
        <p:nvPicPr>
          <p:cNvPr id="6" name="Imagen 5"/>
          <p:cNvPicPr>
            <a:picLocks noChangeAspect="1"/>
          </p:cNvPicPr>
          <p:nvPr/>
        </p:nvPicPr>
        <p:blipFill>
          <a:blip r:embed="rId3"/>
          <a:stretch>
            <a:fillRect/>
          </a:stretch>
        </p:blipFill>
        <p:spPr>
          <a:xfrm>
            <a:off x="391713" y="803340"/>
            <a:ext cx="5553451" cy="3893893"/>
          </a:xfrm>
          <a:prstGeom prst="rect">
            <a:avLst/>
          </a:prstGeom>
        </p:spPr>
      </p:pic>
      <p:pic>
        <p:nvPicPr>
          <p:cNvPr id="7" name="Imagen 6"/>
          <p:cNvPicPr>
            <a:picLocks noChangeAspect="1"/>
          </p:cNvPicPr>
          <p:nvPr/>
        </p:nvPicPr>
        <p:blipFill>
          <a:blip r:embed="rId4"/>
          <a:stretch>
            <a:fillRect/>
          </a:stretch>
        </p:blipFill>
        <p:spPr>
          <a:xfrm>
            <a:off x="6071804" y="803340"/>
            <a:ext cx="5750082" cy="3815313"/>
          </a:xfrm>
          <a:prstGeom prst="rect">
            <a:avLst/>
          </a:prstGeom>
        </p:spPr>
      </p:pic>
      <p:pic>
        <p:nvPicPr>
          <p:cNvPr id="8" name="Imagen 7"/>
          <p:cNvPicPr>
            <a:picLocks noChangeAspect="1"/>
          </p:cNvPicPr>
          <p:nvPr/>
        </p:nvPicPr>
        <p:blipFill>
          <a:blip r:embed="rId5"/>
          <a:stretch>
            <a:fillRect/>
          </a:stretch>
        </p:blipFill>
        <p:spPr>
          <a:xfrm>
            <a:off x="391712" y="4706565"/>
            <a:ext cx="5553451" cy="1740889"/>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DICIEMBRE </a:t>
            </a:r>
            <a:r>
              <a:rPr lang="es-ES" sz="2800" dirty="0">
                <a:solidFill>
                  <a:srgbClr val="32266B"/>
                </a:solidFill>
                <a:latin typeface="Arial"/>
                <a:ea typeface="Arial"/>
                <a:cs typeface="Arial"/>
              </a:rPr>
              <a:t>2023</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1726369" y="1408977"/>
            <a:ext cx="8425337" cy="1866068"/>
          </a:xfrm>
          <a:prstGeom prst="rect">
            <a:avLst/>
          </a:prstGeom>
        </p:spPr>
      </p:pic>
      <p:pic>
        <p:nvPicPr>
          <p:cNvPr id="6" name="Imagen 5"/>
          <p:cNvPicPr>
            <a:picLocks noChangeAspect="1"/>
          </p:cNvPicPr>
          <p:nvPr/>
        </p:nvPicPr>
        <p:blipFill>
          <a:blip r:embed="rId3"/>
          <a:stretch>
            <a:fillRect/>
          </a:stretch>
        </p:blipFill>
        <p:spPr>
          <a:xfrm>
            <a:off x="1726369" y="3410957"/>
            <a:ext cx="8425337" cy="1758201"/>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diciembre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3" name="Imagen 2"/>
          <p:cNvPicPr>
            <a:picLocks noChangeAspect="1"/>
          </p:cNvPicPr>
          <p:nvPr/>
        </p:nvPicPr>
        <p:blipFill>
          <a:blip r:embed="rId2"/>
          <a:stretch>
            <a:fillRect/>
          </a:stretch>
        </p:blipFill>
        <p:spPr>
          <a:xfrm>
            <a:off x="6937104" y="3215249"/>
            <a:ext cx="4018678" cy="1391041"/>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6" name="Imagen 5"/>
          <p:cNvPicPr>
            <a:picLocks noChangeAspect="1"/>
          </p:cNvPicPr>
          <p:nvPr/>
        </p:nvPicPr>
        <p:blipFill>
          <a:blip r:embed="rId3"/>
          <a:stretch>
            <a:fillRect/>
          </a:stretch>
        </p:blipFill>
        <p:spPr>
          <a:xfrm>
            <a:off x="903040" y="1106541"/>
            <a:ext cx="10431832" cy="4547811"/>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p:cNvPicPr>
            <a:picLocks noChangeAspect="1"/>
          </p:cNvPicPr>
          <p:nvPr/>
        </p:nvPicPr>
        <p:blipFill>
          <a:blip r:embed="rId3"/>
          <a:stretch>
            <a:fillRect/>
          </a:stretch>
        </p:blipFill>
        <p:spPr>
          <a:xfrm>
            <a:off x="573670" y="992662"/>
            <a:ext cx="11136248" cy="5324162"/>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3"/>
          <a:stretch>
            <a:fillRect/>
          </a:stretch>
        </p:blipFill>
        <p:spPr>
          <a:xfrm>
            <a:off x="903040" y="1019085"/>
            <a:ext cx="10247042" cy="2136160"/>
          </a:xfrm>
          <a:prstGeom prst="rect">
            <a:avLst/>
          </a:prstGeom>
        </p:spPr>
      </p:pic>
      <p:pic>
        <p:nvPicPr>
          <p:cNvPr id="7" name="Imagen 6"/>
          <p:cNvPicPr>
            <a:picLocks noChangeAspect="1"/>
          </p:cNvPicPr>
          <p:nvPr/>
        </p:nvPicPr>
        <p:blipFill>
          <a:blip r:embed="rId4"/>
          <a:stretch>
            <a:fillRect/>
          </a:stretch>
        </p:blipFill>
        <p:spPr>
          <a:xfrm>
            <a:off x="903040" y="3945182"/>
            <a:ext cx="10247042" cy="1940026"/>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diciembre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p:cNvPicPr>
            <a:picLocks noChangeAspect="1"/>
          </p:cNvPicPr>
          <p:nvPr/>
        </p:nvPicPr>
        <p:blipFill>
          <a:blip r:embed="rId2"/>
          <a:stretch>
            <a:fillRect/>
          </a:stretch>
        </p:blipFill>
        <p:spPr>
          <a:xfrm>
            <a:off x="7093880" y="3243550"/>
            <a:ext cx="4056202" cy="1421756"/>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1053880"/>
            <a:ext cx="10772455" cy="4516496"/>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929429"/>
            <a:ext cx="10913317" cy="5247437"/>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1056918" y="1246335"/>
            <a:ext cx="9816901" cy="1655467"/>
          </a:xfrm>
          <a:prstGeom prst="rect">
            <a:avLst/>
          </a:prstGeom>
        </p:spPr>
      </p:pic>
      <p:pic>
        <p:nvPicPr>
          <p:cNvPr id="8" name="Imagen 7"/>
          <p:cNvPicPr>
            <a:picLocks noChangeAspect="1"/>
          </p:cNvPicPr>
          <p:nvPr/>
        </p:nvPicPr>
        <p:blipFill>
          <a:blip r:embed="rId3"/>
          <a:stretch>
            <a:fillRect/>
          </a:stretch>
        </p:blipFill>
        <p:spPr>
          <a:xfrm>
            <a:off x="1056918" y="3975452"/>
            <a:ext cx="9816901" cy="151966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diciembre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p:cNvPicPr>
            <a:picLocks noChangeAspect="1"/>
          </p:cNvPicPr>
          <p:nvPr/>
        </p:nvPicPr>
        <p:blipFill>
          <a:blip r:embed="rId2"/>
          <a:stretch>
            <a:fillRect/>
          </a:stretch>
        </p:blipFill>
        <p:spPr>
          <a:xfrm>
            <a:off x="7229479" y="3076052"/>
            <a:ext cx="3975797" cy="1486618"/>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756448" y="1053699"/>
            <a:ext cx="1059735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56448" y="961053"/>
            <a:ext cx="10597351" cy="5127038"/>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56446" y="1154086"/>
            <a:ext cx="10597351" cy="1778334"/>
          </a:xfrm>
          <a:prstGeom prst="rect">
            <a:avLst/>
          </a:prstGeom>
        </p:spPr>
      </p:pic>
      <p:pic>
        <p:nvPicPr>
          <p:cNvPr id="8" name="Imagen 7"/>
          <p:cNvPicPr>
            <a:picLocks noChangeAspect="1"/>
          </p:cNvPicPr>
          <p:nvPr/>
        </p:nvPicPr>
        <p:blipFill>
          <a:blip r:embed="rId3"/>
          <a:stretch>
            <a:fillRect/>
          </a:stretch>
        </p:blipFill>
        <p:spPr>
          <a:xfrm>
            <a:off x="756445" y="4037441"/>
            <a:ext cx="105973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3238436" y="1495203"/>
            <a:ext cx="6202117" cy="661720"/>
          </a:xfrm>
          <a:prstGeom prst="rect">
            <a:avLst/>
          </a:prstGeom>
          <a:noFill/>
        </p:spPr>
        <p:txBody>
          <a:bodyPr wrap="square">
            <a:spAutoFit/>
          </a:bodyPr>
          <a:lstStyle/>
          <a:p>
            <a:pPr>
              <a:defRPr/>
            </a:pPr>
            <a:endParaRPr lang="es-EC" altLang="es-EC" sz="1050" b="1" i="1" dirty="0">
              <a:latin typeface="Calibri Light" panose="020F0302020204030204" pitchFamily="34" charset="0"/>
              <a:cs typeface="Times New Roman" panose="02020603050405020304" pitchFamily="18" charset="0"/>
            </a:endParaRPr>
          </a:p>
          <a:p>
            <a:pPr>
              <a:defRPr/>
            </a:pPr>
            <a:endParaRPr lang="es-EC" altLang="es-EC" sz="1050" b="1" i="1" dirty="0">
              <a:latin typeface="Calibri Light" panose="020F0302020204030204" pitchFamily="34" charset="0"/>
              <a:cs typeface="Times New Roman" panose="02020603050405020304" pitchFamily="18" charset="0"/>
            </a:endParaRPr>
          </a:p>
          <a:p>
            <a:pPr>
              <a:defRPr/>
            </a:pPr>
            <a:r>
              <a:rPr lang="es-EC" altLang="es-EC" sz="1600" b="1" i="1" dirty="0">
                <a:latin typeface="Calibri Light" panose="020F0302020204030204" pitchFamily="34" charset="0"/>
                <a:cs typeface="Times New Roman" panose="02020603050405020304" pitchFamily="18" charset="0"/>
              </a:rPr>
              <a:t>Corte a </a:t>
            </a:r>
            <a:r>
              <a:rPr lang="es-EC" altLang="es-EC" sz="1600" b="1" i="1" dirty="0" smtClean="0">
                <a:latin typeface="Calibri Light" panose="020F0302020204030204" pitchFamily="34" charset="0"/>
                <a:cs typeface="Times New Roman" panose="02020603050405020304" pitchFamily="18" charset="0"/>
              </a:rPr>
              <a:t>diciembre </a:t>
            </a:r>
            <a:r>
              <a:rPr lang="es-EC" altLang="es-EC" sz="1600" b="1" i="1" dirty="0">
                <a:latin typeface="Calibri Light" panose="020F0302020204030204" pitchFamily="34" charset="0"/>
                <a:cs typeface="Times New Roman" panose="02020603050405020304" pitchFamily="18" charset="0"/>
              </a:rPr>
              <a:t>2023</a:t>
            </a:r>
          </a:p>
        </p:txBody>
      </p:sp>
      <p:pic>
        <p:nvPicPr>
          <p:cNvPr id="2" name="Imagen 1"/>
          <p:cNvPicPr>
            <a:picLocks noChangeAspect="1"/>
          </p:cNvPicPr>
          <p:nvPr/>
        </p:nvPicPr>
        <p:blipFill>
          <a:blip r:embed="rId2"/>
          <a:stretch>
            <a:fillRect/>
          </a:stretch>
        </p:blipFill>
        <p:spPr>
          <a:xfrm>
            <a:off x="2547257" y="2156923"/>
            <a:ext cx="7576457" cy="2913216"/>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diciembre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312753" y="3124457"/>
            <a:ext cx="4080181" cy="1507259"/>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50844" y="1077617"/>
            <a:ext cx="10802955" cy="4558073"/>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639763" y="1020406"/>
            <a:ext cx="10597682" cy="4862934"/>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998538" y="1185267"/>
            <a:ext cx="9899617" cy="2087142"/>
          </a:xfrm>
          <a:prstGeom prst="rect">
            <a:avLst/>
          </a:prstGeom>
        </p:spPr>
      </p:pic>
      <p:pic>
        <p:nvPicPr>
          <p:cNvPr id="8" name="Imagen 7"/>
          <p:cNvPicPr>
            <a:picLocks noChangeAspect="1"/>
          </p:cNvPicPr>
          <p:nvPr/>
        </p:nvPicPr>
        <p:blipFill>
          <a:blip r:embed="rId3"/>
          <a:stretch>
            <a:fillRect/>
          </a:stretch>
        </p:blipFill>
        <p:spPr>
          <a:xfrm>
            <a:off x="998538" y="4027554"/>
            <a:ext cx="9899617" cy="1916045"/>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diciembre2023</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6795300" y="3799366"/>
            <a:ext cx="4028210" cy="1276487"/>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725244" y="1092399"/>
            <a:ext cx="10723417" cy="4468646"/>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639763" y="1045476"/>
            <a:ext cx="10939527" cy="4795487"/>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9" name="Imagen 8"/>
          <p:cNvPicPr>
            <a:picLocks noChangeAspect="1"/>
          </p:cNvPicPr>
          <p:nvPr/>
        </p:nvPicPr>
        <p:blipFill>
          <a:blip r:embed="rId2"/>
          <a:stretch>
            <a:fillRect/>
          </a:stretch>
        </p:blipFill>
        <p:spPr>
          <a:xfrm>
            <a:off x="799889" y="1182671"/>
            <a:ext cx="10553910" cy="1989737"/>
          </a:xfrm>
          <a:prstGeom prst="rect">
            <a:avLst/>
          </a:prstGeom>
        </p:spPr>
      </p:pic>
      <p:pic>
        <p:nvPicPr>
          <p:cNvPr id="10" name="Imagen 9"/>
          <p:cNvPicPr>
            <a:picLocks noChangeAspect="1"/>
          </p:cNvPicPr>
          <p:nvPr/>
        </p:nvPicPr>
        <p:blipFill>
          <a:blip r:embed="rId3"/>
          <a:stretch>
            <a:fillRect/>
          </a:stretch>
        </p:blipFill>
        <p:spPr>
          <a:xfrm>
            <a:off x="799889" y="3968389"/>
            <a:ext cx="10553910" cy="1853914"/>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diciembre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443144" y="3532282"/>
            <a:ext cx="4130548" cy="1315672"/>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737581" y="1159559"/>
            <a:ext cx="10616218" cy="4429477"/>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639763" y="1109587"/>
            <a:ext cx="10808898" cy="4703384"/>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91376" y="1121589"/>
            <a:ext cx="10731931" cy="1882867"/>
          </a:xfrm>
          <a:prstGeom prst="rect">
            <a:avLst/>
          </a:prstGeom>
        </p:spPr>
      </p:pic>
      <p:pic>
        <p:nvPicPr>
          <p:cNvPr id="8" name="Imagen 7"/>
          <p:cNvPicPr>
            <a:picLocks noChangeAspect="1"/>
          </p:cNvPicPr>
          <p:nvPr/>
        </p:nvPicPr>
        <p:blipFill>
          <a:blip r:embed="rId3"/>
          <a:stretch>
            <a:fillRect/>
          </a:stretch>
        </p:blipFill>
        <p:spPr>
          <a:xfrm>
            <a:off x="791376" y="3801676"/>
            <a:ext cx="10731931" cy="1871336"/>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31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diciembre de </a:t>
            </a:r>
            <a:r>
              <a:rPr lang="es-ES" sz="2800" dirty="0">
                <a:solidFill>
                  <a:srgbClr val="32266B"/>
                </a:solidFill>
                <a:latin typeface="Arial"/>
                <a:ea typeface="Arial"/>
                <a:cs typeface="Arial"/>
              </a:rPr>
              <a:t>2023</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687639" y="852951"/>
            <a:ext cx="10742361" cy="4764078"/>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939565" y="1206846"/>
            <a:ext cx="10443781" cy="2786656"/>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64436" y="821094"/>
            <a:ext cx="11844062" cy="5971592"/>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088167" y="1613698"/>
            <a:ext cx="10369825" cy="2379804"/>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1228327" y="4882872"/>
            <a:ext cx="9921753" cy="400110"/>
          </a:xfrm>
          <a:prstGeom prst="rect">
            <a:avLst/>
          </a:prstGeom>
          <a:noFill/>
        </p:spPr>
        <p:txBody>
          <a:bodyPr wrap="square" rtlCol="0">
            <a:spAutoFit/>
          </a:bodyPr>
          <a:lstStyle/>
          <a:p>
            <a:r>
              <a:rPr lang="es-ES" sz="1000" b="1" dirty="0"/>
              <a:t> Nota: Al saldo del </a:t>
            </a:r>
            <a:r>
              <a:rPr lang="es-ES" sz="1000" b="1" dirty="0" smtClean="0"/>
              <a:t>31 </a:t>
            </a:r>
            <a:r>
              <a:rPr lang="es-ES" sz="1000" b="1" dirty="0"/>
              <a:t>de </a:t>
            </a:r>
            <a:r>
              <a:rPr lang="es-ES" sz="1000" b="1" dirty="0" smtClean="0"/>
              <a:t>diciembre de </a:t>
            </a:r>
            <a:r>
              <a:rPr lang="es-ES" sz="1000" b="1" dirty="0"/>
              <a:t>Tenedores de Bonos y Pagares Privados se debe restar USD </a:t>
            </a:r>
            <a:r>
              <a:rPr lang="es-ES" sz="1000" b="1" dirty="0" smtClean="0"/>
              <a:t>437,135,074,68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584312" y="883057"/>
            <a:ext cx="10565768" cy="3576975"/>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351048" y="722048"/>
            <a:ext cx="11601466" cy="5856034"/>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825906" y="803058"/>
            <a:ext cx="8484421" cy="4160828"/>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2191741" y="1392076"/>
            <a:ext cx="7493434" cy="2778708"/>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diciembre </a:t>
            </a:r>
            <a:r>
              <a:rPr lang="es-EC" altLang="es-EC" sz="1200" b="1" dirty="0">
                <a:latin typeface="Calibri Light" panose="020F0302020204030204" pitchFamily="34" charset="0"/>
                <a:cs typeface="Times New Roman" panose="02020603050405020304" pitchFamily="18" charset="0"/>
              </a:rPr>
              <a:t>2023</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715</TotalTime>
  <Words>1571</Words>
  <Application>Microsoft Office PowerPoint</Application>
  <PresentationFormat>Panorámica</PresentationFormat>
  <Paragraphs>234</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55</cp:revision>
  <dcterms:created xsi:type="dcterms:W3CDTF">2021-05-27T23:45:58Z</dcterms:created>
  <dcterms:modified xsi:type="dcterms:W3CDTF">2024-03-27T20:12:16Z</dcterms:modified>
</cp:coreProperties>
</file>