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1337" r:id="rId2"/>
    <p:sldId id="1335" r:id="rId3"/>
    <p:sldId id="493" r:id="rId4"/>
    <p:sldId id="1339" r:id="rId5"/>
    <p:sldId id="1341" r:id="rId6"/>
    <p:sldId id="1342" r:id="rId7"/>
    <p:sldId id="1343" r:id="rId8"/>
    <p:sldId id="1344" r:id="rId9"/>
    <p:sldId id="1345" r:id="rId10"/>
    <p:sldId id="1346" r:id="rId11"/>
    <p:sldId id="1386" r:id="rId12"/>
    <p:sldId id="1347" r:id="rId13"/>
    <p:sldId id="1348" r:id="rId14"/>
    <p:sldId id="1349" r:id="rId15"/>
    <p:sldId id="1350" r:id="rId16"/>
    <p:sldId id="1351" r:id="rId17"/>
    <p:sldId id="1360" r:id="rId18"/>
    <p:sldId id="1361" r:id="rId19"/>
    <p:sldId id="1352" r:id="rId20"/>
    <p:sldId id="1353" r:id="rId21"/>
    <p:sldId id="1362" r:id="rId22"/>
    <p:sldId id="1363" r:id="rId23"/>
    <p:sldId id="1354" r:id="rId24"/>
    <p:sldId id="1355" r:id="rId25"/>
    <p:sldId id="1364" r:id="rId26"/>
    <p:sldId id="1365" r:id="rId27"/>
    <p:sldId id="1356" r:id="rId28"/>
    <p:sldId id="1366" r:id="rId29"/>
    <p:sldId id="1357" r:id="rId30"/>
    <p:sldId id="1358" r:id="rId31"/>
    <p:sldId id="1367" r:id="rId32"/>
    <p:sldId id="1368" r:id="rId33"/>
    <p:sldId id="1359" r:id="rId34"/>
    <p:sldId id="1369" r:id="rId35"/>
    <p:sldId id="1370" r:id="rId36"/>
    <p:sldId id="1371" r:id="rId37"/>
    <p:sldId id="1372" r:id="rId38"/>
    <p:sldId id="1373" r:id="rId39"/>
    <p:sldId id="1374" r:id="rId40"/>
    <p:sldId id="1375" r:id="rId41"/>
    <p:sldId id="1376" r:id="rId42"/>
    <p:sldId id="1377" r:id="rId43"/>
    <p:sldId id="1378" r:id="rId44"/>
    <p:sldId id="1379" r:id="rId45"/>
    <p:sldId id="1380" r:id="rId46"/>
    <p:sldId id="1381" r:id="rId47"/>
    <p:sldId id="1382" r:id="rId48"/>
    <p:sldId id="1383" r:id="rId49"/>
    <p:sldId id="1384" r:id="rId50"/>
    <p:sldId id="1385" r:id="rId51"/>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2" d="100"/>
          <a:sy n="82" d="100"/>
        </p:scale>
        <p:origin x="792" y="58"/>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24/10/2023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36</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10/24/2023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10/24/2023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10/24/2023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10/24/2023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10/24/2023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10/24/2023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10/24/2023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10/24/2023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10/24/2023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10/24/2023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10/24/2023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10/24/2023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31 de </a:t>
            </a:r>
            <a:r>
              <a:rPr lang="en-US" altLang="es-EC" sz="2800" dirty="0" err="1">
                <a:solidFill>
                  <a:schemeClr val="bg1"/>
                </a:solidFill>
                <a:latin typeface="GOTHAM-LIGHT" pitchFamily="2" charset="0"/>
              </a:rPr>
              <a:t>marzo</a:t>
            </a:r>
            <a:r>
              <a:rPr lang="en-US" altLang="es-EC" sz="2800" dirty="0">
                <a:solidFill>
                  <a:schemeClr val="bg1"/>
                </a:solidFill>
                <a:latin typeface="GOTHAM-LIGHT" pitchFamily="2" charset="0"/>
              </a:rPr>
              <a:t> de 2023</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31 de </a:t>
            </a:r>
            <a:r>
              <a:rPr lang="en-US" altLang="es-EC" sz="1200" b="1" i="1" dirty="0" err="1">
                <a:latin typeface="Calibri Light" panose="020F0302020204030204" pitchFamily="34" charset="0"/>
                <a:cs typeface="Times New Roman" panose="02020603050405020304" pitchFamily="18" charset="0"/>
              </a:rPr>
              <a:t>marzo</a:t>
            </a:r>
            <a:r>
              <a:rPr lang="en-US" altLang="es-EC" sz="1200" b="1" i="1" dirty="0">
                <a:latin typeface="Calibri Light" panose="020F0302020204030204" pitchFamily="34" charset="0"/>
                <a:cs typeface="Times New Roman" panose="02020603050405020304" pitchFamily="18" charset="0"/>
              </a:rPr>
              <a:t> de 2023</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2767799" y="2968940"/>
            <a:ext cx="6656401" cy="640200"/>
          </a:xfrm>
          <a:prstGeom prst="rect">
            <a:avLst/>
          </a:prstGeom>
        </p:spPr>
      </p:pic>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43812" y="398012"/>
            <a:ext cx="11265160" cy="369332"/>
          </a:xfrm>
          <a:prstGeom prst="rect">
            <a:avLst/>
          </a:prstGeom>
        </p:spPr>
        <p:txBody>
          <a:bodyPr wrap="square">
            <a:spAutoFit/>
          </a:bodyPr>
          <a:lstStyle/>
          <a:p>
            <a:r>
              <a:rPr lang="es-EC" b="1" dirty="0" smtClean="0">
                <a:latin typeface="Arial" panose="020B0604020202020204" pitchFamily="34" charset="0"/>
                <a:ea typeface="Arial" panose="020B0604020202020204" pitchFamily="34" charset="0"/>
                <a:cs typeface="Times New Roman" panose="02020603050405020304" pitchFamily="18" charset="0"/>
              </a:rPr>
              <a:t>Nota Técnica: Consolidación </a:t>
            </a:r>
            <a:r>
              <a:rPr lang="es-EC" b="1" dirty="0">
                <a:latin typeface="Arial" panose="020B0604020202020204" pitchFamily="34" charset="0"/>
                <a:ea typeface="Arial" panose="020B0604020202020204" pitchFamily="34" charset="0"/>
                <a:cs typeface="Times New Roman" panose="02020603050405020304" pitchFamily="18" charset="0"/>
              </a:rPr>
              <a:t>a partir </a:t>
            </a:r>
            <a:r>
              <a:rPr lang="es-EC" b="1" dirty="0" smtClean="0">
                <a:latin typeface="Arial" panose="020B0604020202020204" pitchFamily="34" charset="0"/>
                <a:ea typeface="Arial" panose="020B0604020202020204" pitchFamily="34" charset="0"/>
                <a:cs typeface="Times New Roman" panose="02020603050405020304" pitchFamily="18" charset="0"/>
              </a:rPr>
              <a:t>del </a:t>
            </a:r>
            <a:r>
              <a:rPr lang="es-EC" b="1" dirty="0">
                <a:latin typeface="Arial" panose="020B0604020202020204" pitchFamily="34" charset="0"/>
                <a:ea typeface="Arial" panose="020B0604020202020204" pitchFamily="34" charset="0"/>
                <a:cs typeface="Times New Roman" panose="02020603050405020304" pitchFamily="18" charset="0"/>
              </a:rPr>
              <a:t>detalle de información de las cuentas por pagar</a:t>
            </a:r>
            <a:endParaRPr lang="es-EC" dirty="0"/>
          </a:p>
        </p:txBody>
      </p:sp>
      <p:sp>
        <p:nvSpPr>
          <p:cNvPr id="5" name="Rectángulo 4"/>
          <p:cNvSpPr/>
          <p:nvPr/>
        </p:nvSpPr>
        <p:spPr>
          <a:xfrm>
            <a:off x="718457" y="1178724"/>
            <a:ext cx="9246637" cy="3977179"/>
          </a:xfrm>
          <a:prstGeom prst="rect">
            <a:avLst/>
          </a:prstGeom>
        </p:spPr>
        <p:txBody>
          <a:bodyPr wrap="square">
            <a:spAutoFit/>
          </a:bodyPr>
          <a:lstStyle/>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De manera general, los instrumentos de deuda presentados en el Boletín de Deuda Pública siempre fueron presentados </a:t>
            </a:r>
            <a:r>
              <a:rPr lang="es-EC" sz="1400" dirty="0" smtClean="0">
                <a:latin typeface="Arial" panose="020B0604020202020204" pitchFamily="34" charset="0"/>
                <a:ea typeface="Arial" panose="020B0604020202020204" pitchFamily="34" charset="0"/>
                <a:cs typeface="Arial" panose="020B0604020202020204" pitchFamily="34" charset="0"/>
              </a:rPr>
              <a:t>de </a:t>
            </a:r>
            <a:r>
              <a:rPr lang="es-EC" sz="1400" dirty="0">
                <a:latin typeface="Arial" panose="020B0604020202020204" pitchFamily="34" charset="0"/>
                <a:ea typeface="Arial" panose="020B0604020202020204" pitchFamily="34" charset="0"/>
                <a:cs typeface="Arial" panose="020B0604020202020204" pitchFamily="34" charset="0"/>
              </a:rPr>
              <a:t>manera agregada </a:t>
            </a:r>
            <a:r>
              <a:rPr lang="es-EC" sz="1400" dirty="0" smtClean="0">
                <a:latin typeface="Arial" panose="020B0604020202020204" pitchFamily="34" charset="0"/>
                <a:ea typeface="Arial" panose="020B0604020202020204" pitchFamily="34" charset="0"/>
                <a:cs typeface="Arial" panose="020B0604020202020204" pitchFamily="34" charset="0"/>
              </a:rPr>
              <a:t>como consolidada </a:t>
            </a:r>
            <a:r>
              <a:rPr lang="es-EC" sz="1400" dirty="0">
                <a:latin typeface="Arial" panose="020B0604020202020204" pitchFamily="34" charset="0"/>
                <a:ea typeface="Arial" panose="020B0604020202020204" pitchFamily="34" charset="0"/>
                <a:cs typeface="Arial" panose="020B0604020202020204" pitchFamily="34" charset="0"/>
              </a:rPr>
              <a:t>a nivel del Sector Publico No </a:t>
            </a:r>
            <a:r>
              <a:rPr lang="es-EC" sz="1400" dirty="0" smtClean="0">
                <a:latin typeface="Arial" panose="020B0604020202020204" pitchFamily="34" charset="0"/>
                <a:ea typeface="Arial" panose="020B0604020202020204" pitchFamily="34" charset="0"/>
                <a:cs typeface="Arial" panose="020B0604020202020204" pitchFamily="34" charset="0"/>
              </a:rPr>
              <a:t>Financiero</a:t>
            </a:r>
            <a:r>
              <a:rPr lang="es-EC" sz="1400" dirty="0">
                <a:latin typeface="Arial" panose="020B0604020202020204" pitchFamily="34" charset="0"/>
                <a:ea typeface="Arial" panose="020B0604020202020204" pitchFamily="34" charset="0"/>
                <a:cs typeface="Arial" panose="020B0604020202020204" pitchFamily="34" charset="0"/>
              </a:rPr>
              <a:t>. </a:t>
            </a:r>
            <a:endParaRPr lang="es-EC" sz="1400" dirty="0" smtClean="0">
              <a:latin typeface="Arial" panose="020B0604020202020204" pitchFamily="34" charset="0"/>
              <a:ea typeface="Arial" panose="020B0604020202020204" pitchFamily="34" charset="0"/>
              <a:cs typeface="Arial" panose="020B0604020202020204" pitchFamily="34" charset="0"/>
            </a:endParaRPr>
          </a:p>
          <a:p>
            <a:pPr algn="just">
              <a:lnSpc>
                <a:spcPct val="125000"/>
              </a:lnSpc>
              <a:spcBef>
                <a:spcPts val="800"/>
              </a:spcBef>
              <a:spcAft>
                <a:spcPts val="0"/>
              </a:spcAft>
            </a:pPr>
            <a:r>
              <a:rPr lang="es-EC" sz="1400" dirty="0" smtClean="0">
                <a:latin typeface="Arial" panose="020B0604020202020204" pitchFamily="34" charset="0"/>
                <a:ea typeface="Arial" panose="020B0604020202020204" pitchFamily="34" charset="0"/>
                <a:cs typeface="Arial" panose="020B0604020202020204" pitchFamily="34" charset="0"/>
              </a:rPr>
              <a:t>Por limitaciones en la información, </a:t>
            </a:r>
            <a:r>
              <a:rPr lang="es-EC" sz="1400" dirty="0">
                <a:latin typeface="Arial" panose="020B0604020202020204" pitchFamily="34" charset="0"/>
                <a:ea typeface="Arial" panose="020B0604020202020204" pitchFamily="34" charset="0"/>
                <a:cs typeface="Arial" panose="020B0604020202020204" pitchFamily="34" charset="0"/>
              </a:rPr>
              <a:t>las cuentas por pagar del Presupuesto General del Estado (PGE) fueron, históricamente, presentadas de manera agregada y no consolidada en </a:t>
            </a:r>
            <a:r>
              <a:rPr lang="es-EC" sz="1400" dirty="0" smtClean="0">
                <a:latin typeface="Arial" panose="020B0604020202020204" pitchFamily="34" charset="0"/>
                <a:ea typeface="Arial" panose="020B0604020202020204" pitchFamily="34" charset="0"/>
                <a:cs typeface="Arial" panose="020B0604020202020204" pitchFamily="34" charset="0"/>
              </a:rPr>
              <a:t>el Sector Público No Financiero. Gracias a un reciente </a:t>
            </a:r>
            <a:r>
              <a:rPr lang="es-EC" sz="1400" dirty="0">
                <a:latin typeface="Arial" panose="020B0604020202020204" pitchFamily="34" charset="0"/>
                <a:ea typeface="Arial" panose="020B0604020202020204" pitchFamily="34" charset="0"/>
                <a:cs typeface="Arial" panose="020B0604020202020204" pitchFamily="34" charset="0"/>
              </a:rPr>
              <a:t>esfuerzo técnico para el mapeo de la relación “deudor – acreedor” de esos pasivos pasó a permitir su consolidación. </a:t>
            </a:r>
            <a:endParaRPr lang="es-EC" sz="1400" dirty="0" smtClean="0">
              <a:latin typeface="Arial" panose="020B0604020202020204" pitchFamily="34" charset="0"/>
              <a:ea typeface="Arial" panose="020B0604020202020204" pitchFamily="34" charset="0"/>
              <a:cs typeface="Arial" panose="020B0604020202020204" pitchFamily="34" charset="0"/>
            </a:endParaRPr>
          </a:p>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Por simplificación llamaremos a las Obligaciones No Pagadas y Registradas en los Presupuestos Clausurados” y “Obligaciones Pendientes de Pago del Ejercicio Fiscal en Curso” de cuentas por pagar.</a:t>
            </a:r>
          </a:p>
          <a:p>
            <a:pPr algn="just">
              <a:lnSpc>
                <a:spcPct val="125000"/>
              </a:lnSpc>
              <a:spcBef>
                <a:spcPts val="800"/>
              </a:spcBef>
              <a:spcAft>
                <a:spcPts val="0"/>
              </a:spcAft>
            </a:pPr>
            <a:r>
              <a:rPr lang="es-EC" sz="1400" dirty="0" smtClean="0">
                <a:latin typeface="Arial" panose="020B0604020202020204" pitchFamily="34" charset="0"/>
                <a:ea typeface="Arial" panose="020B0604020202020204" pitchFamily="34" charset="0"/>
                <a:cs typeface="Arial" panose="020B0604020202020204" pitchFamily="34" charset="0"/>
              </a:rPr>
              <a:t>En </a:t>
            </a:r>
            <a:r>
              <a:rPr lang="es-EC" sz="1400" dirty="0">
                <a:latin typeface="Arial" panose="020B0604020202020204" pitchFamily="34" charset="0"/>
                <a:ea typeface="Arial" panose="020B0604020202020204" pitchFamily="34" charset="0"/>
                <a:cs typeface="Arial" panose="020B0604020202020204" pitchFamily="34" charset="0"/>
              </a:rPr>
              <a:t>ese sentido el cambio presentado en el boletín </a:t>
            </a:r>
            <a:r>
              <a:rPr lang="es-EC" sz="1400" dirty="0" smtClean="0">
                <a:latin typeface="Arial" panose="020B0604020202020204" pitchFamily="34" charset="0"/>
                <a:ea typeface="Arial" panose="020B0604020202020204" pitchFamily="34" charset="0"/>
                <a:cs typeface="Arial" panose="020B0604020202020204" pitchFamily="34" charset="0"/>
              </a:rPr>
              <a:t>significa </a:t>
            </a:r>
            <a:r>
              <a:rPr lang="es-EC" sz="1400" dirty="0">
                <a:latin typeface="Arial" panose="020B0604020202020204" pitchFamily="34" charset="0"/>
                <a:ea typeface="Arial" panose="020B0604020202020204" pitchFamily="34" charset="0"/>
                <a:cs typeface="Arial" panose="020B0604020202020204" pitchFamily="34" charset="0"/>
              </a:rPr>
              <a:t>uniformización interna y armonización a los marcos metodológicos internacionales, a partir de una información detallada a nivel de acreedor.</a:t>
            </a:r>
          </a:p>
          <a:p>
            <a:pPr algn="just">
              <a:lnSpc>
                <a:spcPct val="125000"/>
              </a:lnSpc>
              <a:spcBef>
                <a:spcPts val="800"/>
              </a:spcBef>
              <a:spcAft>
                <a:spcPts val="0"/>
              </a:spcAft>
            </a:pPr>
            <a:r>
              <a:rPr lang="es-EC" sz="1400" dirty="0">
                <a:latin typeface="Arial" panose="020B0604020202020204" pitchFamily="34" charset="0"/>
                <a:ea typeface="Arial" panose="020B0604020202020204" pitchFamily="34" charset="0"/>
                <a:cs typeface="Arial" panose="020B0604020202020204" pitchFamily="34" charset="0"/>
              </a:rPr>
              <a:t>El acceso a los datos granulares de las cuentas por pagar permitieron identificar el acreedor por </a:t>
            </a:r>
            <a:r>
              <a:rPr lang="es-EC" sz="1400" dirty="0" smtClean="0">
                <a:latin typeface="Arial" panose="020B0604020202020204" pitchFamily="34" charset="0"/>
                <a:ea typeface="Arial" panose="020B0604020202020204" pitchFamily="34" charset="0"/>
                <a:cs typeface="Arial" panose="020B0604020202020204" pitchFamily="34" charset="0"/>
              </a:rPr>
              <a:t>subsector, </a:t>
            </a:r>
            <a:r>
              <a:rPr lang="es-EC" sz="1400" dirty="0">
                <a:latin typeface="Arial" panose="020B0604020202020204" pitchFamily="34" charset="0"/>
                <a:ea typeface="Arial" panose="020B0604020202020204" pitchFamily="34" charset="0"/>
                <a:cs typeface="Arial" panose="020B0604020202020204" pitchFamily="34" charset="0"/>
              </a:rPr>
              <a:t>la mayor parte de las obligaciones del PGE son internas al Sector Público, o sea, pasivo del PGE y activo del resto del sector público</a:t>
            </a:r>
            <a:r>
              <a:rPr lang="es-EC" sz="1400" dirty="0" smtClean="0">
                <a:latin typeface="Arial" panose="020B0604020202020204" pitchFamily="34" charset="0"/>
                <a:ea typeface="Arial" panose="020B0604020202020204" pitchFamily="34" charset="0"/>
                <a:cs typeface="Arial" panose="020B0604020202020204" pitchFamily="34" charset="0"/>
              </a:rPr>
              <a:t>.</a:t>
            </a:r>
            <a:endParaRPr lang="es-EC" sz="14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5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r>
              <a:rPr lang="es-EC" dirty="0"/>
              <a:t/>
            </a:r>
            <a:br>
              <a:rPr lang="es-EC" dirty="0"/>
            </a:br>
            <a:endParaRPr lang="es-EC" dirty="0"/>
          </a:p>
        </p:txBody>
      </p:sp>
      <p:pic>
        <p:nvPicPr>
          <p:cNvPr id="3" name="Imagen 2"/>
          <p:cNvPicPr>
            <a:picLocks noChangeAspect="1"/>
          </p:cNvPicPr>
          <p:nvPr/>
        </p:nvPicPr>
        <p:blipFill>
          <a:blip r:embed="rId3"/>
          <a:stretch>
            <a:fillRect/>
          </a:stretch>
        </p:blipFill>
        <p:spPr>
          <a:xfrm>
            <a:off x="102115" y="696596"/>
            <a:ext cx="5540869" cy="3903395"/>
          </a:xfrm>
          <a:prstGeom prst="rect">
            <a:avLst/>
          </a:prstGeom>
        </p:spPr>
      </p:pic>
      <p:pic>
        <p:nvPicPr>
          <p:cNvPr id="7" name="Imagen 6"/>
          <p:cNvPicPr>
            <a:picLocks noChangeAspect="1"/>
          </p:cNvPicPr>
          <p:nvPr/>
        </p:nvPicPr>
        <p:blipFill>
          <a:blip r:embed="rId4"/>
          <a:stretch>
            <a:fillRect/>
          </a:stretch>
        </p:blipFill>
        <p:spPr>
          <a:xfrm>
            <a:off x="5810250" y="696596"/>
            <a:ext cx="6114272" cy="4211306"/>
          </a:xfrm>
          <a:prstGeom prst="rect">
            <a:avLst/>
          </a:prstGeom>
        </p:spPr>
      </p:pic>
      <p:pic>
        <p:nvPicPr>
          <p:cNvPr id="8" name="Imagen 7"/>
          <p:cNvPicPr>
            <a:picLocks noChangeAspect="1"/>
          </p:cNvPicPr>
          <p:nvPr/>
        </p:nvPicPr>
        <p:blipFill>
          <a:blip r:embed="rId5"/>
          <a:stretch>
            <a:fillRect/>
          </a:stretch>
        </p:blipFill>
        <p:spPr>
          <a:xfrm>
            <a:off x="102115" y="4639363"/>
            <a:ext cx="5553451" cy="1763487"/>
          </a:xfrm>
          <a:prstGeom prst="rect">
            <a:avLst/>
          </a:prstGeom>
        </p:spPr>
      </p:pic>
      <p:pic>
        <p:nvPicPr>
          <p:cNvPr id="9" name="Imagen 8"/>
          <p:cNvPicPr>
            <a:picLocks noChangeAspect="1"/>
          </p:cNvPicPr>
          <p:nvPr/>
        </p:nvPicPr>
        <p:blipFill>
          <a:blip r:embed="rId6"/>
          <a:stretch>
            <a:fillRect/>
          </a:stretch>
        </p:blipFill>
        <p:spPr>
          <a:xfrm>
            <a:off x="5810250" y="4907902"/>
            <a:ext cx="6114272" cy="1017037"/>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MARZO 2023</a:t>
            </a:r>
            <a:r>
              <a:rPr lang="es-ES" sz="1400" dirty="0"/>
              <a:t/>
            </a:r>
            <a:br>
              <a:rPr lang="es-ES" sz="1400" dirty="0"/>
            </a:br>
            <a:endParaRPr lang="es-EC" sz="1400" dirty="0"/>
          </a:p>
        </p:txBody>
      </p:sp>
      <p:pic>
        <p:nvPicPr>
          <p:cNvPr id="4" name="Imagen 3"/>
          <p:cNvPicPr>
            <a:picLocks noChangeAspect="1"/>
          </p:cNvPicPr>
          <p:nvPr/>
        </p:nvPicPr>
        <p:blipFill>
          <a:blip r:embed="rId3"/>
          <a:stretch>
            <a:fillRect/>
          </a:stretch>
        </p:blipFill>
        <p:spPr>
          <a:xfrm>
            <a:off x="2099733" y="1334331"/>
            <a:ext cx="8207020" cy="1856738"/>
          </a:xfrm>
          <a:prstGeom prst="rect">
            <a:avLst/>
          </a:prstGeom>
        </p:spPr>
      </p:pic>
      <p:pic>
        <p:nvPicPr>
          <p:cNvPr id="5" name="Imagen 4"/>
          <p:cNvPicPr>
            <a:picLocks noChangeAspect="1"/>
          </p:cNvPicPr>
          <p:nvPr/>
        </p:nvPicPr>
        <p:blipFill>
          <a:blip r:embed="rId4"/>
          <a:stretch>
            <a:fillRect/>
          </a:stretch>
        </p:blipFill>
        <p:spPr>
          <a:xfrm>
            <a:off x="2099733" y="3428036"/>
            <a:ext cx="8207020" cy="1797106"/>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6867265" y="3163363"/>
            <a:ext cx="4180179" cy="1361984"/>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p:cNvPicPr>
            <a:picLocks noChangeAspect="1"/>
          </p:cNvPicPr>
          <p:nvPr/>
        </p:nvPicPr>
        <p:blipFill>
          <a:blip r:embed="rId4"/>
          <a:stretch>
            <a:fillRect/>
          </a:stretch>
        </p:blipFill>
        <p:spPr>
          <a:xfrm>
            <a:off x="618349" y="1059609"/>
            <a:ext cx="10964051" cy="4604073"/>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p:cNvPicPr>
            <a:picLocks noChangeAspect="1"/>
          </p:cNvPicPr>
          <p:nvPr/>
        </p:nvPicPr>
        <p:blipFill>
          <a:blip r:embed="rId4"/>
          <a:stretch>
            <a:fillRect/>
          </a:stretch>
        </p:blipFill>
        <p:spPr>
          <a:xfrm>
            <a:off x="226464" y="917164"/>
            <a:ext cx="11623414" cy="5353007"/>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1021565"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4"/>
          <a:stretch>
            <a:fillRect/>
          </a:stretch>
        </p:blipFill>
        <p:spPr>
          <a:xfrm>
            <a:off x="1448773" y="1332171"/>
            <a:ext cx="9294451" cy="1655467"/>
          </a:xfrm>
          <a:prstGeom prst="rect">
            <a:avLst/>
          </a:prstGeom>
        </p:spPr>
      </p:pic>
      <p:pic>
        <p:nvPicPr>
          <p:cNvPr id="4" name="Imagen 3"/>
          <p:cNvPicPr>
            <a:picLocks noChangeAspect="1"/>
          </p:cNvPicPr>
          <p:nvPr/>
        </p:nvPicPr>
        <p:blipFill>
          <a:blip r:embed="rId5"/>
          <a:stretch>
            <a:fillRect/>
          </a:stretch>
        </p:blipFill>
        <p:spPr>
          <a:xfrm>
            <a:off x="1448772" y="4004183"/>
            <a:ext cx="9294451" cy="1480867"/>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7211578" y="3243549"/>
            <a:ext cx="3785822" cy="1543055"/>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p:cNvPicPr>
            <a:picLocks noChangeAspect="1"/>
          </p:cNvPicPr>
          <p:nvPr/>
        </p:nvPicPr>
        <p:blipFill>
          <a:blip r:embed="rId3"/>
          <a:stretch>
            <a:fillRect/>
          </a:stretch>
        </p:blipFill>
        <p:spPr>
          <a:xfrm>
            <a:off x="1075581" y="1230884"/>
            <a:ext cx="9816901" cy="4041667"/>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p:cNvPicPr>
            <a:picLocks noChangeAspect="1"/>
          </p:cNvPicPr>
          <p:nvPr/>
        </p:nvPicPr>
        <p:blipFill>
          <a:blip r:embed="rId3"/>
          <a:stretch>
            <a:fillRect/>
          </a:stretch>
        </p:blipFill>
        <p:spPr>
          <a:xfrm>
            <a:off x="506414" y="845453"/>
            <a:ext cx="10718313" cy="5467681"/>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1122234" y="1246335"/>
            <a:ext cx="9816901" cy="1655467"/>
          </a:xfrm>
          <a:prstGeom prst="rect">
            <a:avLst/>
          </a:prstGeom>
        </p:spPr>
      </p:pic>
      <p:pic>
        <p:nvPicPr>
          <p:cNvPr id="3" name="Imagen 2"/>
          <p:cNvPicPr>
            <a:picLocks noChangeAspect="1"/>
          </p:cNvPicPr>
          <p:nvPr/>
        </p:nvPicPr>
        <p:blipFill>
          <a:blip r:embed="rId4"/>
          <a:stretch>
            <a:fillRect/>
          </a:stretch>
        </p:blipFill>
        <p:spPr>
          <a:xfrm>
            <a:off x="1122233" y="4003165"/>
            <a:ext cx="9816901" cy="1370934"/>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7308140" y="3115644"/>
            <a:ext cx="3963240" cy="1363049"/>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p:cNvPicPr>
            <a:picLocks noChangeAspect="1"/>
          </p:cNvPicPr>
          <p:nvPr/>
        </p:nvPicPr>
        <p:blipFill>
          <a:blip r:embed="rId3"/>
          <a:stretch>
            <a:fillRect/>
          </a:stretch>
        </p:blipFill>
        <p:spPr>
          <a:xfrm>
            <a:off x="897299" y="1084646"/>
            <a:ext cx="10397401" cy="4371467"/>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p:cNvPicPr>
            <a:picLocks noChangeAspect="1"/>
          </p:cNvPicPr>
          <p:nvPr/>
        </p:nvPicPr>
        <p:blipFill>
          <a:blip r:embed="rId3"/>
          <a:stretch>
            <a:fillRect/>
          </a:stretch>
        </p:blipFill>
        <p:spPr>
          <a:xfrm>
            <a:off x="838200" y="979714"/>
            <a:ext cx="10397401" cy="5207502"/>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897299" y="1162677"/>
            <a:ext cx="10397401" cy="1778334"/>
          </a:xfrm>
          <a:prstGeom prst="rect">
            <a:avLst/>
          </a:prstGeom>
        </p:spPr>
      </p:pic>
      <p:pic>
        <p:nvPicPr>
          <p:cNvPr id="5" name="Imagen 4"/>
          <p:cNvPicPr>
            <a:picLocks noChangeAspect="1"/>
          </p:cNvPicPr>
          <p:nvPr/>
        </p:nvPicPr>
        <p:blipFill>
          <a:blip r:embed="rId4"/>
          <a:stretch>
            <a:fillRect/>
          </a:stretch>
        </p:blipFill>
        <p:spPr>
          <a:xfrm>
            <a:off x="898336" y="3956422"/>
            <a:ext cx="10397401" cy="1539067"/>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526649" y="1839489"/>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Marzo 2023</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2" name="Imagen 1">
            <a:extLst>
              <a:ext uri="{FF2B5EF4-FFF2-40B4-BE49-F238E27FC236}">
                <a16:creationId xmlns:a16="http://schemas.microsoft.com/office/drawing/2014/main" id="{C208CACE-1E25-4245-9575-2CF418F0228B}"/>
              </a:ext>
            </a:extLst>
          </p:cNvPr>
          <p:cNvPicPr>
            <a:picLocks noChangeAspect="1"/>
          </p:cNvPicPr>
          <p:nvPr/>
        </p:nvPicPr>
        <p:blipFill>
          <a:blip r:embed="rId3"/>
          <a:stretch>
            <a:fillRect/>
          </a:stretch>
        </p:blipFill>
        <p:spPr>
          <a:xfrm>
            <a:off x="3614737" y="2752248"/>
            <a:ext cx="4962525" cy="1762125"/>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3" name="Imagen 2"/>
          <p:cNvPicPr>
            <a:picLocks noChangeAspect="1"/>
          </p:cNvPicPr>
          <p:nvPr/>
        </p:nvPicPr>
        <p:blipFill>
          <a:blip r:embed="rId3"/>
          <a:stretch>
            <a:fillRect/>
          </a:stretch>
        </p:blipFill>
        <p:spPr>
          <a:xfrm>
            <a:off x="7362375" y="3208433"/>
            <a:ext cx="4114278" cy="1339308"/>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p:cNvPicPr>
            <a:picLocks noChangeAspect="1"/>
          </p:cNvPicPr>
          <p:nvPr/>
        </p:nvPicPr>
        <p:blipFill>
          <a:blip r:embed="rId3"/>
          <a:stretch>
            <a:fillRect/>
          </a:stretch>
        </p:blipFill>
        <p:spPr>
          <a:xfrm>
            <a:off x="718795" y="1104593"/>
            <a:ext cx="10635004" cy="4185864"/>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p:cNvPicPr>
            <a:picLocks noChangeAspect="1"/>
          </p:cNvPicPr>
          <p:nvPr/>
        </p:nvPicPr>
        <p:blipFill>
          <a:blip r:embed="rId3"/>
          <a:stretch>
            <a:fillRect/>
          </a:stretch>
        </p:blipFill>
        <p:spPr>
          <a:xfrm>
            <a:off x="354562" y="1046033"/>
            <a:ext cx="11374018" cy="5130832"/>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1148003" y="1450550"/>
            <a:ext cx="10058062" cy="1665874"/>
          </a:xfrm>
          <a:prstGeom prst="rect">
            <a:avLst/>
          </a:prstGeom>
        </p:spPr>
      </p:pic>
      <p:pic>
        <p:nvPicPr>
          <p:cNvPr id="4" name="Imagen 3"/>
          <p:cNvPicPr>
            <a:picLocks noChangeAspect="1"/>
          </p:cNvPicPr>
          <p:nvPr/>
        </p:nvPicPr>
        <p:blipFill>
          <a:blip r:embed="rId4"/>
          <a:stretch>
            <a:fillRect/>
          </a:stretch>
        </p:blipFill>
        <p:spPr>
          <a:xfrm>
            <a:off x="1148003" y="3941275"/>
            <a:ext cx="10058062" cy="1677049"/>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4" name="Imagen 3"/>
          <p:cNvPicPr>
            <a:picLocks noChangeAspect="1"/>
          </p:cNvPicPr>
          <p:nvPr/>
        </p:nvPicPr>
        <p:blipFill>
          <a:blip r:embed="rId3"/>
          <a:stretch>
            <a:fillRect/>
          </a:stretch>
        </p:blipFill>
        <p:spPr>
          <a:xfrm>
            <a:off x="6779863" y="3765266"/>
            <a:ext cx="4062307" cy="1207950"/>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p:cNvPicPr>
            <a:picLocks noChangeAspect="1"/>
          </p:cNvPicPr>
          <p:nvPr/>
        </p:nvPicPr>
        <p:blipFill>
          <a:blip r:embed="rId3"/>
          <a:stretch>
            <a:fillRect/>
          </a:stretch>
        </p:blipFill>
        <p:spPr>
          <a:xfrm>
            <a:off x="753237" y="1194017"/>
            <a:ext cx="10600562" cy="4124432"/>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4" name="Imagen 3"/>
          <p:cNvPicPr>
            <a:picLocks noChangeAspect="1"/>
          </p:cNvPicPr>
          <p:nvPr/>
        </p:nvPicPr>
        <p:blipFill>
          <a:blip r:embed="rId3"/>
          <a:stretch>
            <a:fillRect/>
          </a:stretch>
        </p:blipFill>
        <p:spPr>
          <a:xfrm>
            <a:off x="639763" y="1007706"/>
            <a:ext cx="10714035" cy="4684627"/>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763763" y="1193135"/>
            <a:ext cx="10590036" cy="1699355"/>
          </a:xfrm>
          <a:prstGeom prst="rect">
            <a:avLst/>
          </a:prstGeom>
        </p:spPr>
      </p:pic>
      <p:pic>
        <p:nvPicPr>
          <p:cNvPr id="5" name="Imagen 4"/>
          <p:cNvPicPr>
            <a:picLocks noChangeAspect="1"/>
          </p:cNvPicPr>
          <p:nvPr/>
        </p:nvPicPr>
        <p:blipFill>
          <a:blip r:embed="rId4"/>
          <a:stretch>
            <a:fillRect/>
          </a:stretch>
        </p:blipFill>
        <p:spPr>
          <a:xfrm>
            <a:off x="763763" y="3970554"/>
            <a:ext cx="10590036" cy="1711789"/>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Marzo 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3" name="Imagen 2"/>
          <p:cNvPicPr>
            <a:picLocks noChangeAspect="1"/>
          </p:cNvPicPr>
          <p:nvPr/>
        </p:nvPicPr>
        <p:blipFill>
          <a:blip r:embed="rId2"/>
          <a:stretch>
            <a:fillRect/>
          </a:stretch>
        </p:blipFill>
        <p:spPr>
          <a:xfrm>
            <a:off x="7423974" y="3517585"/>
            <a:ext cx="4164645" cy="1222366"/>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p:cNvPicPr>
            <a:picLocks noChangeAspect="1"/>
          </p:cNvPicPr>
          <p:nvPr/>
        </p:nvPicPr>
        <p:blipFill>
          <a:blip r:embed="rId2"/>
          <a:stretch>
            <a:fillRect/>
          </a:stretch>
        </p:blipFill>
        <p:spPr>
          <a:xfrm>
            <a:off x="793565" y="1233187"/>
            <a:ext cx="10375178" cy="3879989"/>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p:cNvPicPr>
            <a:picLocks noChangeAspect="1"/>
          </p:cNvPicPr>
          <p:nvPr/>
        </p:nvPicPr>
        <p:blipFill>
          <a:blip r:embed="rId2"/>
          <a:stretch>
            <a:fillRect/>
          </a:stretch>
        </p:blipFill>
        <p:spPr>
          <a:xfrm>
            <a:off x="494986" y="927100"/>
            <a:ext cx="11000328" cy="5137798"/>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690562" y="1101379"/>
            <a:ext cx="10663237" cy="1688473"/>
          </a:xfrm>
          <a:prstGeom prst="rect">
            <a:avLst/>
          </a:prstGeom>
        </p:spPr>
      </p:pic>
      <p:pic>
        <p:nvPicPr>
          <p:cNvPr id="8" name="Imagen 7"/>
          <p:cNvPicPr>
            <a:picLocks noChangeAspect="1"/>
          </p:cNvPicPr>
          <p:nvPr/>
        </p:nvPicPr>
        <p:blipFill>
          <a:blip r:embed="rId3"/>
          <a:stretch>
            <a:fillRect/>
          </a:stretch>
        </p:blipFill>
        <p:spPr>
          <a:xfrm>
            <a:off x="690562" y="3712055"/>
            <a:ext cx="10663237" cy="1746353"/>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31 de marzo de 2023</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596903" y="288688"/>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566341" y="722320"/>
            <a:ext cx="10966296" cy="4950691"/>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989046" y="1785343"/>
            <a:ext cx="9983754" cy="2077530"/>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164841" y="704427"/>
            <a:ext cx="11899640" cy="6055568"/>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2" name="Imagen 1"/>
          <p:cNvPicPr>
            <a:picLocks noChangeAspect="1"/>
          </p:cNvPicPr>
          <p:nvPr/>
        </p:nvPicPr>
        <p:blipFill>
          <a:blip r:embed="rId3"/>
          <a:stretch>
            <a:fillRect/>
          </a:stretch>
        </p:blipFill>
        <p:spPr>
          <a:xfrm>
            <a:off x="1483277" y="1884287"/>
            <a:ext cx="9414878" cy="2062562"/>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193059" y="4882462"/>
            <a:ext cx="9753600" cy="246221"/>
          </a:xfrm>
          <a:prstGeom prst="rect">
            <a:avLst/>
          </a:prstGeom>
          <a:noFill/>
        </p:spPr>
        <p:txBody>
          <a:bodyPr wrap="square" rtlCol="0">
            <a:spAutoFit/>
          </a:bodyPr>
          <a:lstStyle/>
          <a:p>
            <a:r>
              <a:rPr lang="es-ES" sz="1000" b="1" dirty="0"/>
              <a:t> Nota: Al saldo del 31 de marzo de Tenedores de Bonos y Pagares Privados se debe restar USD 446,871,846,00 bonos que han sido recomprados por la Seguridad Social </a:t>
            </a:r>
            <a:endParaRPr lang="es-EC" dirty="0"/>
          </a:p>
        </p:txBody>
      </p:sp>
      <p:pic>
        <p:nvPicPr>
          <p:cNvPr id="3" name="Imagen 2"/>
          <p:cNvPicPr>
            <a:picLocks noChangeAspect="1"/>
          </p:cNvPicPr>
          <p:nvPr/>
        </p:nvPicPr>
        <p:blipFill>
          <a:blip r:embed="rId3"/>
          <a:stretch>
            <a:fillRect/>
          </a:stretch>
        </p:blipFill>
        <p:spPr>
          <a:xfrm>
            <a:off x="1025108" y="1256345"/>
            <a:ext cx="9686435" cy="3352977"/>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438249" y="610079"/>
            <a:ext cx="11262339" cy="5501471"/>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a:solidFill>
                  <a:srgbClr val="0070C0"/>
                </a:solidFill>
                <a:effectLst>
                  <a:outerShdw blurRad="38100" dist="38100" dir="2700000" algn="tl">
                    <a:srgbClr val="000000">
                      <a:alpha val="43137"/>
                    </a:srgbClr>
                  </a:outerShdw>
                </a:effectLst>
              </a:rPr>
              <a:t/>
            </a: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C0E030F-E2BC-4174-BE8B-2D4D6460BD9B}"/>
              </a:ext>
            </a:extLst>
          </p:cNvPr>
          <p:cNvPicPr>
            <a:picLocks noChangeAspect="1"/>
          </p:cNvPicPr>
          <p:nvPr/>
        </p:nvPicPr>
        <p:blipFill>
          <a:blip r:embed="rId2"/>
          <a:stretch>
            <a:fillRect/>
          </a:stretch>
        </p:blipFill>
        <p:spPr>
          <a:xfrm>
            <a:off x="2844094" y="849312"/>
            <a:ext cx="6210300" cy="4143375"/>
          </a:xfrm>
          <a:prstGeom prst="rect">
            <a:avLst/>
          </a:prstGeom>
        </p:spPr>
      </p:pic>
    </p:spTree>
    <p:extLst>
      <p:ext uri="{BB962C8B-B14F-4D97-AF65-F5344CB8AC3E}">
        <p14:creationId xmlns:p14="http://schemas.microsoft.com/office/powerpoint/2010/main" val="155737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marzo 2023</a:t>
            </a:r>
          </a:p>
        </p:txBody>
      </p:sp>
    </p:spTree>
    <p:extLst>
      <p:ext uri="{BB962C8B-B14F-4D97-AF65-F5344CB8AC3E}">
        <p14:creationId xmlns:p14="http://schemas.microsoft.com/office/powerpoint/2010/main" val="991924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821F7D-C80F-4F08-B204-7677B123C01C}"/>
              </a:ext>
            </a:extLst>
          </p:cNvPr>
          <p:cNvPicPr>
            <a:picLocks noChangeAspect="1"/>
          </p:cNvPicPr>
          <p:nvPr/>
        </p:nvPicPr>
        <p:blipFill>
          <a:blip r:embed="rId2"/>
          <a:stretch>
            <a:fillRect/>
          </a:stretch>
        </p:blipFill>
        <p:spPr>
          <a:xfrm>
            <a:off x="3152775" y="1439862"/>
            <a:ext cx="5886450" cy="2352675"/>
          </a:xfrm>
          <a:prstGeom prst="rect">
            <a:avLst/>
          </a:prstGeom>
        </p:spPr>
      </p:pic>
    </p:spTree>
    <p:extLst>
      <p:ext uri="{BB962C8B-B14F-4D97-AF65-F5344CB8AC3E}">
        <p14:creationId xmlns:p14="http://schemas.microsoft.com/office/powerpoint/2010/main" val="27980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34400</TotalTime>
  <Words>1704</Words>
  <Application>Microsoft Office PowerPoint</Application>
  <PresentationFormat>Panorámica</PresentationFormat>
  <Paragraphs>261</Paragraphs>
  <Slides>50</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Calibri (Cuerpo)</vt:lpstr>
      <vt:lpstr>GOTHAM-LIGHT</vt:lpstr>
      <vt:lpstr>MS PGothic</vt:lpstr>
      <vt:lpstr>Arial</vt:lpstr>
      <vt:lpstr>Calibri</vt:lpstr>
      <vt:lpstr>Calibri 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Johana Vargas</cp:lastModifiedBy>
  <cp:revision>458</cp:revision>
  <cp:lastPrinted>2023-01-30T19:47:08Z</cp:lastPrinted>
  <dcterms:created xsi:type="dcterms:W3CDTF">2021-05-25T19:59:53Z</dcterms:created>
  <dcterms:modified xsi:type="dcterms:W3CDTF">2023-10-24T17:50:22Z</dcterms:modified>
</cp:coreProperties>
</file>