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29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febrero</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29 de </a:t>
            </a:r>
            <a:r>
              <a:rPr lang="en-US" altLang="es-EC" sz="1200" b="1" i="1" dirty="0" err="1" smtClean="0">
                <a:latin typeface="Calibri Light" panose="020F0302020204030204" pitchFamily="34" charset="0"/>
                <a:cs typeface="Times New Roman" panose="02020603050405020304" pitchFamily="18" charset="0"/>
              </a:rPr>
              <a:t>febrero</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611555"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a:t>
            </a:r>
            <a:r>
              <a:rPr lang="es-MX" sz="1100" dirty="0" smtClean="0">
                <a:latin typeface="Calibri" panose="020F0502020204030204" pitchFamily="34" charset="0"/>
              </a:rPr>
              <a:t>abril 2024</a:t>
            </a:r>
            <a:r>
              <a:rPr lang="es-MX" sz="1100" dirty="0" smtClean="0">
                <a:latin typeface="Calibri" panose="020F0502020204030204" pitchFamily="34" charset="0"/>
              </a:rPr>
              <a:t>)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2" name="Imagen 1"/>
          <p:cNvPicPr>
            <a:picLocks noChangeAspect="1"/>
          </p:cNvPicPr>
          <p:nvPr/>
        </p:nvPicPr>
        <p:blipFill>
          <a:blip r:embed="rId2"/>
          <a:stretch>
            <a:fillRect/>
          </a:stretch>
        </p:blipFill>
        <p:spPr>
          <a:xfrm>
            <a:off x="1596135" y="2733863"/>
            <a:ext cx="8897867" cy="856610"/>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6" name="Imagen 5"/>
          <p:cNvPicPr>
            <a:picLocks noChangeAspect="1"/>
          </p:cNvPicPr>
          <p:nvPr/>
        </p:nvPicPr>
        <p:blipFill>
          <a:blip r:embed="rId2"/>
          <a:stretch>
            <a:fillRect/>
          </a:stretch>
        </p:blipFill>
        <p:spPr>
          <a:xfrm>
            <a:off x="391712" y="743423"/>
            <a:ext cx="5553451" cy="3996528"/>
          </a:xfrm>
          <a:prstGeom prst="rect">
            <a:avLst/>
          </a:prstGeom>
        </p:spPr>
      </p:pic>
      <p:pic>
        <p:nvPicPr>
          <p:cNvPr id="7" name="Imagen 6"/>
          <p:cNvPicPr>
            <a:picLocks noChangeAspect="1"/>
          </p:cNvPicPr>
          <p:nvPr/>
        </p:nvPicPr>
        <p:blipFill>
          <a:blip r:embed="rId3"/>
          <a:stretch>
            <a:fillRect/>
          </a:stretch>
        </p:blipFill>
        <p:spPr>
          <a:xfrm>
            <a:off x="6078710" y="743423"/>
            <a:ext cx="5845812" cy="3837908"/>
          </a:xfrm>
          <a:prstGeom prst="rect">
            <a:avLst/>
          </a:prstGeom>
        </p:spPr>
      </p:pic>
      <p:pic>
        <p:nvPicPr>
          <p:cNvPr id="8" name="Imagen 7"/>
          <p:cNvPicPr>
            <a:picLocks noChangeAspect="1"/>
          </p:cNvPicPr>
          <p:nvPr/>
        </p:nvPicPr>
        <p:blipFill>
          <a:blip r:embed="rId4"/>
          <a:stretch>
            <a:fillRect/>
          </a:stretch>
        </p:blipFill>
        <p:spPr>
          <a:xfrm>
            <a:off x="391711" y="4777275"/>
            <a:ext cx="5553451" cy="1754154"/>
          </a:xfrm>
          <a:prstGeom prst="rect">
            <a:avLst/>
          </a:prstGeom>
        </p:spPr>
      </p:pic>
      <p:pic>
        <p:nvPicPr>
          <p:cNvPr id="9" name="Imagen 8"/>
          <p:cNvPicPr>
            <a:picLocks noChangeAspect="1"/>
          </p:cNvPicPr>
          <p:nvPr/>
        </p:nvPicPr>
        <p:blipFill>
          <a:blip r:embed="rId5"/>
          <a:stretch>
            <a:fillRect/>
          </a:stretch>
        </p:blipFill>
        <p:spPr>
          <a:xfrm>
            <a:off x="6078710" y="4618655"/>
            <a:ext cx="5553451" cy="133860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FEBRERO</a:t>
            </a:r>
            <a:r>
              <a:rPr lang="es-ES" sz="2800" dirty="0" smtClean="0">
                <a:solidFill>
                  <a:srgbClr val="32266B"/>
                </a:solidFill>
                <a:latin typeface="Arial"/>
                <a:ea typeface="Arial"/>
                <a:cs typeface="Arial"/>
              </a:rPr>
              <a:t> </a:t>
            </a:r>
            <a:r>
              <a:rPr lang="es-ES" sz="2800" dirty="0" smtClean="0">
                <a:solidFill>
                  <a:srgbClr val="32266B"/>
                </a:solidFill>
                <a:latin typeface="Arial"/>
                <a:ea typeface="Arial"/>
                <a:cs typeface="Arial"/>
              </a:rPr>
              <a:t>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1726369" y="1502282"/>
            <a:ext cx="8425337" cy="1847407"/>
          </a:xfrm>
          <a:prstGeom prst="rect">
            <a:avLst/>
          </a:prstGeom>
        </p:spPr>
      </p:pic>
      <p:pic>
        <p:nvPicPr>
          <p:cNvPr id="6" name="Imagen 5"/>
          <p:cNvPicPr>
            <a:picLocks noChangeAspect="1"/>
          </p:cNvPicPr>
          <p:nvPr/>
        </p:nvPicPr>
        <p:blipFill>
          <a:blip r:embed="rId3"/>
          <a:stretch>
            <a:fillRect/>
          </a:stretch>
        </p:blipFill>
        <p:spPr>
          <a:xfrm>
            <a:off x="1726369" y="3634889"/>
            <a:ext cx="8425337" cy="1748873"/>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860816" y="3163362"/>
            <a:ext cx="4177298" cy="1442927"/>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508354" y="992662"/>
            <a:ext cx="10977629" cy="4734423"/>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685636" y="992662"/>
            <a:ext cx="10977629" cy="5277509"/>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903040" y="1146764"/>
            <a:ext cx="10247042" cy="2005846"/>
          </a:xfrm>
          <a:prstGeom prst="rect">
            <a:avLst/>
          </a:prstGeom>
        </p:spPr>
      </p:pic>
      <p:pic>
        <p:nvPicPr>
          <p:cNvPr id="7" name="Imagen 6"/>
          <p:cNvPicPr>
            <a:picLocks noChangeAspect="1"/>
          </p:cNvPicPr>
          <p:nvPr/>
        </p:nvPicPr>
        <p:blipFill>
          <a:blip r:embed="rId4"/>
          <a:stretch>
            <a:fillRect/>
          </a:stretch>
        </p:blipFill>
        <p:spPr>
          <a:xfrm>
            <a:off x="903040" y="3947817"/>
            <a:ext cx="10247042" cy="179051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048396" y="3265622"/>
            <a:ext cx="4112186" cy="1403095"/>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1128526"/>
            <a:ext cx="10772456" cy="4572478"/>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526013" y="933060"/>
            <a:ext cx="11043946" cy="5295263"/>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056915" y="1145690"/>
            <a:ext cx="9816901" cy="1655467"/>
          </a:xfrm>
          <a:prstGeom prst="rect">
            <a:avLst/>
          </a:prstGeom>
        </p:spPr>
      </p:pic>
      <p:pic>
        <p:nvPicPr>
          <p:cNvPr id="8" name="Imagen 7"/>
          <p:cNvPicPr>
            <a:picLocks noChangeAspect="1"/>
          </p:cNvPicPr>
          <p:nvPr/>
        </p:nvPicPr>
        <p:blipFill>
          <a:blip r:embed="rId3"/>
          <a:stretch>
            <a:fillRect/>
          </a:stretch>
        </p:blipFill>
        <p:spPr>
          <a:xfrm>
            <a:off x="1056915" y="4059427"/>
            <a:ext cx="9816901" cy="151966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164165" y="3090435"/>
            <a:ext cx="4106425" cy="1311868"/>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756448" y="1165666"/>
            <a:ext cx="105973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56448" y="1045028"/>
            <a:ext cx="10597351" cy="5291011"/>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38200" y="1162677"/>
            <a:ext cx="10597351" cy="1778334"/>
          </a:xfrm>
          <a:prstGeom prst="rect">
            <a:avLst/>
          </a:prstGeom>
        </p:spPr>
      </p:pic>
      <p:pic>
        <p:nvPicPr>
          <p:cNvPr id="8" name="Imagen 7"/>
          <p:cNvPicPr>
            <a:picLocks noChangeAspect="1"/>
          </p:cNvPicPr>
          <p:nvPr/>
        </p:nvPicPr>
        <p:blipFill>
          <a:blip r:embed="rId3"/>
          <a:stretch>
            <a:fillRect/>
          </a:stretch>
        </p:blipFill>
        <p:spPr>
          <a:xfrm>
            <a:off x="838200" y="4037442"/>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27941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febrero</a:t>
            </a:r>
            <a:r>
              <a:rPr lang="es-EC" altLang="es-EC" sz="1600" b="1" i="1" dirty="0" smtClean="0">
                <a:latin typeface="Calibri Light" panose="020F0302020204030204" pitchFamily="34" charset="0"/>
                <a:cs typeface="Times New Roman" panose="02020603050405020304" pitchFamily="18" charset="0"/>
              </a:rPr>
              <a:t> </a:t>
            </a:r>
            <a:r>
              <a:rPr lang="es-EC" altLang="es-EC" sz="1600" b="1" i="1" dirty="0" smtClean="0">
                <a:latin typeface="Calibri Light" panose="020F0302020204030204" pitchFamily="34" charset="0"/>
                <a:cs typeface="Times New Roman" panose="02020603050405020304" pitchFamily="18" charset="0"/>
              </a:rPr>
              <a:t>2024</a:t>
            </a:r>
            <a:endParaRPr lang="es-EC" altLang="es-EC" sz="16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2821852" y="1941133"/>
            <a:ext cx="7035283" cy="2892124"/>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284505" y="3092733"/>
            <a:ext cx="4154826" cy="1408900"/>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1002972"/>
            <a:ext cx="10930196" cy="4735354"/>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537126" y="1011076"/>
            <a:ext cx="11303421" cy="4895202"/>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293958"/>
            <a:ext cx="9983593" cy="1813135"/>
          </a:xfrm>
          <a:prstGeom prst="rect">
            <a:avLst/>
          </a:prstGeom>
        </p:spPr>
      </p:pic>
      <p:pic>
        <p:nvPicPr>
          <p:cNvPr id="8" name="Imagen 7"/>
          <p:cNvPicPr>
            <a:picLocks noChangeAspect="1"/>
          </p:cNvPicPr>
          <p:nvPr/>
        </p:nvPicPr>
        <p:blipFill>
          <a:blip r:embed="rId3"/>
          <a:stretch>
            <a:fillRect/>
          </a:stretch>
        </p:blipFill>
        <p:spPr>
          <a:xfrm>
            <a:off x="998538" y="3990232"/>
            <a:ext cx="9983593" cy="1869391"/>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59191" y="3787002"/>
            <a:ext cx="4166335" cy="1369794"/>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734575" y="1129721"/>
            <a:ext cx="11003335" cy="4524630"/>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370681" y="1005386"/>
            <a:ext cx="11460536" cy="5600688"/>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9889" y="1282637"/>
            <a:ext cx="10553910" cy="1833787"/>
          </a:xfrm>
          <a:prstGeom prst="rect">
            <a:avLst/>
          </a:prstGeom>
        </p:spPr>
      </p:pic>
      <p:pic>
        <p:nvPicPr>
          <p:cNvPr id="8" name="Imagen 7"/>
          <p:cNvPicPr>
            <a:picLocks noChangeAspect="1"/>
          </p:cNvPicPr>
          <p:nvPr/>
        </p:nvPicPr>
        <p:blipFill>
          <a:blip r:embed="rId3"/>
          <a:stretch>
            <a:fillRect/>
          </a:stretch>
        </p:blipFill>
        <p:spPr>
          <a:xfrm>
            <a:off x="799889" y="3980902"/>
            <a:ext cx="10553910" cy="1850731"/>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febrero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20750" y="3517585"/>
            <a:ext cx="4195862" cy="1269019"/>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038261"/>
            <a:ext cx="10714036" cy="4494791"/>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011017"/>
            <a:ext cx="10939527" cy="4811285"/>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3565" y="1176522"/>
            <a:ext cx="10560234" cy="1780100"/>
          </a:xfrm>
          <a:prstGeom prst="rect">
            <a:avLst/>
          </a:prstGeom>
        </p:spPr>
      </p:pic>
      <p:pic>
        <p:nvPicPr>
          <p:cNvPr id="8" name="Imagen 7"/>
          <p:cNvPicPr>
            <a:picLocks noChangeAspect="1"/>
          </p:cNvPicPr>
          <p:nvPr/>
        </p:nvPicPr>
        <p:blipFill>
          <a:blip r:embed="rId3"/>
          <a:stretch>
            <a:fillRect/>
          </a:stretch>
        </p:blipFill>
        <p:spPr>
          <a:xfrm>
            <a:off x="793565" y="3784958"/>
            <a:ext cx="10560234" cy="1822739"/>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29</a:t>
            </a:r>
            <a:r>
              <a:rPr lang="es-ES" sz="2800" dirty="0" smtClean="0">
                <a:solidFill>
                  <a:srgbClr val="32266B"/>
                </a:solidFill>
                <a:latin typeface="Arial"/>
                <a:ea typeface="Arial"/>
                <a:cs typeface="Arial"/>
              </a:rPr>
              <a:t>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febrero de </a:t>
            </a:r>
            <a:r>
              <a:rPr lang="es-ES" sz="2800" dirty="0" smtClean="0">
                <a:solidFill>
                  <a:srgbClr val="32266B"/>
                </a:solidFill>
                <a:latin typeface="Arial"/>
                <a:ea typeface="Arial"/>
                <a:cs typeface="Arial"/>
              </a:rPr>
              <a:t>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202732" y="693206"/>
            <a:ext cx="11647146" cy="5109313"/>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1163500" y="1449441"/>
            <a:ext cx="10089218" cy="2684020"/>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45775" y="830424"/>
            <a:ext cx="11918707" cy="5952930"/>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153481" y="1679013"/>
            <a:ext cx="10519115" cy="2090555"/>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400110"/>
          </a:xfrm>
          <a:prstGeom prst="rect">
            <a:avLst/>
          </a:prstGeom>
          <a:noFill/>
        </p:spPr>
        <p:txBody>
          <a:bodyPr wrap="square" rtlCol="0">
            <a:spAutoFit/>
          </a:bodyPr>
          <a:lstStyle/>
          <a:p>
            <a:r>
              <a:rPr lang="es-ES" sz="1000" b="1" dirty="0"/>
              <a:t> Nota: Al saldo del </a:t>
            </a:r>
            <a:r>
              <a:rPr lang="es-ES" sz="1000" b="1" dirty="0" smtClean="0"/>
              <a:t>29</a:t>
            </a:r>
            <a:r>
              <a:rPr lang="es-ES" sz="1000" b="1" dirty="0" smtClean="0"/>
              <a:t> </a:t>
            </a:r>
            <a:r>
              <a:rPr lang="es-ES" sz="1000" b="1" dirty="0"/>
              <a:t>de </a:t>
            </a:r>
            <a:r>
              <a:rPr lang="es-ES" sz="1000" b="1" dirty="0" smtClean="0"/>
              <a:t>febrero de </a:t>
            </a:r>
            <a:r>
              <a:rPr lang="es-ES" sz="1000" b="1" dirty="0"/>
              <a:t>Tenedores de Bonos y Pagares Privados se debe restar USD </a:t>
            </a:r>
            <a:r>
              <a:rPr lang="es-ES" sz="1000" b="1" dirty="0" smtClean="0"/>
              <a:t>426,124,233,43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733603" y="782454"/>
            <a:ext cx="10509785" cy="3976158"/>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304393" y="702995"/>
            <a:ext cx="11172259" cy="5063323"/>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350044" y="700422"/>
            <a:ext cx="9398821" cy="4459407"/>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294377" y="1280108"/>
            <a:ext cx="7773354" cy="3114610"/>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febrero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1573</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65</cp:revision>
  <dcterms:created xsi:type="dcterms:W3CDTF">2021-05-27T23:45:58Z</dcterms:created>
  <dcterms:modified xsi:type="dcterms:W3CDTF">2024-04-30T21:14:29Z</dcterms:modified>
</cp:coreProperties>
</file>