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 id="1383" r:id="rId48"/>
    <p:sldId id="1384" r:id="rId49"/>
    <p:sldId id="1385" r:id="rId50"/>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5" d="100"/>
          <a:sy n="85" d="100"/>
        </p:scale>
        <p:origin x="852" y="84"/>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7/6/2023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06/07/2023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06/07/2023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06/07/2023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06/07/2023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06/07/2023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06/07/2023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06/07/2023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06/07/2023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06/07/2023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06/07/2023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06/07/2023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06/07/2023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30 de </a:t>
            </a:r>
            <a:r>
              <a:rPr lang="en-US" altLang="es-EC" sz="2800" dirty="0" err="1">
                <a:solidFill>
                  <a:schemeClr val="bg1"/>
                </a:solidFill>
                <a:latin typeface="GOTHAM-LIGHT" pitchFamily="2" charset="0"/>
              </a:rPr>
              <a:t>noviembre</a:t>
            </a:r>
            <a:r>
              <a:rPr lang="en-US" altLang="es-EC" sz="2800" dirty="0">
                <a:solidFill>
                  <a:schemeClr val="bg1"/>
                </a:solidFill>
                <a:latin typeface="GOTHAM-LIGHT" pitchFamily="2" charset="0"/>
              </a:rPr>
              <a:t> de 2022</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30 de </a:t>
            </a:r>
            <a:r>
              <a:rPr lang="en-US" altLang="es-EC" sz="1200" b="1" i="1" dirty="0" err="1">
                <a:latin typeface="Calibri Light" panose="020F0302020204030204" pitchFamily="34" charset="0"/>
                <a:cs typeface="Times New Roman" panose="02020603050405020304" pitchFamily="18" charset="0"/>
              </a:rPr>
              <a:t>noviembre</a:t>
            </a:r>
            <a:r>
              <a:rPr lang="en-US" altLang="es-EC" sz="1200" b="1" i="1" dirty="0">
                <a:latin typeface="Calibri Light" panose="020F0302020204030204" pitchFamily="34" charset="0"/>
                <a:cs typeface="Times New Roman" panose="02020603050405020304" pitchFamily="18" charset="0"/>
              </a:rPr>
              <a:t> de 2022</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BB0690A-E424-4B31-B8F7-8B9306438842}"/>
              </a:ext>
            </a:extLst>
          </p:cNvPr>
          <p:cNvPicPr>
            <a:picLocks noChangeAspect="1"/>
          </p:cNvPicPr>
          <p:nvPr/>
        </p:nvPicPr>
        <p:blipFill>
          <a:blip r:embed="rId3"/>
          <a:stretch>
            <a:fillRect/>
          </a:stretch>
        </p:blipFill>
        <p:spPr>
          <a:xfrm>
            <a:off x="2343150" y="3048000"/>
            <a:ext cx="7505700" cy="762000"/>
          </a:xfrm>
          <a:prstGeom prst="rect">
            <a:avLst/>
          </a:prstGeom>
        </p:spPr>
      </p:pic>
      <p:sp>
        <p:nvSpPr>
          <p:cNvPr id="6" name="Título 1">
            <a:extLst>
              <a:ext uri="{FF2B5EF4-FFF2-40B4-BE49-F238E27FC236}">
                <a16:creationId xmlns:a16="http://schemas.microsoft.com/office/drawing/2014/main" id="{87435A41-7035-4609-B851-7ACEDC1949CC}"/>
              </a:ext>
            </a:extLst>
          </p:cNvPr>
          <p:cNvSpPr txBox="1">
            <a:spLocks/>
          </p:cNvSpPr>
          <p:nvPr/>
        </p:nvSpPr>
        <p:spPr bwMode="auto">
          <a:xfrm>
            <a:off x="919163" y="392176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C" sz="1200" b="1" i="1" dirty="0">
                <a:latin typeface="Calibri Light" panose="020F0302020204030204" pitchFamily="34" charset="0"/>
                <a:cs typeface="Times New Roman" panose="02020603050405020304" pitchFamily="18" charset="0"/>
              </a:rPr>
              <a:t>N</a:t>
            </a:r>
            <a:r>
              <a:rPr lang="es-EC" altLang="es-EC" sz="1200" b="1" i="1" dirty="0" err="1">
                <a:latin typeface="Calibri Light" panose="020F0302020204030204" pitchFamily="34" charset="0"/>
                <a:cs typeface="Times New Roman" panose="02020603050405020304" pitchFamily="18" charset="0"/>
              </a:rPr>
              <a:t>ota</a:t>
            </a:r>
            <a:r>
              <a:rPr lang="es-EC" altLang="es-EC" sz="1200" b="1" i="1" dirty="0">
                <a:latin typeface="Calibri Light" panose="020F0302020204030204" pitchFamily="34" charset="0"/>
                <a:cs typeface="Times New Roman" panose="02020603050405020304" pitchFamily="18" charset="0"/>
              </a:rPr>
              <a:t>: Actualización PIB Abril 2023</a:t>
            </a:r>
            <a:endParaRPr lang="en-US" altLang="es-EC" sz="1200" b="1" i="1"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br>
              <a:rPr lang="es-EC" sz="2000" dirty="0">
                <a:solidFill>
                  <a:srgbClr val="0070C0"/>
                </a:solidFill>
                <a:effectLst>
                  <a:outerShdw blurRad="38100" dist="38100" dir="2700000" algn="tl">
                    <a:srgbClr val="000000">
                      <a:alpha val="43137"/>
                    </a:srgbClr>
                  </a:outerShdw>
                </a:effectLst>
              </a:rPr>
            </a:b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br>
              <a:rPr lang="es-EC" dirty="0"/>
            </a:br>
            <a:endParaRPr lang="es-EC" dirty="0"/>
          </a:p>
        </p:txBody>
      </p:sp>
      <p:pic>
        <p:nvPicPr>
          <p:cNvPr id="2" name="Imagen 1">
            <a:extLst>
              <a:ext uri="{FF2B5EF4-FFF2-40B4-BE49-F238E27FC236}">
                <a16:creationId xmlns:a16="http://schemas.microsoft.com/office/drawing/2014/main" id="{ACB8D5E2-EED8-4860-80D2-B0BD485113C1}"/>
              </a:ext>
            </a:extLst>
          </p:cNvPr>
          <p:cNvPicPr>
            <a:picLocks noChangeAspect="1"/>
          </p:cNvPicPr>
          <p:nvPr/>
        </p:nvPicPr>
        <p:blipFill>
          <a:blip r:embed="rId3"/>
          <a:stretch>
            <a:fillRect/>
          </a:stretch>
        </p:blipFill>
        <p:spPr>
          <a:xfrm>
            <a:off x="102113" y="890978"/>
            <a:ext cx="5540869" cy="3850355"/>
          </a:xfrm>
          <a:prstGeom prst="rect">
            <a:avLst/>
          </a:prstGeom>
        </p:spPr>
      </p:pic>
      <p:pic>
        <p:nvPicPr>
          <p:cNvPr id="4" name="Imagen 3">
            <a:extLst>
              <a:ext uri="{FF2B5EF4-FFF2-40B4-BE49-F238E27FC236}">
                <a16:creationId xmlns:a16="http://schemas.microsoft.com/office/drawing/2014/main" id="{F06D6F16-DD47-44D3-898D-FEBD57335AC5}"/>
              </a:ext>
            </a:extLst>
          </p:cNvPr>
          <p:cNvPicPr>
            <a:picLocks noChangeAspect="1"/>
          </p:cNvPicPr>
          <p:nvPr/>
        </p:nvPicPr>
        <p:blipFill>
          <a:blip r:embed="rId4"/>
          <a:stretch>
            <a:fillRect/>
          </a:stretch>
        </p:blipFill>
        <p:spPr>
          <a:xfrm>
            <a:off x="5794342" y="882792"/>
            <a:ext cx="5991225" cy="3982719"/>
          </a:xfrm>
          <a:prstGeom prst="rect">
            <a:avLst/>
          </a:prstGeom>
        </p:spPr>
      </p:pic>
      <p:pic>
        <p:nvPicPr>
          <p:cNvPr id="5" name="Imagen 4">
            <a:extLst>
              <a:ext uri="{FF2B5EF4-FFF2-40B4-BE49-F238E27FC236}">
                <a16:creationId xmlns:a16="http://schemas.microsoft.com/office/drawing/2014/main" id="{DE4BB7A7-05AB-441D-91AB-1C184173B417}"/>
              </a:ext>
            </a:extLst>
          </p:cNvPr>
          <p:cNvPicPr>
            <a:picLocks noChangeAspect="1"/>
          </p:cNvPicPr>
          <p:nvPr/>
        </p:nvPicPr>
        <p:blipFill>
          <a:blip r:embed="rId5"/>
          <a:stretch>
            <a:fillRect/>
          </a:stretch>
        </p:blipFill>
        <p:spPr>
          <a:xfrm>
            <a:off x="102113" y="4752622"/>
            <a:ext cx="5540868" cy="1679648"/>
          </a:xfrm>
          <a:prstGeom prst="rect">
            <a:avLst/>
          </a:prstGeom>
        </p:spPr>
      </p:pic>
      <p:pic>
        <p:nvPicPr>
          <p:cNvPr id="6" name="Imagen 5">
            <a:extLst>
              <a:ext uri="{FF2B5EF4-FFF2-40B4-BE49-F238E27FC236}">
                <a16:creationId xmlns:a16="http://schemas.microsoft.com/office/drawing/2014/main" id="{47A0DE35-4F16-412F-B41B-6F5AE7B0B6F8}"/>
              </a:ext>
            </a:extLst>
          </p:cNvPr>
          <p:cNvPicPr>
            <a:picLocks noChangeAspect="1"/>
          </p:cNvPicPr>
          <p:nvPr/>
        </p:nvPicPr>
        <p:blipFill>
          <a:blip r:embed="rId6"/>
          <a:stretch>
            <a:fillRect/>
          </a:stretch>
        </p:blipFill>
        <p:spPr>
          <a:xfrm>
            <a:off x="5794341" y="4908408"/>
            <a:ext cx="5991225" cy="1066800"/>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NOVIEMBRE 2022</a:t>
            </a:r>
            <a:br>
              <a:rPr lang="es-ES" sz="1400" dirty="0"/>
            </a:br>
            <a:endParaRPr lang="es-EC" sz="1400" dirty="0"/>
          </a:p>
        </p:txBody>
      </p:sp>
      <p:pic>
        <p:nvPicPr>
          <p:cNvPr id="2" name="Imagen 1">
            <a:extLst>
              <a:ext uri="{FF2B5EF4-FFF2-40B4-BE49-F238E27FC236}">
                <a16:creationId xmlns:a16="http://schemas.microsoft.com/office/drawing/2014/main" id="{B9E2015F-0E41-4787-9D4E-91367C45D3AA}"/>
              </a:ext>
            </a:extLst>
          </p:cNvPr>
          <p:cNvPicPr>
            <a:picLocks noChangeAspect="1"/>
          </p:cNvPicPr>
          <p:nvPr/>
        </p:nvPicPr>
        <p:blipFill>
          <a:blip r:embed="rId3"/>
          <a:stretch>
            <a:fillRect/>
          </a:stretch>
        </p:blipFill>
        <p:spPr>
          <a:xfrm>
            <a:off x="2099732" y="1276702"/>
            <a:ext cx="7857067" cy="1714851"/>
          </a:xfrm>
          <a:prstGeom prst="rect">
            <a:avLst/>
          </a:prstGeom>
        </p:spPr>
      </p:pic>
      <p:pic>
        <p:nvPicPr>
          <p:cNvPr id="3" name="Imagen 2">
            <a:extLst>
              <a:ext uri="{FF2B5EF4-FFF2-40B4-BE49-F238E27FC236}">
                <a16:creationId xmlns:a16="http://schemas.microsoft.com/office/drawing/2014/main" id="{63C77531-B703-487E-9B5E-F68C9935A9E0}"/>
              </a:ext>
            </a:extLst>
          </p:cNvPr>
          <p:cNvPicPr>
            <a:picLocks noChangeAspect="1"/>
          </p:cNvPicPr>
          <p:nvPr/>
        </p:nvPicPr>
        <p:blipFill>
          <a:blip r:embed="rId4"/>
          <a:stretch>
            <a:fillRect/>
          </a:stretch>
        </p:blipFill>
        <p:spPr>
          <a:xfrm>
            <a:off x="2099732" y="3166360"/>
            <a:ext cx="7857068" cy="1597551"/>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Noviembre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427B24A2-EBD4-487D-B2ED-722E1B4F31FC}"/>
              </a:ext>
            </a:extLst>
          </p:cNvPr>
          <p:cNvPicPr>
            <a:picLocks noChangeAspect="1"/>
          </p:cNvPicPr>
          <p:nvPr/>
        </p:nvPicPr>
        <p:blipFill>
          <a:blip r:embed="rId3"/>
          <a:stretch>
            <a:fillRect/>
          </a:stretch>
        </p:blipFill>
        <p:spPr>
          <a:xfrm>
            <a:off x="6870433" y="3191579"/>
            <a:ext cx="4152019" cy="1414287"/>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a:extLst>
              <a:ext uri="{FF2B5EF4-FFF2-40B4-BE49-F238E27FC236}">
                <a16:creationId xmlns:a16="http://schemas.microsoft.com/office/drawing/2014/main" id="{9BA826B9-724D-427C-88FC-548721582EE5}"/>
              </a:ext>
            </a:extLst>
          </p:cNvPr>
          <p:cNvPicPr>
            <a:picLocks noChangeAspect="1"/>
          </p:cNvPicPr>
          <p:nvPr/>
        </p:nvPicPr>
        <p:blipFill>
          <a:blip r:embed="rId4"/>
          <a:stretch>
            <a:fillRect/>
          </a:stretch>
        </p:blipFill>
        <p:spPr>
          <a:xfrm>
            <a:off x="779462" y="992662"/>
            <a:ext cx="10429875" cy="4686300"/>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a:extLst>
              <a:ext uri="{FF2B5EF4-FFF2-40B4-BE49-F238E27FC236}">
                <a16:creationId xmlns:a16="http://schemas.microsoft.com/office/drawing/2014/main" id="{4CBB740A-AE22-42A7-B711-4B9E04603D9A}"/>
              </a:ext>
            </a:extLst>
          </p:cNvPr>
          <p:cNvPicPr>
            <a:picLocks noChangeAspect="1"/>
          </p:cNvPicPr>
          <p:nvPr/>
        </p:nvPicPr>
        <p:blipFill>
          <a:blip r:embed="rId4"/>
          <a:stretch>
            <a:fillRect/>
          </a:stretch>
        </p:blipFill>
        <p:spPr>
          <a:xfrm>
            <a:off x="881062" y="902351"/>
            <a:ext cx="10429875" cy="5058182"/>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F3AD2380-4A6C-4D10-935F-ECDBE503509D}"/>
              </a:ext>
            </a:extLst>
          </p:cNvPr>
          <p:cNvPicPr>
            <a:picLocks noChangeAspect="1"/>
          </p:cNvPicPr>
          <p:nvPr/>
        </p:nvPicPr>
        <p:blipFill>
          <a:blip r:embed="rId4"/>
          <a:stretch>
            <a:fillRect/>
          </a:stretch>
        </p:blipFill>
        <p:spPr>
          <a:xfrm>
            <a:off x="797631" y="1023311"/>
            <a:ext cx="10429875" cy="1809750"/>
          </a:xfrm>
          <a:prstGeom prst="rect">
            <a:avLst/>
          </a:prstGeom>
        </p:spPr>
      </p:pic>
      <p:pic>
        <p:nvPicPr>
          <p:cNvPr id="4" name="Imagen 3">
            <a:extLst>
              <a:ext uri="{FF2B5EF4-FFF2-40B4-BE49-F238E27FC236}">
                <a16:creationId xmlns:a16="http://schemas.microsoft.com/office/drawing/2014/main" id="{D806494F-1C87-4FDF-9605-8243B4CFCA1D}"/>
              </a:ext>
            </a:extLst>
          </p:cNvPr>
          <p:cNvPicPr>
            <a:picLocks noChangeAspect="1"/>
          </p:cNvPicPr>
          <p:nvPr/>
        </p:nvPicPr>
        <p:blipFill>
          <a:blip r:embed="rId5"/>
          <a:stretch>
            <a:fillRect/>
          </a:stretch>
        </p:blipFill>
        <p:spPr>
          <a:xfrm>
            <a:off x="797630" y="3835576"/>
            <a:ext cx="10429875" cy="1647825"/>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Noviembre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C7874F34-C78E-486D-96D6-229211D9B7E4}"/>
              </a:ext>
            </a:extLst>
          </p:cNvPr>
          <p:cNvPicPr>
            <a:picLocks noChangeAspect="1"/>
          </p:cNvPicPr>
          <p:nvPr/>
        </p:nvPicPr>
        <p:blipFill>
          <a:blip r:embed="rId3"/>
          <a:stretch>
            <a:fillRect/>
          </a:stretch>
        </p:blipFill>
        <p:spPr>
          <a:xfrm>
            <a:off x="6994083" y="3198813"/>
            <a:ext cx="4220812" cy="1425575"/>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a:extLst>
              <a:ext uri="{FF2B5EF4-FFF2-40B4-BE49-F238E27FC236}">
                <a16:creationId xmlns:a16="http://schemas.microsoft.com/office/drawing/2014/main" id="{13FE32F3-9425-4B99-9EFD-99A91E21B8B2}"/>
              </a:ext>
            </a:extLst>
          </p:cNvPr>
          <p:cNvPicPr>
            <a:picLocks noChangeAspect="1"/>
          </p:cNvPicPr>
          <p:nvPr/>
        </p:nvPicPr>
        <p:blipFill>
          <a:blip r:embed="rId3"/>
          <a:stretch>
            <a:fillRect/>
          </a:stretch>
        </p:blipFill>
        <p:spPr>
          <a:xfrm>
            <a:off x="314325" y="1005417"/>
            <a:ext cx="11563350" cy="4305300"/>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a:extLst>
              <a:ext uri="{FF2B5EF4-FFF2-40B4-BE49-F238E27FC236}">
                <a16:creationId xmlns:a16="http://schemas.microsoft.com/office/drawing/2014/main" id="{2C7FE331-F6CD-48D8-9CE1-666795BA6214}"/>
              </a:ext>
            </a:extLst>
          </p:cNvPr>
          <p:cNvPicPr>
            <a:picLocks noChangeAspect="1"/>
          </p:cNvPicPr>
          <p:nvPr/>
        </p:nvPicPr>
        <p:blipFill>
          <a:blip r:embed="rId3"/>
          <a:stretch>
            <a:fillRect/>
          </a:stretch>
        </p:blipFill>
        <p:spPr>
          <a:xfrm>
            <a:off x="314325" y="859367"/>
            <a:ext cx="11563350" cy="5252508"/>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F319DC19-DB53-4B04-8851-385D8323B9C1}"/>
              </a:ext>
            </a:extLst>
          </p:cNvPr>
          <p:cNvPicPr>
            <a:picLocks noChangeAspect="1"/>
          </p:cNvPicPr>
          <p:nvPr/>
        </p:nvPicPr>
        <p:blipFill>
          <a:blip r:embed="rId3"/>
          <a:stretch>
            <a:fillRect/>
          </a:stretch>
        </p:blipFill>
        <p:spPr>
          <a:xfrm>
            <a:off x="314325" y="991051"/>
            <a:ext cx="11563350" cy="1809750"/>
          </a:xfrm>
          <a:prstGeom prst="rect">
            <a:avLst/>
          </a:prstGeom>
        </p:spPr>
      </p:pic>
      <p:pic>
        <p:nvPicPr>
          <p:cNvPr id="3" name="Imagen 2">
            <a:extLst>
              <a:ext uri="{FF2B5EF4-FFF2-40B4-BE49-F238E27FC236}">
                <a16:creationId xmlns:a16="http://schemas.microsoft.com/office/drawing/2014/main" id="{660B618A-5D07-4596-952F-A8DDD4E7EFAE}"/>
              </a:ext>
            </a:extLst>
          </p:cNvPr>
          <p:cNvPicPr>
            <a:picLocks noChangeAspect="1"/>
          </p:cNvPicPr>
          <p:nvPr/>
        </p:nvPicPr>
        <p:blipFill>
          <a:blip r:embed="rId4"/>
          <a:stretch>
            <a:fillRect/>
          </a:stretch>
        </p:blipFill>
        <p:spPr>
          <a:xfrm>
            <a:off x="404636" y="4057200"/>
            <a:ext cx="11563350" cy="1504950"/>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Noviembre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07E03F76-2579-4E65-95AD-5BDBE4571708}"/>
              </a:ext>
            </a:extLst>
          </p:cNvPr>
          <p:cNvPicPr>
            <a:picLocks noChangeAspect="1"/>
          </p:cNvPicPr>
          <p:nvPr/>
        </p:nvPicPr>
        <p:blipFill>
          <a:blip r:embed="rId3"/>
          <a:stretch>
            <a:fillRect/>
          </a:stretch>
        </p:blipFill>
        <p:spPr>
          <a:xfrm>
            <a:off x="7197724" y="3049412"/>
            <a:ext cx="3982860" cy="1443565"/>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21556D9F-F75A-4965-8466-E7B8892806D9}"/>
              </a:ext>
            </a:extLst>
          </p:cNvPr>
          <p:cNvPicPr>
            <a:picLocks noChangeAspect="1"/>
          </p:cNvPicPr>
          <p:nvPr/>
        </p:nvPicPr>
        <p:blipFill>
          <a:blip r:embed="rId3"/>
          <a:stretch>
            <a:fillRect/>
          </a:stretch>
        </p:blipFill>
        <p:spPr>
          <a:xfrm>
            <a:off x="361244" y="928511"/>
            <a:ext cx="11225408" cy="5000977"/>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C9C18E6D-4FAA-4765-AB21-9059CC447625}"/>
              </a:ext>
            </a:extLst>
          </p:cNvPr>
          <p:cNvPicPr>
            <a:picLocks noChangeAspect="1"/>
          </p:cNvPicPr>
          <p:nvPr/>
        </p:nvPicPr>
        <p:blipFill>
          <a:blip r:embed="rId3"/>
          <a:stretch>
            <a:fillRect/>
          </a:stretch>
        </p:blipFill>
        <p:spPr>
          <a:xfrm>
            <a:off x="473869" y="888958"/>
            <a:ext cx="11244262" cy="5298898"/>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95BCF7BE-37BA-473D-851E-DAA309FD100D}"/>
              </a:ext>
            </a:extLst>
          </p:cNvPr>
          <p:cNvPicPr>
            <a:picLocks noChangeAspect="1"/>
          </p:cNvPicPr>
          <p:nvPr/>
        </p:nvPicPr>
        <p:blipFill>
          <a:blip r:embed="rId3"/>
          <a:stretch>
            <a:fillRect/>
          </a:stretch>
        </p:blipFill>
        <p:spPr>
          <a:xfrm>
            <a:off x="156986" y="921674"/>
            <a:ext cx="11972925" cy="2171700"/>
          </a:xfrm>
          <a:prstGeom prst="rect">
            <a:avLst/>
          </a:prstGeom>
        </p:spPr>
      </p:pic>
      <p:pic>
        <p:nvPicPr>
          <p:cNvPr id="5" name="Imagen 4">
            <a:extLst>
              <a:ext uri="{FF2B5EF4-FFF2-40B4-BE49-F238E27FC236}">
                <a16:creationId xmlns:a16="http://schemas.microsoft.com/office/drawing/2014/main" id="{5AD3A570-E618-424E-A05D-24AEF9F2C418}"/>
              </a:ext>
            </a:extLst>
          </p:cNvPr>
          <p:cNvPicPr>
            <a:picLocks noChangeAspect="1"/>
          </p:cNvPicPr>
          <p:nvPr/>
        </p:nvPicPr>
        <p:blipFill>
          <a:blip r:embed="rId4"/>
          <a:stretch>
            <a:fillRect/>
          </a:stretch>
        </p:blipFill>
        <p:spPr>
          <a:xfrm>
            <a:off x="134408" y="3951816"/>
            <a:ext cx="11972925" cy="1866900"/>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817211"/>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Noviembre 2022</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3" name="Imagen 2">
            <a:extLst>
              <a:ext uri="{FF2B5EF4-FFF2-40B4-BE49-F238E27FC236}">
                <a16:creationId xmlns:a16="http://schemas.microsoft.com/office/drawing/2014/main" id="{43F83650-2EFA-42F1-8B0D-86458315CCA9}"/>
              </a:ext>
            </a:extLst>
          </p:cNvPr>
          <p:cNvPicPr>
            <a:picLocks noChangeAspect="1"/>
          </p:cNvPicPr>
          <p:nvPr/>
        </p:nvPicPr>
        <p:blipFill>
          <a:blip r:embed="rId3"/>
          <a:stretch>
            <a:fillRect/>
          </a:stretch>
        </p:blipFill>
        <p:spPr>
          <a:xfrm>
            <a:off x="3501848" y="2555875"/>
            <a:ext cx="4962525" cy="1714500"/>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Noviembre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3" name="Imagen 2">
            <a:extLst>
              <a:ext uri="{FF2B5EF4-FFF2-40B4-BE49-F238E27FC236}">
                <a16:creationId xmlns:a16="http://schemas.microsoft.com/office/drawing/2014/main" id="{86A37B78-0B6A-4657-9B4E-6B983A7DCD02}"/>
              </a:ext>
            </a:extLst>
          </p:cNvPr>
          <p:cNvPicPr>
            <a:picLocks noChangeAspect="1"/>
          </p:cNvPicPr>
          <p:nvPr/>
        </p:nvPicPr>
        <p:blipFill>
          <a:blip r:embed="rId3"/>
          <a:stretch>
            <a:fillRect/>
          </a:stretch>
        </p:blipFill>
        <p:spPr>
          <a:xfrm>
            <a:off x="7197900" y="3001787"/>
            <a:ext cx="4309887" cy="1479902"/>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a:extLst>
              <a:ext uri="{FF2B5EF4-FFF2-40B4-BE49-F238E27FC236}">
                <a16:creationId xmlns:a16="http://schemas.microsoft.com/office/drawing/2014/main" id="{3ADD220F-6A58-4E6B-AEC0-29F1B5BA0037}"/>
              </a:ext>
            </a:extLst>
          </p:cNvPr>
          <p:cNvPicPr>
            <a:picLocks noChangeAspect="1"/>
          </p:cNvPicPr>
          <p:nvPr/>
        </p:nvPicPr>
        <p:blipFill>
          <a:blip r:embed="rId3"/>
          <a:stretch>
            <a:fillRect/>
          </a:stretch>
        </p:blipFill>
        <p:spPr>
          <a:xfrm>
            <a:off x="639763" y="1044046"/>
            <a:ext cx="10620375" cy="4295775"/>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a:extLst>
              <a:ext uri="{FF2B5EF4-FFF2-40B4-BE49-F238E27FC236}">
                <a16:creationId xmlns:a16="http://schemas.microsoft.com/office/drawing/2014/main" id="{70182013-A172-48F2-9289-7B0D6EEB29B6}"/>
              </a:ext>
            </a:extLst>
          </p:cNvPr>
          <p:cNvPicPr>
            <a:picLocks noChangeAspect="1"/>
          </p:cNvPicPr>
          <p:nvPr/>
        </p:nvPicPr>
        <p:blipFill>
          <a:blip r:embed="rId3"/>
          <a:stretch>
            <a:fillRect/>
          </a:stretch>
        </p:blipFill>
        <p:spPr>
          <a:xfrm>
            <a:off x="785812" y="927100"/>
            <a:ext cx="10620375" cy="5033433"/>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3D0FCA4A-CFCE-4DAF-9787-C66D030CD427}"/>
              </a:ext>
            </a:extLst>
          </p:cNvPr>
          <p:cNvPicPr>
            <a:picLocks noChangeAspect="1"/>
          </p:cNvPicPr>
          <p:nvPr/>
        </p:nvPicPr>
        <p:blipFill>
          <a:blip r:embed="rId3"/>
          <a:stretch>
            <a:fillRect/>
          </a:stretch>
        </p:blipFill>
        <p:spPr>
          <a:xfrm>
            <a:off x="733424" y="1135634"/>
            <a:ext cx="10620375" cy="1771650"/>
          </a:xfrm>
          <a:prstGeom prst="rect">
            <a:avLst/>
          </a:prstGeom>
        </p:spPr>
      </p:pic>
      <p:pic>
        <p:nvPicPr>
          <p:cNvPr id="4" name="Imagen 3">
            <a:extLst>
              <a:ext uri="{FF2B5EF4-FFF2-40B4-BE49-F238E27FC236}">
                <a16:creationId xmlns:a16="http://schemas.microsoft.com/office/drawing/2014/main" id="{29E8DF71-E4B0-4AA9-9657-E34ED820E940}"/>
              </a:ext>
            </a:extLst>
          </p:cNvPr>
          <p:cNvPicPr>
            <a:picLocks noChangeAspect="1"/>
          </p:cNvPicPr>
          <p:nvPr/>
        </p:nvPicPr>
        <p:blipFill>
          <a:blip r:embed="rId4"/>
          <a:stretch>
            <a:fillRect/>
          </a:stretch>
        </p:blipFill>
        <p:spPr>
          <a:xfrm>
            <a:off x="733424" y="3950717"/>
            <a:ext cx="10620375" cy="1552575"/>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Noviembre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2DE4681E-DD6B-425D-958B-67C6C35A21AD}"/>
              </a:ext>
            </a:extLst>
          </p:cNvPr>
          <p:cNvPicPr>
            <a:picLocks noChangeAspect="1"/>
          </p:cNvPicPr>
          <p:nvPr/>
        </p:nvPicPr>
        <p:blipFill>
          <a:blip r:embed="rId3"/>
          <a:stretch>
            <a:fillRect/>
          </a:stretch>
        </p:blipFill>
        <p:spPr>
          <a:xfrm>
            <a:off x="6684785" y="3794213"/>
            <a:ext cx="4321881" cy="1355372"/>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a:extLst>
              <a:ext uri="{FF2B5EF4-FFF2-40B4-BE49-F238E27FC236}">
                <a16:creationId xmlns:a16="http://schemas.microsoft.com/office/drawing/2014/main" id="{C24129FB-7CFD-48C8-84A1-3AEB22F2C13A}"/>
              </a:ext>
            </a:extLst>
          </p:cNvPr>
          <p:cNvPicPr>
            <a:picLocks noChangeAspect="1"/>
          </p:cNvPicPr>
          <p:nvPr/>
        </p:nvPicPr>
        <p:blipFill>
          <a:blip r:embed="rId3"/>
          <a:stretch>
            <a:fillRect/>
          </a:stretch>
        </p:blipFill>
        <p:spPr>
          <a:xfrm>
            <a:off x="814387" y="1109662"/>
            <a:ext cx="10563225" cy="4029075"/>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a:extLst>
              <a:ext uri="{FF2B5EF4-FFF2-40B4-BE49-F238E27FC236}">
                <a16:creationId xmlns:a16="http://schemas.microsoft.com/office/drawing/2014/main" id="{A24EB1A4-DBE2-4D1B-8E36-E99702E53FA0}"/>
              </a:ext>
            </a:extLst>
          </p:cNvPr>
          <p:cNvPicPr>
            <a:picLocks noChangeAspect="1"/>
          </p:cNvPicPr>
          <p:nvPr/>
        </p:nvPicPr>
        <p:blipFill>
          <a:blip r:embed="rId3"/>
          <a:stretch>
            <a:fillRect/>
          </a:stretch>
        </p:blipFill>
        <p:spPr>
          <a:xfrm>
            <a:off x="639762" y="904839"/>
            <a:ext cx="11044237" cy="5146005"/>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977787E0-A48C-4EE5-9960-C40A18E47111}"/>
              </a:ext>
            </a:extLst>
          </p:cNvPr>
          <p:cNvPicPr>
            <a:picLocks noChangeAspect="1"/>
          </p:cNvPicPr>
          <p:nvPr/>
        </p:nvPicPr>
        <p:blipFill>
          <a:blip r:embed="rId3"/>
          <a:stretch>
            <a:fillRect/>
          </a:stretch>
        </p:blipFill>
        <p:spPr>
          <a:xfrm>
            <a:off x="734128" y="1048633"/>
            <a:ext cx="10563225" cy="1714500"/>
          </a:xfrm>
          <a:prstGeom prst="rect">
            <a:avLst/>
          </a:prstGeom>
        </p:spPr>
      </p:pic>
      <p:pic>
        <p:nvPicPr>
          <p:cNvPr id="5" name="Imagen 4">
            <a:extLst>
              <a:ext uri="{FF2B5EF4-FFF2-40B4-BE49-F238E27FC236}">
                <a16:creationId xmlns:a16="http://schemas.microsoft.com/office/drawing/2014/main" id="{70965264-2190-471B-8556-A95B937A00B5}"/>
              </a:ext>
            </a:extLst>
          </p:cNvPr>
          <p:cNvPicPr>
            <a:picLocks noChangeAspect="1"/>
          </p:cNvPicPr>
          <p:nvPr/>
        </p:nvPicPr>
        <p:blipFill>
          <a:blip r:embed="rId4"/>
          <a:stretch>
            <a:fillRect/>
          </a:stretch>
        </p:blipFill>
        <p:spPr>
          <a:xfrm>
            <a:off x="734127" y="3939646"/>
            <a:ext cx="10563225" cy="1552575"/>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Noviembre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3" name="Imagen 2">
            <a:extLst>
              <a:ext uri="{FF2B5EF4-FFF2-40B4-BE49-F238E27FC236}">
                <a16:creationId xmlns:a16="http://schemas.microsoft.com/office/drawing/2014/main" id="{25C84A9D-CA25-40EC-8BEC-1AD3B09856E1}"/>
              </a:ext>
            </a:extLst>
          </p:cNvPr>
          <p:cNvPicPr>
            <a:picLocks noChangeAspect="1"/>
          </p:cNvPicPr>
          <p:nvPr/>
        </p:nvPicPr>
        <p:blipFill>
          <a:blip r:embed="rId2"/>
          <a:stretch>
            <a:fillRect/>
          </a:stretch>
        </p:blipFill>
        <p:spPr>
          <a:xfrm>
            <a:off x="7472010" y="3536950"/>
            <a:ext cx="4076523" cy="1238250"/>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1385B48B-0822-4405-9F7F-322563EE246F}"/>
              </a:ext>
            </a:extLst>
          </p:cNvPr>
          <p:cNvPicPr>
            <a:picLocks noChangeAspect="1"/>
          </p:cNvPicPr>
          <p:nvPr/>
        </p:nvPicPr>
        <p:blipFill>
          <a:blip r:embed="rId2"/>
          <a:stretch>
            <a:fillRect/>
          </a:stretch>
        </p:blipFill>
        <p:spPr>
          <a:xfrm>
            <a:off x="628650" y="1080558"/>
            <a:ext cx="10934700" cy="4019550"/>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3BB8422E-804D-4650-8898-7B2BDB43C09B}"/>
              </a:ext>
            </a:extLst>
          </p:cNvPr>
          <p:cNvPicPr>
            <a:picLocks noChangeAspect="1"/>
          </p:cNvPicPr>
          <p:nvPr/>
        </p:nvPicPr>
        <p:blipFill>
          <a:blip r:embed="rId2"/>
          <a:stretch>
            <a:fillRect/>
          </a:stretch>
        </p:blipFill>
        <p:spPr>
          <a:xfrm>
            <a:off x="628650" y="927100"/>
            <a:ext cx="10934700" cy="5114219"/>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2A09DE65-E401-43B1-BC1E-99A0E6DFAA1E}"/>
              </a:ext>
            </a:extLst>
          </p:cNvPr>
          <p:cNvPicPr>
            <a:picLocks noChangeAspect="1"/>
          </p:cNvPicPr>
          <p:nvPr/>
        </p:nvPicPr>
        <p:blipFill>
          <a:blip r:embed="rId2"/>
          <a:stretch>
            <a:fillRect/>
          </a:stretch>
        </p:blipFill>
        <p:spPr>
          <a:xfrm>
            <a:off x="628650" y="1046202"/>
            <a:ext cx="10934700" cy="1695450"/>
          </a:xfrm>
          <a:prstGeom prst="rect">
            <a:avLst/>
          </a:prstGeom>
        </p:spPr>
      </p:pic>
      <p:pic>
        <p:nvPicPr>
          <p:cNvPr id="8" name="Imagen 7">
            <a:extLst>
              <a:ext uri="{FF2B5EF4-FFF2-40B4-BE49-F238E27FC236}">
                <a16:creationId xmlns:a16="http://schemas.microsoft.com/office/drawing/2014/main" id="{9D013346-D768-4A00-A294-EB178B439A57}"/>
              </a:ext>
            </a:extLst>
          </p:cNvPr>
          <p:cNvPicPr>
            <a:picLocks noChangeAspect="1"/>
          </p:cNvPicPr>
          <p:nvPr/>
        </p:nvPicPr>
        <p:blipFill>
          <a:blip r:embed="rId3"/>
          <a:stretch>
            <a:fillRect/>
          </a:stretch>
        </p:blipFill>
        <p:spPr>
          <a:xfrm>
            <a:off x="639763" y="3883201"/>
            <a:ext cx="10934700" cy="1552575"/>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30 de noviembre de 2022</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4110087" y="1218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2FD79D43-E095-4B85-8C55-F867A749EEEA}"/>
              </a:ext>
            </a:extLst>
          </p:cNvPr>
          <p:cNvPicPr>
            <a:picLocks noChangeAspect="1"/>
          </p:cNvPicPr>
          <p:nvPr/>
        </p:nvPicPr>
        <p:blipFill>
          <a:blip r:embed="rId2"/>
          <a:stretch>
            <a:fillRect/>
          </a:stretch>
        </p:blipFill>
        <p:spPr>
          <a:xfrm>
            <a:off x="1376186" y="555530"/>
            <a:ext cx="9620250" cy="5010150"/>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DC859A8B-FB88-4D09-B572-8C0B67A6A1EB}"/>
              </a:ext>
            </a:extLst>
          </p:cNvPr>
          <p:cNvPicPr>
            <a:picLocks noChangeAspect="1"/>
          </p:cNvPicPr>
          <p:nvPr/>
        </p:nvPicPr>
        <p:blipFill>
          <a:blip r:embed="rId2"/>
          <a:stretch>
            <a:fillRect/>
          </a:stretch>
        </p:blipFill>
        <p:spPr>
          <a:xfrm>
            <a:off x="1285875" y="1790700"/>
            <a:ext cx="9620250" cy="1638300"/>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3449320" y="85798"/>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DCA297EA-D817-4BA1-923D-E50C0849FCFC}"/>
              </a:ext>
            </a:extLst>
          </p:cNvPr>
          <p:cNvPicPr>
            <a:picLocks noChangeAspect="1"/>
          </p:cNvPicPr>
          <p:nvPr/>
        </p:nvPicPr>
        <p:blipFill>
          <a:blip r:embed="rId2"/>
          <a:stretch>
            <a:fillRect/>
          </a:stretch>
        </p:blipFill>
        <p:spPr>
          <a:xfrm>
            <a:off x="22578" y="487680"/>
            <a:ext cx="12192000" cy="6333911"/>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4" name="Imagen 3">
            <a:extLst>
              <a:ext uri="{FF2B5EF4-FFF2-40B4-BE49-F238E27FC236}">
                <a16:creationId xmlns:a16="http://schemas.microsoft.com/office/drawing/2014/main" id="{827A8A91-582D-44B0-9DC4-362100041071}"/>
              </a:ext>
            </a:extLst>
          </p:cNvPr>
          <p:cNvPicPr>
            <a:picLocks noChangeAspect="1"/>
          </p:cNvPicPr>
          <p:nvPr/>
        </p:nvPicPr>
        <p:blipFill>
          <a:blip r:embed="rId3"/>
          <a:stretch>
            <a:fillRect/>
          </a:stretch>
        </p:blipFill>
        <p:spPr>
          <a:xfrm>
            <a:off x="1404937" y="1964436"/>
            <a:ext cx="9382125" cy="2076450"/>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193059" y="4882462"/>
            <a:ext cx="9753600" cy="246221"/>
          </a:xfrm>
          <a:prstGeom prst="rect">
            <a:avLst/>
          </a:prstGeom>
          <a:noFill/>
        </p:spPr>
        <p:txBody>
          <a:bodyPr wrap="square" rtlCol="0">
            <a:spAutoFit/>
          </a:bodyPr>
          <a:lstStyle/>
          <a:p>
            <a:r>
              <a:rPr lang="es-ES" sz="1000" b="1" dirty="0"/>
              <a:t> Nota: Al saldo del 30 de noviembre de Tenedores de Bonos y Pagares Privados se debe restar USD 416.204.611,90, bonos que han sido recomprados por la Seguridad Social </a:t>
            </a:r>
            <a:endParaRPr lang="es-EC" dirty="0"/>
          </a:p>
        </p:txBody>
      </p:sp>
      <p:pic>
        <p:nvPicPr>
          <p:cNvPr id="2" name="Imagen 1">
            <a:extLst>
              <a:ext uri="{FF2B5EF4-FFF2-40B4-BE49-F238E27FC236}">
                <a16:creationId xmlns:a16="http://schemas.microsoft.com/office/drawing/2014/main" id="{15BB1DA7-E718-42AE-97D5-FD2DB0D46D98}"/>
              </a:ext>
            </a:extLst>
          </p:cNvPr>
          <p:cNvPicPr>
            <a:picLocks noChangeAspect="1"/>
          </p:cNvPicPr>
          <p:nvPr/>
        </p:nvPicPr>
        <p:blipFill>
          <a:blip r:embed="rId3"/>
          <a:stretch>
            <a:fillRect/>
          </a:stretch>
        </p:blipFill>
        <p:spPr>
          <a:xfrm>
            <a:off x="1245341" y="1215337"/>
            <a:ext cx="9382125" cy="3667125"/>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C2CB3313-3CE1-4BBA-BAB7-9900594FBE36}"/>
              </a:ext>
            </a:extLst>
          </p:cNvPr>
          <p:cNvPicPr>
            <a:picLocks noChangeAspect="1"/>
          </p:cNvPicPr>
          <p:nvPr/>
        </p:nvPicPr>
        <p:blipFill>
          <a:blip r:embed="rId2"/>
          <a:stretch>
            <a:fillRect/>
          </a:stretch>
        </p:blipFill>
        <p:spPr>
          <a:xfrm>
            <a:off x="657049" y="538162"/>
            <a:ext cx="10696751" cy="5781675"/>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a:solidFill>
                  <a:srgbClr val="0070C0"/>
                </a:solidFill>
                <a:effectLst>
                  <a:outerShdw blurRad="38100" dist="38100" dir="2700000" algn="tl">
                    <a:srgbClr val="000000">
                      <a:alpha val="43137"/>
                    </a:srgbClr>
                  </a:outerShdw>
                </a:effectLst>
              </a:rPr>
            </a:br>
            <a:r>
              <a:rPr lang="es-ES" sz="2800" b="1">
                <a:solidFill>
                  <a:srgbClr val="0070C0"/>
                </a:solidFill>
                <a:effectLst>
                  <a:outerShdw blurRad="38100" dist="38100" dir="2700000" algn="tl">
                    <a:srgbClr val="000000">
                      <a:alpha val="43137"/>
                    </a:srgbClr>
                  </a:outerShdw>
                </a:effectLst>
              </a:rPr>
              <a:t>ANEXO No.1</a:t>
            </a:r>
            <a:br>
              <a:rPr lang="es-ES" sz="2800" b="1">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24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95E7FB-A7C8-4BA1-AD80-61A0FE5D3078}"/>
              </a:ext>
            </a:extLst>
          </p:cNvPr>
          <p:cNvPicPr>
            <a:picLocks noChangeAspect="1"/>
          </p:cNvPicPr>
          <p:nvPr/>
        </p:nvPicPr>
        <p:blipFill>
          <a:blip r:embed="rId2"/>
          <a:stretch>
            <a:fillRect/>
          </a:stretch>
        </p:blipFill>
        <p:spPr>
          <a:xfrm>
            <a:off x="2990850" y="1065212"/>
            <a:ext cx="6210300" cy="3914775"/>
          </a:xfrm>
          <a:prstGeom prst="rect">
            <a:avLst/>
          </a:prstGeom>
        </p:spPr>
      </p:pic>
    </p:spTree>
    <p:extLst>
      <p:ext uri="{BB962C8B-B14F-4D97-AF65-F5344CB8AC3E}">
        <p14:creationId xmlns:p14="http://schemas.microsoft.com/office/powerpoint/2010/main" val="1557379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2751FB5-D94D-4B3C-A16B-CE7CD5391BB1}"/>
              </a:ext>
            </a:extLst>
          </p:cNvPr>
          <p:cNvPicPr>
            <a:picLocks noChangeAspect="1"/>
          </p:cNvPicPr>
          <p:nvPr/>
        </p:nvPicPr>
        <p:blipFill>
          <a:blip r:embed="rId2"/>
          <a:stretch>
            <a:fillRect/>
          </a:stretch>
        </p:blipFill>
        <p:spPr>
          <a:xfrm>
            <a:off x="2731910" y="1270529"/>
            <a:ext cx="6333067" cy="2590271"/>
          </a:xfrm>
          <a:prstGeom prst="rect">
            <a:avLst/>
          </a:prstGeom>
        </p:spPr>
      </p:pic>
    </p:spTree>
    <p:extLst>
      <p:ext uri="{BB962C8B-B14F-4D97-AF65-F5344CB8AC3E}">
        <p14:creationId xmlns:p14="http://schemas.microsoft.com/office/powerpoint/2010/main" val="27980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noviembre 2022</a:t>
            </a:r>
            <a:endParaRPr lang="es-EC" altLang="es-EC" sz="1200"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9919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33808</TotalTime>
  <Words>1885</Words>
  <Application>Microsoft Office PowerPoint</Application>
  <PresentationFormat>Panorámica</PresentationFormat>
  <Paragraphs>256</Paragraphs>
  <Slides>49</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49</vt:i4>
      </vt:variant>
    </vt:vector>
  </HeadingPairs>
  <TitlesOfParts>
    <vt:vector size="58" baseType="lpstr">
      <vt:lpstr>MS PGothic</vt:lpstr>
      <vt:lpstr>Arial</vt:lpstr>
      <vt:lpstr>Calibri</vt:lpstr>
      <vt:lpstr>Calibri (Cuerpo)</vt:lpstr>
      <vt:lpstr>Calibri Light</vt:lpstr>
      <vt:lpstr>GOTHAM-LIGHT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Vargas Monje, Johana  Elizabeth</cp:lastModifiedBy>
  <cp:revision>416</cp:revision>
  <cp:lastPrinted>2023-01-30T19:47:08Z</cp:lastPrinted>
  <dcterms:created xsi:type="dcterms:W3CDTF">2021-05-25T19:59:53Z</dcterms:created>
  <dcterms:modified xsi:type="dcterms:W3CDTF">2023-06-07T14:02:09Z</dcterms:modified>
</cp:coreProperties>
</file>