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2"/>
  </p:notesMasterIdLst>
  <p:sldIdLst>
    <p:sldId id="256" r:id="rId2"/>
    <p:sldId id="261" r:id="rId3"/>
    <p:sldId id="263" r:id="rId4"/>
    <p:sldId id="264" r:id="rId5"/>
    <p:sldId id="265" r:id="rId6"/>
    <p:sldId id="266" r:id="rId7"/>
    <p:sldId id="267" r:id="rId8"/>
    <p:sldId id="268" r:id="rId9"/>
    <p:sldId id="269" r:id="rId10"/>
    <p:sldId id="270" r:id="rId11"/>
    <p:sldId id="271" r:id="rId12"/>
    <p:sldId id="276" r:id="rId13"/>
    <p:sldId id="275"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5" r:id="rId46"/>
    <p:sldId id="306" r:id="rId47"/>
    <p:sldId id="307" r:id="rId48"/>
    <p:sldId id="308" r:id="rId49"/>
    <p:sldId id="309" r:id="rId50"/>
    <p:sldId id="260" r:id="rId5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77"/>
    <p:restoredTop sz="94674"/>
  </p:normalViewPr>
  <p:slideViewPr>
    <p:cSldViewPr snapToGrid="0">
      <p:cViewPr varScale="1">
        <p:scale>
          <a:sx n="82" d="100"/>
          <a:sy n="82" d="100"/>
        </p:scale>
        <p:origin x="461"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customschemas.google.com/relationships/presentationmetadata" Target="metadata"/><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12</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33</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045792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5" Type="http://schemas.openxmlformats.org/officeDocument/2006/relationships/image" Target="../media/image8.emf"/><Relationship Id="rId4" Type="http://schemas.openxmlformats.org/officeDocument/2006/relationships/image" Target="../media/image7.e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1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5.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0.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5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3169168" y="3045018"/>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smtClean="0">
                <a:solidFill>
                  <a:schemeClr val="bg1"/>
                </a:solidFill>
                <a:latin typeface="GOTHAM-LIGHT" pitchFamily="2" charset="0"/>
              </a:rPr>
              <a:t>31 </a:t>
            </a:r>
            <a:r>
              <a:rPr lang="en-US" altLang="es-EC" sz="2800" dirty="0">
                <a:solidFill>
                  <a:schemeClr val="bg1"/>
                </a:solidFill>
                <a:latin typeface="GOTHAM-LIGHT" pitchFamily="2" charset="0"/>
              </a:rPr>
              <a:t>de </a:t>
            </a:r>
            <a:r>
              <a:rPr lang="en-US" altLang="es-EC" sz="2800" dirty="0" err="1" smtClean="0">
                <a:solidFill>
                  <a:schemeClr val="bg1"/>
                </a:solidFill>
                <a:latin typeface="GOTHAM-LIGHT" pitchFamily="2" charset="0"/>
              </a:rPr>
              <a:t>Octubre</a:t>
            </a:r>
            <a:r>
              <a:rPr lang="en-US" altLang="es-EC" sz="2800" dirty="0" smtClean="0">
                <a:solidFill>
                  <a:schemeClr val="bg1"/>
                </a:solidFill>
                <a:latin typeface="GOTHAM-LIGHT" pitchFamily="2" charset="0"/>
              </a:rPr>
              <a:t> de 2024</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919163" y="1930400"/>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Saldo</a:t>
            </a:r>
            <a:r>
              <a:rPr lang="en-US" altLang="es-EC" sz="1200" b="1" i="1" dirty="0">
                <a:latin typeface="Calibri Light" panose="020F0302020204030204" pitchFamily="34" charset="0"/>
                <a:cs typeface="Times New Roman" panose="02020603050405020304" pitchFamily="18" charset="0"/>
              </a:rPr>
              <a:t> al </a:t>
            </a:r>
            <a:r>
              <a:rPr lang="en-US" altLang="es-EC" sz="1200" b="1" i="1" dirty="0" smtClean="0">
                <a:latin typeface="Calibri Light" panose="020F0302020204030204" pitchFamily="34" charset="0"/>
                <a:cs typeface="Times New Roman" panose="02020603050405020304" pitchFamily="18" charset="0"/>
              </a:rPr>
              <a:t>31 de </a:t>
            </a:r>
            <a:r>
              <a:rPr lang="en-US" altLang="es-EC" sz="1200" b="1" i="1" dirty="0" err="1" smtClean="0">
                <a:latin typeface="Calibri Light" panose="020F0302020204030204" pitchFamily="34" charset="0"/>
                <a:cs typeface="Times New Roman" panose="02020603050405020304" pitchFamily="18" charset="0"/>
              </a:rPr>
              <a:t>octubre</a:t>
            </a:r>
            <a:r>
              <a:rPr lang="en-US" altLang="es-EC" sz="1200" b="1" i="1" dirty="0" smtClean="0">
                <a:latin typeface="Calibri Light" panose="020F0302020204030204" pitchFamily="34" charset="0"/>
                <a:cs typeface="Times New Roman" panose="02020603050405020304" pitchFamily="18" charset="0"/>
              </a:rPr>
              <a:t> de 2024</a:t>
            </a: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err="1">
                <a:latin typeface="Calibri Light" panose="020F0302020204030204" pitchFamily="34" charset="0"/>
                <a:cs typeface="Times New Roman" panose="02020603050405020304" pitchFamily="18" charset="0"/>
              </a:rPr>
              <a:t>Cifras</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en</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millones</a:t>
            </a:r>
            <a:r>
              <a:rPr lang="en-US" altLang="es-EC" sz="1200" b="1" i="1" dirty="0">
                <a:latin typeface="Calibri Light" panose="020F0302020204030204" pitchFamily="34" charset="0"/>
                <a:cs typeface="Times New Roman" panose="02020603050405020304" pitchFamily="18" charset="0"/>
              </a:rPr>
              <a:t> de </a:t>
            </a:r>
            <a:r>
              <a:rPr lang="en-US" altLang="es-EC" sz="1200" b="1" i="1" dirty="0" err="1">
                <a:latin typeface="Calibri Light" panose="020F0302020204030204" pitchFamily="34" charset="0"/>
                <a:cs typeface="Times New Roman" panose="02020603050405020304" pitchFamily="18" charset="0"/>
              </a:rPr>
              <a:t>dólares</a:t>
            </a:r>
            <a:endParaRPr lang="es-EC" altLang="es-EC" sz="1200" b="1" i="1" dirty="0">
              <a:latin typeface="Calibri Light" panose="020F03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id="{6AD55F49-DE19-444B-93D2-0CFD7C38CA9E}"/>
              </a:ext>
            </a:extLst>
          </p:cNvPr>
          <p:cNvSpPr/>
          <p:nvPr/>
        </p:nvSpPr>
        <p:spPr>
          <a:xfrm>
            <a:off x="756687" y="66222"/>
            <a:ext cx="10887917" cy="954107"/>
          </a:xfrm>
          <a:prstGeom prst="rect">
            <a:avLst/>
          </a:prstGeom>
        </p:spPr>
        <p:txBody>
          <a:bodyPr wrap="square">
            <a:spAutoFit/>
          </a:bodyPr>
          <a:lstStyle/>
          <a:p>
            <a:pPr>
              <a:defRPr/>
            </a:pPr>
            <a:r>
              <a:rPr lang="es-EC" sz="2800" dirty="0">
                <a:solidFill>
                  <a:srgbClr val="32266B"/>
                </a:solidFill>
                <a:sym typeface="Calibri"/>
              </a:rPr>
              <a:t>INDICADOR DE LA DEUDA PÚBLICA Y OTRAS OBLIGACIONES DEL SPNF Y LA SEGURIDAD SOCIAL / PIB.</a:t>
            </a:r>
          </a:p>
        </p:txBody>
      </p:sp>
      <p:sp>
        <p:nvSpPr>
          <p:cNvPr id="3" name="Rectángulo 2"/>
          <p:cNvSpPr/>
          <p:nvPr/>
        </p:nvSpPr>
        <p:spPr>
          <a:xfrm>
            <a:off x="1596134" y="3648509"/>
            <a:ext cx="8854152" cy="261610"/>
          </a:xfrm>
          <a:prstGeom prst="rect">
            <a:avLst/>
          </a:prstGeom>
        </p:spPr>
        <p:txBody>
          <a:bodyPr wrap="square">
            <a:spAutoFit/>
          </a:bodyPr>
          <a:lstStyle/>
          <a:p>
            <a:r>
              <a:rPr lang="es-MX" sz="1100" dirty="0" smtClean="0">
                <a:latin typeface="Calibri" panose="020F0502020204030204" pitchFamily="34" charset="0"/>
              </a:rPr>
              <a:t>Nota: </a:t>
            </a:r>
            <a:r>
              <a:rPr lang="es-MX" sz="1100" dirty="0">
                <a:latin typeface="Calibri" panose="020F0502020204030204" pitchFamily="34" charset="0"/>
              </a:rPr>
              <a:t>PIB </a:t>
            </a:r>
            <a:r>
              <a:rPr lang="es-MX" sz="1100" dirty="0" smtClean="0">
                <a:latin typeface="Calibri" panose="020F0502020204030204" pitchFamily="34" charset="0"/>
              </a:rPr>
              <a:t>2024 </a:t>
            </a:r>
            <a:r>
              <a:rPr lang="es-MX" sz="1100" dirty="0">
                <a:latin typeface="Calibri" panose="020F0502020204030204" pitchFamily="34" charset="0"/>
              </a:rPr>
              <a:t>última cifra previsional publicada </a:t>
            </a:r>
            <a:r>
              <a:rPr lang="es-MX" sz="1100" dirty="0" smtClean="0">
                <a:latin typeface="Calibri" panose="020F0502020204030204" pitchFamily="34" charset="0"/>
              </a:rPr>
              <a:t>(septiembre 2024) </a:t>
            </a:r>
            <a:r>
              <a:rPr lang="es-MX" sz="1100" dirty="0">
                <a:latin typeface="Calibri" panose="020F0502020204030204" pitchFamily="34" charset="0"/>
              </a:rPr>
              <a:t>por el BCE https://www.bce.fin.ec/index.php/informacioneconomica/sector-real</a:t>
            </a:r>
            <a:r>
              <a:rPr lang="es-MX" sz="1100" dirty="0"/>
              <a:t> </a:t>
            </a:r>
            <a:endParaRPr lang="es-EC" sz="1100" dirty="0"/>
          </a:p>
        </p:txBody>
      </p:sp>
      <p:pic>
        <p:nvPicPr>
          <p:cNvPr id="2" name="Imagen 1"/>
          <p:cNvPicPr>
            <a:picLocks noChangeAspect="1"/>
          </p:cNvPicPr>
          <p:nvPr/>
        </p:nvPicPr>
        <p:blipFill>
          <a:blip r:embed="rId2"/>
          <a:stretch>
            <a:fillRect/>
          </a:stretch>
        </p:blipFill>
        <p:spPr>
          <a:xfrm>
            <a:off x="1826656" y="2738438"/>
            <a:ext cx="8129107" cy="844517"/>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687370" y="-5101"/>
            <a:ext cx="11237152" cy="711200"/>
          </a:xfrm>
        </p:spPr>
        <p:txBody>
          <a:bodyPr>
            <a:noAutofit/>
          </a:bodyPr>
          <a:lstStyle/>
          <a:p>
            <a:pPr>
              <a:defRPr/>
            </a:pPr>
            <a:r>
              <a:rPr lang="es-EC" sz="2000" dirty="0">
                <a:solidFill>
                  <a:srgbClr val="0070C0"/>
                </a:solidFill>
                <a:effectLst>
                  <a:outerShdw blurRad="38100" dist="38100" dir="2700000" algn="tl">
                    <a:srgbClr val="000000">
                      <a:alpha val="43137"/>
                    </a:srgbClr>
                  </a:outerShdw>
                </a:effectLst>
              </a:rPr>
              <a:t/>
            </a:r>
            <a:br>
              <a:rPr lang="es-EC" sz="2000" dirty="0">
                <a:solidFill>
                  <a:srgbClr val="0070C0"/>
                </a:solidFill>
                <a:effectLst>
                  <a:outerShdw blurRad="38100" dist="38100" dir="2700000" algn="tl">
                    <a:srgbClr val="000000">
                      <a:alpha val="43137"/>
                    </a:srgbClr>
                  </a:outerShdw>
                </a:effectLst>
              </a:rPr>
            </a:br>
            <a:r>
              <a:rPr lang="es-EC" sz="2000" dirty="0">
                <a:solidFill>
                  <a:srgbClr val="0070C0"/>
                </a:solidFill>
                <a:effectLst>
                  <a:outerShdw blurRad="38100" dist="38100" dir="2700000" algn="tl">
                    <a:srgbClr val="000000">
                      <a:alpha val="43137"/>
                    </a:srgbClr>
                  </a:outerShdw>
                </a:effectLst>
              </a:rPr>
              <a:t/>
            </a: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pic>
        <p:nvPicPr>
          <p:cNvPr id="6" name="Imagen 5"/>
          <p:cNvPicPr>
            <a:picLocks noChangeAspect="1"/>
          </p:cNvPicPr>
          <p:nvPr/>
        </p:nvPicPr>
        <p:blipFill>
          <a:blip r:embed="rId2"/>
          <a:stretch>
            <a:fillRect/>
          </a:stretch>
        </p:blipFill>
        <p:spPr>
          <a:xfrm>
            <a:off x="385672" y="706099"/>
            <a:ext cx="5553451" cy="3669958"/>
          </a:xfrm>
          <a:prstGeom prst="rect">
            <a:avLst/>
          </a:prstGeom>
        </p:spPr>
      </p:pic>
      <p:pic>
        <p:nvPicPr>
          <p:cNvPr id="7" name="Imagen 6"/>
          <p:cNvPicPr>
            <a:picLocks noChangeAspect="1"/>
          </p:cNvPicPr>
          <p:nvPr/>
        </p:nvPicPr>
        <p:blipFill>
          <a:blip r:embed="rId3"/>
          <a:stretch>
            <a:fillRect/>
          </a:stretch>
        </p:blipFill>
        <p:spPr>
          <a:xfrm>
            <a:off x="6069372" y="706099"/>
            <a:ext cx="5849123" cy="3735272"/>
          </a:xfrm>
          <a:prstGeom prst="rect">
            <a:avLst/>
          </a:prstGeom>
        </p:spPr>
      </p:pic>
      <p:pic>
        <p:nvPicPr>
          <p:cNvPr id="8" name="Imagen 7"/>
          <p:cNvPicPr>
            <a:picLocks noChangeAspect="1"/>
          </p:cNvPicPr>
          <p:nvPr/>
        </p:nvPicPr>
        <p:blipFill>
          <a:blip r:embed="rId4"/>
          <a:stretch>
            <a:fillRect/>
          </a:stretch>
        </p:blipFill>
        <p:spPr>
          <a:xfrm>
            <a:off x="6069372" y="4483271"/>
            <a:ext cx="5553451" cy="1338600"/>
          </a:xfrm>
          <a:prstGeom prst="rect">
            <a:avLst/>
          </a:prstGeom>
        </p:spPr>
      </p:pic>
      <p:pic>
        <p:nvPicPr>
          <p:cNvPr id="11" name="Imagen 10"/>
          <p:cNvPicPr>
            <a:picLocks noChangeAspect="1"/>
          </p:cNvPicPr>
          <p:nvPr/>
        </p:nvPicPr>
        <p:blipFill>
          <a:blip r:embed="rId5"/>
          <a:stretch>
            <a:fillRect/>
          </a:stretch>
        </p:blipFill>
        <p:spPr>
          <a:xfrm>
            <a:off x="385671" y="4408623"/>
            <a:ext cx="5553451" cy="1933534"/>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t>
            </a:r>
            <a:r>
              <a:rPr lang="en-US" altLang="es-EC" sz="4000" dirty="0" err="1">
                <a:solidFill>
                  <a:schemeClr val="bg1"/>
                </a:solidFill>
                <a:latin typeface="Arial"/>
              </a:rPr>
              <a:t>Agregada</a:t>
            </a:r>
            <a:r>
              <a:rPr lang="en-US" altLang="es-EC" sz="4000" dirty="0">
                <a:solidFill>
                  <a:schemeClr val="bg1"/>
                </a:solidFill>
                <a:latin typeface="Arial"/>
              </a:rPr>
              <a:t>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317586" y="217890"/>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a:t>
            </a:r>
            <a:r>
              <a:rPr lang="es-ES" sz="2800" dirty="0" smtClean="0">
                <a:solidFill>
                  <a:srgbClr val="32266B"/>
                </a:solidFill>
                <a:latin typeface="Arial"/>
                <a:ea typeface="Arial"/>
                <a:cs typeface="Arial"/>
              </a:rPr>
              <a:t>OCTUBRE 2024</a:t>
            </a:r>
            <a:r>
              <a:rPr lang="es-ES" sz="2800" dirty="0">
                <a:solidFill>
                  <a:srgbClr val="32266B"/>
                </a:solidFill>
                <a:latin typeface="Arial"/>
                <a:ea typeface="Arial"/>
                <a:cs typeface="Arial"/>
              </a:rPr>
              <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2" name="Imagen 1"/>
          <p:cNvPicPr>
            <a:picLocks noChangeAspect="1"/>
          </p:cNvPicPr>
          <p:nvPr/>
        </p:nvPicPr>
        <p:blipFill>
          <a:blip r:embed="rId2"/>
          <a:stretch>
            <a:fillRect/>
          </a:stretch>
        </p:blipFill>
        <p:spPr>
          <a:xfrm>
            <a:off x="1726369" y="1189086"/>
            <a:ext cx="8751909" cy="2011314"/>
          </a:xfrm>
          <a:prstGeom prst="rect">
            <a:avLst/>
          </a:prstGeom>
        </p:spPr>
      </p:pic>
      <p:pic>
        <p:nvPicPr>
          <p:cNvPr id="3" name="Imagen 2"/>
          <p:cNvPicPr>
            <a:picLocks noChangeAspect="1"/>
          </p:cNvPicPr>
          <p:nvPr/>
        </p:nvPicPr>
        <p:blipFill>
          <a:blip r:embed="rId3"/>
          <a:stretch>
            <a:fillRect/>
          </a:stretch>
        </p:blipFill>
        <p:spPr>
          <a:xfrm>
            <a:off x="1726369" y="3370623"/>
            <a:ext cx="8751909" cy="1910505"/>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octubre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a:t>
            </a:r>
            <a:r>
              <a:rPr lang="es-EC" altLang="es-EC" sz="2800" kern="1200" dirty="0" smtClean="0">
                <a:solidFill>
                  <a:srgbClr val="32266B"/>
                </a:solidFill>
                <a:latin typeface="Arial"/>
                <a:ea typeface="Arial"/>
                <a:cs typeface="Arial"/>
                <a:sym typeface="Arial"/>
              </a:rPr>
              <a:t>DEL </a:t>
            </a:r>
            <a:r>
              <a:rPr lang="es-EC" altLang="es-EC" sz="2800" kern="1200" dirty="0">
                <a:solidFill>
                  <a:srgbClr val="32266B"/>
                </a:solidFill>
                <a:latin typeface="Arial"/>
                <a:ea typeface="Arial"/>
                <a:cs typeface="Arial"/>
                <a:sym typeface="Arial"/>
              </a:rPr>
              <a:t>SECTOR PÚBLICO TOTAL </a:t>
            </a:r>
          </a:p>
        </p:txBody>
      </p:sp>
      <p:pic>
        <p:nvPicPr>
          <p:cNvPr id="2" name="Imagen 1"/>
          <p:cNvPicPr>
            <a:picLocks noChangeAspect="1"/>
          </p:cNvPicPr>
          <p:nvPr/>
        </p:nvPicPr>
        <p:blipFill>
          <a:blip r:embed="rId2"/>
          <a:stretch>
            <a:fillRect/>
          </a:stretch>
        </p:blipFill>
        <p:spPr>
          <a:xfrm>
            <a:off x="6857794" y="3163362"/>
            <a:ext cx="4177298" cy="1442928"/>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2" name="Imagen 1"/>
          <p:cNvPicPr>
            <a:picLocks noChangeAspect="1"/>
          </p:cNvPicPr>
          <p:nvPr/>
        </p:nvPicPr>
        <p:blipFill>
          <a:blip r:embed="rId3"/>
          <a:stretch>
            <a:fillRect/>
          </a:stretch>
        </p:blipFill>
        <p:spPr>
          <a:xfrm>
            <a:off x="342720" y="927347"/>
            <a:ext cx="11367198" cy="4652358"/>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5" name="Imagen 4">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pic>
        <p:nvPicPr>
          <p:cNvPr id="2" name="Imagen 1"/>
          <p:cNvPicPr>
            <a:picLocks noChangeAspect="1"/>
          </p:cNvPicPr>
          <p:nvPr/>
        </p:nvPicPr>
        <p:blipFill>
          <a:blip r:embed="rId3"/>
          <a:stretch>
            <a:fillRect/>
          </a:stretch>
        </p:blipFill>
        <p:spPr>
          <a:xfrm>
            <a:off x="566656" y="905897"/>
            <a:ext cx="11127711" cy="5550887"/>
          </a:xfrm>
          <a:prstGeom prst="rect">
            <a:avLst/>
          </a:prstGeom>
        </p:spPr>
      </p:pic>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3"/>
          <a:stretch>
            <a:fillRect/>
          </a:stretch>
        </p:blipFill>
        <p:spPr>
          <a:xfrm>
            <a:off x="1150359" y="1117378"/>
            <a:ext cx="9752401" cy="1810667"/>
          </a:xfrm>
          <a:prstGeom prst="rect">
            <a:avLst/>
          </a:prstGeom>
        </p:spPr>
      </p:pic>
      <p:pic>
        <p:nvPicPr>
          <p:cNvPr id="3" name="Imagen 2"/>
          <p:cNvPicPr>
            <a:picLocks noChangeAspect="1"/>
          </p:cNvPicPr>
          <p:nvPr/>
        </p:nvPicPr>
        <p:blipFill>
          <a:blip r:embed="rId4"/>
          <a:stretch>
            <a:fillRect/>
          </a:stretch>
        </p:blipFill>
        <p:spPr>
          <a:xfrm>
            <a:off x="1150359" y="3957809"/>
            <a:ext cx="9752401" cy="1629600"/>
          </a:xfrm>
          <a:prstGeom prst="rect">
            <a:avLst/>
          </a:prstGeom>
        </p:spPr>
      </p:pic>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a:t>
            </a:r>
            <a:r>
              <a:rPr lang="es-EC" sz="2800" dirty="0" smtClean="0">
                <a:solidFill>
                  <a:srgbClr val="32266B"/>
                </a:solidFill>
                <a:latin typeface="Arial"/>
                <a:ea typeface="Arial"/>
                <a:cs typeface="Arial"/>
                <a:sym typeface="Arial"/>
              </a:rPr>
              <a:t>DEL </a:t>
            </a:r>
            <a:r>
              <a:rPr lang="es-EC" sz="2800" dirty="0">
                <a:solidFill>
                  <a:srgbClr val="32266B"/>
                </a:solidFill>
                <a:latin typeface="Arial"/>
                <a:ea typeface="Arial"/>
                <a:cs typeface="Arial"/>
                <a:sym typeface="Arial"/>
              </a:rPr>
              <a:t>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octubre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pic>
        <p:nvPicPr>
          <p:cNvPr id="2" name="Imagen 1"/>
          <p:cNvPicPr>
            <a:picLocks noChangeAspect="1"/>
          </p:cNvPicPr>
          <p:nvPr/>
        </p:nvPicPr>
        <p:blipFill>
          <a:blip r:embed="rId2"/>
          <a:stretch>
            <a:fillRect/>
          </a:stretch>
        </p:blipFill>
        <p:spPr>
          <a:xfrm>
            <a:off x="6987747" y="3279618"/>
            <a:ext cx="4233484" cy="1375103"/>
          </a:xfrm>
          <a:prstGeom prst="rect">
            <a:avLst/>
          </a:prstGeom>
        </p:spPr>
      </p:pic>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2" name="Imagen 1"/>
          <p:cNvPicPr>
            <a:picLocks noChangeAspect="1"/>
          </p:cNvPicPr>
          <p:nvPr/>
        </p:nvPicPr>
        <p:blipFill>
          <a:blip r:embed="rId2"/>
          <a:stretch>
            <a:fillRect/>
          </a:stretch>
        </p:blipFill>
        <p:spPr>
          <a:xfrm>
            <a:off x="535002" y="971769"/>
            <a:ext cx="11137594" cy="4710574"/>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326053" y="103868"/>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Pasivos contingentes del Gobierno Central de acuerdo con el Artículo 123 del COPLAFIP.</a:t>
            </a:r>
            <a:endParaRPr lang="es-EC" altLang="es-EC" sz="2000" dirty="0">
              <a:latin typeface="Calibri (Cuerpo)"/>
              <a:cs typeface="Times New Roman" panose="02020603050405020304" pitchFamily="18" charset="0"/>
            </a:endParaRP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2" name="Imagen 1"/>
          <p:cNvPicPr>
            <a:picLocks noChangeAspect="1"/>
          </p:cNvPicPr>
          <p:nvPr/>
        </p:nvPicPr>
        <p:blipFill>
          <a:blip r:embed="rId2"/>
          <a:stretch>
            <a:fillRect/>
          </a:stretch>
        </p:blipFill>
        <p:spPr>
          <a:xfrm>
            <a:off x="525671" y="845453"/>
            <a:ext cx="11445505" cy="5385891"/>
          </a:xfrm>
          <a:prstGeom prst="rect">
            <a:avLst/>
          </a:prstGeom>
        </p:spPr>
      </p:pic>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800"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685800" y="1149688"/>
            <a:ext cx="10781522" cy="2209559"/>
          </a:xfrm>
          <a:prstGeom prst="rect">
            <a:avLst/>
          </a:prstGeom>
        </p:spPr>
      </p:pic>
      <p:pic>
        <p:nvPicPr>
          <p:cNvPr id="3" name="Imagen 2"/>
          <p:cNvPicPr>
            <a:picLocks noChangeAspect="1"/>
          </p:cNvPicPr>
          <p:nvPr/>
        </p:nvPicPr>
        <p:blipFill>
          <a:blip r:embed="rId3"/>
          <a:stretch>
            <a:fillRect/>
          </a:stretch>
        </p:blipFill>
        <p:spPr>
          <a:xfrm>
            <a:off x="685800" y="4040766"/>
            <a:ext cx="10781522" cy="1874842"/>
          </a:xfrm>
          <a:prstGeom prst="rect">
            <a:avLst/>
          </a:prstGeom>
        </p:spPr>
      </p:pic>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a:t>
            </a:r>
            <a:r>
              <a:rPr lang="es-EC" sz="2800" dirty="0" smtClean="0">
                <a:solidFill>
                  <a:srgbClr val="32266B"/>
                </a:solidFill>
                <a:latin typeface="Arial"/>
                <a:ea typeface="Arial"/>
                <a:cs typeface="Arial"/>
              </a:rPr>
              <a:t>DEL </a:t>
            </a:r>
            <a:r>
              <a:rPr lang="es-EC" sz="2800" dirty="0">
                <a:solidFill>
                  <a:srgbClr val="32266B"/>
                </a:solidFill>
                <a:latin typeface="Arial"/>
                <a:ea typeface="Arial"/>
                <a:cs typeface="Arial"/>
              </a:rPr>
              <a:t>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26906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octubre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pic>
        <p:nvPicPr>
          <p:cNvPr id="2" name="Imagen 1"/>
          <p:cNvPicPr>
            <a:picLocks noChangeAspect="1"/>
          </p:cNvPicPr>
          <p:nvPr/>
        </p:nvPicPr>
        <p:blipFill>
          <a:blip r:embed="rId2"/>
          <a:stretch>
            <a:fillRect/>
          </a:stretch>
        </p:blipFill>
        <p:spPr>
          <a:xfrm>
            <a:off x="7146292" y="3003676"/>
            <a:ext cx="4209063" cy="1670961"/>
          </a:xfrm>
          <a:prstGeom prst="rect">
            <a:avLst/>
          </a:prstGeom>
        </p:spPr>
      </p:pic>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2" name="Imagen 1"/>
          <p:cNvPicPr>
            <a:picLocks noChangeAspect="1"/>
          </p:cNvPicPr>
          <p:nvPr/>
        </p:nvPicPr>
        <p:blipFill>
          <a:blip r:embed="rId2"/>
          <a:stretch>
            <a:fillRect/>
          </a:stretch>
        </p:blipFill>
        <p:spPr>
          <a:xfrm>
            <a:off x="547590" y="979715"/>
            <a:ext cx="10938394" cy="4637974"/>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3" name="Imagen 2"/>
          <p:cNvPicPr>
            <a:picLocks noChangeAspect="1"/>
          </p:cNvPicPr>
          <p:nvPr/>
        </p:nvPicPr>
        <p:blipFill>
          <a:blip r:embed="rId2"/>
          <a:stretch>
            <a:fillRect/>
          </a:stretch>
        </p:blipFill>
        <p:spPr>
          <a:xfrm>
            <a:off x="704848" y="951722"/>
            <a:ext cx="10648951" cy="5366214"/>
          </a:xfrm>
          <a:prstGeom prst="rect">
            <a:avLst/>
          </a:prstGeom>
        </p:spPr>
      </p:pic>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685800" y="33909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838193" y="1134742"/>
            <a:ext cx="10648951" cy="1927067"/>
          </a:xfrm>
          <a:prstGeom prst="rect">
            <a:avLst/>
          </a:prstGeom>
        </p:spPr>
      </p:pic>
      <p:pic>
        <p:nvPicPr>
          <p:cNvPr id="3" name="Imagen 2"/>
          <p:cNvPicPr>
            <a:picLocks noChangeAspect="1"/>
          </p:cNvPicPr>
          <p:nvPr/>
        </p:nvPicPr>
        <p:blipFill>
          <a:blip r:embed="rId3"/>
          <a:stretch>
            <a:fillRect/>
          </a:stretch>
        </p:blipFill>
        <p:spPr>
          <a:xfrm>
            <a:off x="838192" y="3962797"/>
            <a:ext cx="10648951" cy="1694267"/>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23850"/>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1894113" y="1248636"/>
            <a:ext cx="6202117" cy="584775"/>
          </a:xfrm>
          <a:prstGeom prst="rect">
            <a:avLst/>
          </a:prstGeom>
          <a:noFill/>
        </p:spPr>
        <p:txBody>
          <a:bodyPr wrap="square">
            <a:spAutoFit/>
          </a:bodyPr>
          <a:lstStyle/>
          <a:p>
            <a:pPr>
              <a:defRPr/>
            </a:pPr>
            <a:endParaRPr lang="es-EC" altLang="es-EC" sz="1200" b="1" i="1" dirty="0">
              <a:latin typeface="Calibri Light" panose="020F0302020204030204" pitchFamily="34" charset="0"/>
              <a:cs typeface="Times New Roman" panose="02020603050405020304" pitchFamily="18" charset="0"/>
            </a:endParaRPr>
          </a:p>
          <a:p>
            <a:pPr>
              <a:defRPr/>
            </a:pPr>
            <a:r>
              <a:rPr lang="es-EC" altLang="es-EC" sz="2000" b="1" i="1" dirty="0" smtClean="0">
                <a:latin typeface="Calibri Light" panose="020F0302020204030204" pitchFamily="34" charset="0"/>
                <a:cs typeface="Times New Roman" panose="02020603050405020304" pitchFamily="18" charset="0"/>
              </a:rPr>
              <a:t>Corte </a:t>
            </a:r>
            <a:r>
              <a:rPr lang="es-EC" altLang="es-EC" sz="2000" b="1" i="1" dirty="0">
                <a:latin typeface="Calibri Light" panose="020F0302020204030204" pitchFamily="34" charset="0"/>
                <a:cs typeface="Times New Roman" panose="02020603050405020304" pitchFamily="18" charset="0"/>
              </a:rPr>
              <a:t>a </a:t>
            </a:r>
            <a:r>
              <a:rPr lang="es-EC" altLang="es-EC" sz="2000" b="1" i="1" dirty="0" smtClean="0">
                <a:latin typeface="Calibri Light" panose="020F0302020204030204" pitchFamily="34" charset="0"/>
                <a:cs typeface="Times New Roman" panose="02020603050405020304" pitchFamily="18" charset="0"/>
              </a:rPr>
              <a:t>octubre 2024</a:t>
            </a:r>
            <a:endParaRPr lang="es-EC" altLang="es-EC" sz="20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2046552" y="1833410"/>
            <a:ext cx="7386697" cy="3289095"/>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octubre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p:cNvPicPr>
            <a:picLocks noChangeAspect="1"/>
          </p:cNvPicPr>
          <p:nvPr/>
        </p:nvPicPr>
        <p:blipFill>
          <a:blip r:embed="rId2"/>
          <a:stretch>
            <a:fillRect/>
          </a:stretch>
        </p:blipFill>
        <p:spPr>
          <a:xfrm>
            <a:off x="7216924" y="3140980"/>
            <a:ext cx="4271840" cy="1474214"/>
          </a:xfrm>
          <a:prstGeom prst="rect">
            <a:avLst/>
          </a:prstGeom>
        </p:spPr>
      </p:pic>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2" name="Imagen 1"/>
          <p:cNvPicPr>
            <a:picLocks noChangeAspect="1"/>
          </p:cNvPicPr>
          <p:nvPr/>
        </p:nvPicPr>
        <p:blipFill>
          <a:blip r:embed="rId2"/>
          <a:stretch>
            <a:fillRect/>
          </a:stretch>
        </p:blipFill>
        <p:spPr>
          <a:xfrm>
            <a:off x="639763" y="1057939"/>
            <a:ext cx="10919923" cy="4568420"/>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2" name="Imagen 1"/>
          <p:cNvPicPr>
            <a:picLocks noChangeAspect="1"/>
          </p:cNvPicPr>
          <p:nvPr/>
        </p:nvPicPr>
        <p:blipFill>
          <a:blip r:embed="rId2"/>
          <a:stretch>
            <a:fillRect/>
          </a:stretch>
        </p:blipFill>
        <p:spPr>
          <a:xfrm>
            <a:off x="519408" y="927100"/>
            <a:ext cx="11255825" cy="5082801"/>
          </a:xfrm>
          <a:prstGeom prst="rect">
            <a:avLst/>
          </a:prstGeom>
        </p:spPr>
      </p:pic>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998538" y="1191696"/>
            <a:ext cx="10086229" cy="1980711"/>
          </a:xfrm>
          <a:prstGeom prst="rect">
            <a:avLst/>
          </a:prstGeom>
        </p:spPr>
      </p:pic>
      <p:pic>
        <p:nvPicPr>
          <p:cNvPr id="3" name="Imagen 2"/>
          <p:cNvPicPr>
            <a:picLocks noChangeAspect="1"/>
          </p:cNvPicPr>
          <p:nvPr/>
        </p:nvPicPr>
        <p:blipFill>
          <a:blip r:embed="rId3"/>
          <a:stretch>
            <a:fillRect/>
          </a:stretch>
        </p:blipFill>
        <p:spPr>
          <a:xfrm>
            <a:off x="998538" y="3924917"/>
            <a:ext cx="10086229" cy="2093327"/>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octubre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p:cNvPicPr>
            <a:picLocks noChangeAspect="1"/>
          </p:cNvPicPr>
          <p:nvPr/>
        </p:nvPicPr>
        <p:blipFill>
          <a:blip r:embed="rId2"/>
          <a:stretch>
            <a:fillRect/>
          </a:stretch>
        </p:blipFill>
        <p:spPr>
          <a:xfrm>
            <a:off x="6739316" y="3769263"/>
            <a:ext cx="4186210" cy="1349285"/>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2" name="Imagen 1"/>
          <p:cNvPicPr>
            <a:picLocks noChangeAspect="1"/>
          </p:cNvPicPr>
          <p:nvPr/>
        </p:nvPicPr>
        <p:blipFill>
          <a:blip r:embed="rId3"/>
          <a:stretch>
            <a:fillRect/>
          </a:stretch>
        </p:blipFill>
        <p:spPr>
          <a:xfrm>
            <a:off x="537125" y="945761"/>
            <a:ext cx="11088818" cy="4755243"/>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2" name="Imagen 1"/>
          <p:cNvPicPr>
            <a:picLocks noChangeAspect="1"/>
          </p:cNvPicPr>
          <p:nvPr/>
        </p:nvPicPr>
        <p:blipFill>
          <a:blip r:embed="rId2"/>
          <a:stretch>
            <a:fillRect/>
          </a:stretch>
        </p:blipFill>
        <p:spPr>
          <a:xfrm>
            <a:off x="555787" y="927100"/>
            <a:ext cx="11163461" cy="5044492"/>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809221" y="1162641"/>
            <a:ext cx="10479264" cy="2028428"/>
          </a:xfrm>
          <a:prstGeom prst="rect">
            <a:avLst/>
          </a:prstGeom>
        </p:spPr>
      </p:pic>
      <p:pic>
        <p:nvPicPr>
          <p:cNvPr id="3" name="Imagen 2"/>
          <p:cNvPicPr>
            <a:picLocks noChangeAspect="1"/>
          </p:cNvPicPr>
          <p:nvPr/>
        </p:nvPicPr>
        <p:blipFill>
          <a:blip r:embed="rId3"/>
          <a:stretch>
            <a:fillRect/>
          </a:stretch>
        </p:blipFill>
        <p:spPr>
          <a:xfrm>
            <a:off x="809221" y="3984396"/>
            <a:ext cx="10479264" cy="1884556"/>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45011" y="0"/>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octubre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p:cNvPicPr>
            <a:picLocks noChangeAspect="1"/>
          </p:cNvPicPr>
          <p:nvPr/>
        </p:nvPicPr>
        <p:blipFill>
          <a:blip r:embed="rId2"/>
          <a:stretch>
            <a:fillRect/>
          </a:stretch>
        </p:blipFill>
        <p:spPr>
          <a:xfrm>
            <a:off x="7387160" y="3508955"/>
            <a:ext cx="4242515" cy="1362325"/>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2" name="Imagen 1"/>
          <p:cNvPicPr>
            <a:picLocks noChangeAspect="1"/>
          </p:cNvPicPr>
          <p:nvPr/>
        </p:nvPicPr>
        <p:blipFill>
          <a:blip r:embed="rId2"/>
          <a:stretch>
            <a:fillRect/>
          </a:stretch>
        </p:blipFill>
        <p:spPr>
          <a:xfrm>
            <a:off x="466993" y="1038262"/>
            <a:ext cx="11326901" cy="4364162"/>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2" name="Imagen 1"/>
          <p:cNvPicPr>
            <a:picLocks noChangeAspect="1"/>
          </p:cNvPicPr>
          <p:nvPr/>
        </p:nvPicPr>
        <p:blipFill>
          <a:blip r:embed="rId2"/>
          <a:stretch>
            <a:fillRect/>
          </a:stretch>
        </p:blipFill>
        <p:spPr>
          <a:xfrm>
            <a:off x="569630" y="927101"/>
            <a:ext cx="11102966" cy="4820556"/>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998538" y="3206044"/>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815903" y="1091364"/>
            <a:ext cx="10537896" cy="1819787"/>
          </a:xfrm>
          <a:prstGeom prst="rect">
            <a:avLst/>
          </a:prstGeom>
        </p:spPr>
      </p:pic>
      <p:pic>
        <p:nvPicPr>
          <p:cNvPr id="3" name="Imagen 2"/>
          <p:cNvPicPr>
            <a:picLocks noChangeAspect="1"/>
          </p:cNvPicPr>
          <p:nvPr/>
        </p:nvPicPr>
        <p:blipFill>
          <a:blip r:embed="rId3"/>
          <a:stretch>
            <a:fillRect/>
          </a:stretch>
        </p:blipFill>
        <p:spPr>
          <a:xfrm>
            <a:off x="815903" y="3765116"/>
            <a:ext cx="10537896" cy="1935888"/>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F0FE0F0-86FA-48F3-9D3E-467F1C93FB2B}"/>
              </a:ext>
            </a:extLst>
          </p:cNvPr>
          <p:cNvSpPr txBox="1">
            <a:spLocks/>
          </p:cNvSpPr>
          <p:nvPr/>
        </p:nvSpPr>
        <p:spPr bwMode="auto">
          <a:xfrm>
            <a:off x="1149812" y="2140846"/>
            <a:ext cx="10056253"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b="1" dirty="0">
                <a:solidFill>
                  <a:srgbClr val="0070C0"/>
                </a:solidFill>
                <a:effectLst>
                  <a:outerShdw blurRad="38100" dist="38100" dir="2700000" algn="tl">
                    <a:srgbClr val="000000">
                      <a:alpha val="43137"/>
                    </a:srgbClr>
                  </a:outerShdw>
                </a:effectLst>
              </a:rPr>
              <a:t/>
            </a: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Información para el seguimiento del Programa con el FMI</a:t>
            </a:r>
            <a:br>
              <a:rPr lang="es-ES" sz="2800" dirty="0">
                <a:solidFill>
                  <a:srgbClr val="32266B"/>
                </a:solidFill>
                <a:latin typeface="Arial"/>
                <a:ea typeface="Arial"/>
                <a:cs typeface="Arial"/>
              </a:rPr>
            </a:br>
            <a:r>
              <a:rPr lang="es-ES" sz="2800" dirty="0">
                <a:solidFill>
                  <a:srgbClr val="32266B"/>
                </a:solidFill>
                <a:latin typeface="Arial"/>
                <a:ea typeface="Arial"/>
                <a:cs typeface="Arial"/>
              </a:rPr>
              <a:t>Al </a:t>
            </a:r>
            <a:r>
              <a:rPr lang="es-ES" sz="2800" dirty="0" smtClean="0">
                <a:solidFill>
                  <a:srgbClr val="32266B"/>
                </a:solidFill>
                <a:latin typeface="Arial"/>
                <a:ea typeface="Arial"/>
                <a:cs typeface="Arial"/>
              </a:rPr>
              <a:t>31 </a:t>
            </a:r>
            <a:r>
              <a:rPr lang="es-ES" sz="2800" dirty="0">
                <a:solidFill>
                  <a:srgbClr val="32266B"/>
                </a:solidFill>
                <a:latin typeface="Arial"/>
                <a:ea typeface="Arial"/>
                <a:cs typeface="Arial"/>
              </a:rPr>
              <a:t>de </a:t>
            </a:r>
            <a:r>
              <a:rPr lang="es-ES" sz="2800" dirty="0" smtClean="0">
                <a:solidFill>
                  <a:srgbClr val="32266B"/>
                </a:solidFill>
                <a:latin typeface="Arial"/>
                <a:ea typeface="Arial"/>
                <a:cs typeface="Arial"/>
              </a:rPr>
              <a:t>octubre de 2024</a:t>
            </a:r>
            <a:r>
              <a:rPr lang="es-ES" sz="2800" dirty="0">
                <a:solidFill>
                  <a:srgbClr val="32266B"/>
                </a:solidFill>
                <a:latin typeface="Arial"/>
                <a:ea typeface="Arial"/>
                <a:cs typeface="Arial"/>
              </a:rPr>
              <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9966702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7223102-0CFB-4F83-BAD7-7DDBA1CA72EE}"/>
              </a:ext>
            </a:extLst>
          </p:cNvPr>
          <p:cNvSpPr txBox="1">
            <a:spLocks/>
          </p:cNvSpPr>
          <p:nvPr/>
        </p:nvSpPr>
        <p:spPr bwMode="auto">
          <a:xfrm>
            <a:off x="3333919" y="259573"/>
            <a:ext cx="5222252" cy="43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EXTERNA</a:t>
            </a:r>
            <a:endParaRPr lang="es-EC" sz="2800" dirty="0">
              <a:solidFill>
                <a:srgbClr val="32266B"/>
              </a:solidFill>
              <a:latin typeface="Arial"/>
              <a:ea typeface="Arial"/>
              <a:cs typeface="Arial"/>
            </a:endParaRPr>
          </a:p>
        </p:txBody>
      </p:sp>
      <p:pic>
        <p:nvPicPr>
          <p:cNvPr id="2" name="Imagen 1"/>
          <p:cNvPicPr>
            <a:picLocks noChangeAspect="1"/>
          </p:cNvPicPr>
          <p:nvPr/>
        </p:nvPicPr>
        <p:blipFill>
          <a:blip r:embed="rId2"/>
          <a:stretch>
            <a:fillRect/>
          </a:stretch>
        </p:blipFill>
        <p:spPr>
          <a:xfrm>
            <a:off x="305083" y="778305"/>
            <a:ext cx="11442158" cy="5109312"/>
          </a:xfrm>
          <a:prstGeom prst="rect">
            <a:avLst/>
          </a:prstGeom>
        </p:spPr>
      </p:pic>
    </p:spTree>
    <p:extLst>
      <p:ext uri="{BB962C8B-B14F-4D97-AF65-F5344CB8AC3E}">
        <p14:creationId xmlns:p14="http://schemas.microsoft.com/office/powerpoint/2010/main" val="18444565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26255D60-2BD7-4933-8536-1096DD128C98}"/>
              </a:ext>
            </a:extLst>
          </p:cNvPr>
          <p:cNvSpPr txBox="1">
            <a:spLocks noGrp="1"/>
          </p:cNvSpPr>
          <p:nvPr>
            <p:ph type="title"/>
          </p:nvPr>
        </p:nvSpPr>
        <p:spPr bwMode="auto">
          <a:xfrm>
            <a:off x="-113522" y="185562"/>
            <a:ext cx="10515600" cy="57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EXTERNA TOTAL POR SECTORES </a:t>
            </a:r>
            <a:endParaRPr lang="es-EC" sz="2800" dirty="0">
              <a:solidFill>
                <a:srgbClr val="32266B"/>
              </a:solidFill>
              <a:latin typeface="Arial"/>
              <a:ea typeface="Arial"/>
              <a:cs typeface="Arial"/>
              <a:sym typeface="Arial"/>
            </a:endParaRPr>
          </a:p>
        </p:txBody>
      </p:sp>
      <p:pic>
        <p:nvPicPr>
          <p:cNvPr id="2" name="Imagen 1"/>
          <p:cNvPicPr>
            <a:picLocks noChangeAspect="1"/>
          </p:cNvPicPr>
          <p:nvPr/>
        </p:nvPicPr>
        <p:blipFill>
          <a:blip r:embed="rId2"/>
          <a:stretch>
            <a:fillRect/>
          </a:stretch>
        </p:blipFill>
        <p:spPr>
          <a:xfrm>
            <a:off x="585002" y="1038895"/>
            <a:ext cx="10891651" cy="2702680"/>
          </a:xfrm>
          <a:prstGeom prst="rect">
            <a:avLst/>
          </a:prstGeom>
        </p:spPr>
      </p:pic>
    </p:spTree>
    <p:extLst>
      <p:ext uri="{BB962C8B-B14F-4D97-AF65-F5344CB8AC3E}">
        <p14:creationId xmlns:p14="http://schemas.microsoft.com/office/powerpoint/2010/main" val="22577375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9C317FC-9A1C-4C44-8410-0958EE5B25C4}"/>
              </a:ext>
            </a:extLst>
          </p:cNvPr>
          <p:cNvSpPr txBox="1">
            <a:spLocks/>
          </p:cNvSpPr>
          <p:nvPr/>
        </p:nvSpPr>
        <p:spPr bwMode="auto">
          <a:xfrm>
            <a:off x="-127415" y="330537"/>
            <a:ext cx="818906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AGREGADA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89790" y="732419"/>
            <a:ext cx="12102209" cy="6207521"/>
          </a:xfrm>
          <a:prstGeom prst="rect">
            <a:avLst/>
          </a:prstGeom>
        </p:spPr>
      </p:pic>
    </p:spTree>
    <p:extLst>
      <p:ext uri="{BB962C8B-B14F-4D97-AF65-F5344CB8AC3E}">
        <p14:creationId xmlns:p14="http://schemas.microsoft.com/office/powerpoint/2010/main" val="27871046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3">
            <a:extLst>
              <a:ext uri="{FF2B5EF4-FFF2-40B4-BE49-F238E27FC236}">
                <a16:creationId xmlns:a16="http://schemas.microsoft.com/office/drawing/2014/main" id="{99C317FC-9A1C-4C44-8410-0958EE5B25C4}"/>
              </a:ext>
            </a:extLst>
          </p:cNvPr>
          <p:cNvSpPr txBox="1">
            <a:spLocks/>
          </p:cNvSpPr>
          <p:nvPr/>
        </p:nvSpPr>
        <p:spPr bwMode="auto">
          <a:xfrm>
            <a:off x="2727752" y="927696"/>
            <a:ext cx="6509553"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t>
            </a:r>
            <a:r>
              <a:rPr lang="es-ES" sz="2800" dirty="0" smtClean="0">
                <a:solidFill>
                  <a:srgbClr val="32266B"/>
                </a:solidFill>
                <a:latin typeface="Arial"/>
                <a:ea typeface="Arial"/>
                <a:cs typeface="Arial"/>
              </a:rPr>
              <a:t>CONSOLIDADA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593644" y="1632360"/>
            <a:ext cx="11209581" cy="2426456"/>
          </a:xfrm>
          <a:prstGeom prst="rect">
            <a:avLst/>
          </a:prstGeom>
        </p:spPr>
      </p:pic>
    </p:spTree>
    <p:extLst>
      <p:ext uri="{BB962C8B-B14F-4D97-AF65-F5344CB8AC3E}">
        <p14:creationId xmlns:p14="http://schemas.microsoft.com/office/powerpoint/2010/main" val="18023469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FA92C94C-8860-4AE6-9AB8-3BF134E95D32}"/>
              </a:ext>
            </a:extLst>
          </p:cNvPr>
          <p:cNvSpPr txBox="1"/>
          <p:nvPr/>
        </p:nvSpPr>
        <p:spPr>
          <a:xfrm>
            <a:off x="733605" y="4778423"/>
            <a:ext cx="10677734" cy="246221"/>
          </a:xfrm>
          <a:prstGeom prst="rect">
            <a:avLst/>
          </a:prstGeom>
          <a:noFill/>
        </p:spPr>
        <p:txBody>
          <a:bodyPr wrap="square" rtlCol="0">
            <a:spAutoFit/>
          </a:bodyPr>
          <a:lstStyle/>
          <a:p>
            <a:r>
              <a:rPr lang="es-ES" sz="1000" b="1" dirty="0"/>
              <a:t> Nota: Al saldo del </a:t>
            </a:r>
            <a:r>
              <a:rPr lang="es-ES" sz="1000" b="1" dirty="0" smtClean="0"/>
              <a:t>31 </a:t>
            </a:r>
            <a:r>
              <a:rPr lang="es-ES" sz="1000" b="1" dirty="0"/>
              <a:t>de </a:t>
            </a:r>
            <a:r>
              <a:rPr lang="es-ES" sz="1000" b="1" dirty="0" smtClean="0"/>
              <a:t>octubre de </a:t>
            </a:r>
            <a:r>
              <a:rPr lang="es-ES" sz="1000" b="1" dirty="0"/>
              <a:t>Tenedores de Bonos y Pagares Privados se debe restar USD </a:t>
            </a:r>
            <a:r>
              <a:rPr lang="es-ES" sz="1000" b="1" dirty="0" smtClean="0"/>
              <a:t>399.196.992,58 bonos </a:t>
            </a:r>
            <a:r>
              <a:rPr lang="es-ES" sz="1000" b="1" dirty="0"/>
              <a:t>que han sido recomprados por la Seguridad Social </a:t>
            </a:r>
            <a:endParaRPr lang="es-EC" dirty="0"/>
          </a:p>
        </p:txBody>
      </p:sp>
      <p:sp>
        <p:nvSpPr>
          <p:cNvPr id="7" name="Título 3">
            <a:extLst>
              <a:ext uri="{FF2B5EF4-FFF2-40B4-BE49-F238E27FC236}">
                <a16:creationId xmlns:a16="http://schemas.microsoft.com/office/drawing/2014/main" id="{99C317FC-9A1C-4C44-8410-0958EE5B25C4}"/>
              </a:ext>
            </a:extLst>
          </p:cNvPr>
          <p:cNvSpPr txBox="1">
            <a:spLocks/>
          </p:cNvSpPr>
          <p:nvPr/>
        </p:nvSpPr>
        <p:spPr bwMode="auto">
          <a:xfrm>
            <a:off x="-1079138" y="283884"/>
            <a:ext cx="1111867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t>
            </a:r>
            <a:r>
              <a:rPr lang="es-ES" sz="2800" dirty="0" smtClean="0">
                <a:solidFill>
                  <a:srgbClr val="32266B"/>
                </a:solidFill>
                <a:latin typeface="Arial"/>
                <a:ea typeface="Arial"/>
                <a:cs typeface="Arial"/>
              </a:rPr>
              <a:t>CONSOLIDADA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528330" y="784488"/>
            <a:ext cx="11125605" cy="3871488"/>
          </a:xfrm>
          <a:prstGeom prst="rect">
            <a:avLst/>
          </a:prstGeom>
        </p:spPr>
      </p:pic>
    </p:spTree>
    <p:extLst>
      <p:ext uri="{BB962C8B-B14F-4D97-AF65-F5344CB8AC3E}">
        <p14:creationId xmlns:p14="http://schemas.microsoft.com/office/powerpoint/2010/main" val="12464889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171ACD0-C06D-4CA6-9271-40949F7FD6B6}"/>
              </a:ext>
            </a:extLst>
          </p:cNvPr>
          <p:cNvSpPr txBox="1">
            <a:spLocks noGrp="1"/>
          </p:cNvSpPr>
          <p:nvPr>
            <p:ph type="title"/>
          </p:nvPr>
        </p:nvSpPr>
        <p:spPr bwMode="auto">
          <a:xfrm>
            <a:off x="-897294" y="105336"/>
            <a:ext cx="10515600" cy="718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INTERNA CONSOLIDADA</a:t>
            </a:r>
            <a:endParaRPr lang="es-EC" sz="2800" dirty="0">
              <a:solidFill>
                <a:srgbClr val="32266B"/>
              </a:solidFill>
              <a:latin typeface="Arial"/>
              <a:ea typeface="Arial"/>
              <a:cs typeface="Arial"/>
              <a:sym typeface="Arial"/>
            </a:endParaRPr>
          </a:p>
        </p:txBody>
      </p:sp>
      <p:pic>
        <p:nvPicPr>
          <p:cNvPr id="3" name="Imagen 2"/>
          <p:cNvPicPr>
            <a:picLocks noChangeAspect="1"/>
          </p:cNvPicPr>
          <p:nvPr/>
        </p:nvPicPr>
        <p:blipFill>
          <a:blip r:embed="rId2"/>
          <a:stretch>
            <a:fillRect/>
          </a:stretch>
        </p:blipFill>
        <p:spPr>
          <a:xfrm>
            <a:off x="239081" y="693665"/>
            <a:ext cx="11601466" cy="5069868"/>
          </a:xfrm>
          <a:prstGeom prst="rect">
            <a:avLst/>
          </a:prstGeom>
        </p:spPr>
      </p:pic>
    </p:spTree>
    <p:extLst>
      <p:ext uri="{BB962C8B-B14F-4D97-AF65-F5344CB8AC3E}">
        <p14:creationId xmlns:p14="http://schemas.microsoft.com/office/powerpoint/2010/main" val="2004571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b="1" dirty="0">
                <a:solidFill>
                  <a:srgbClr val="0070C0"/>
                </a:solidFill>
                <a:effectLst>
                  <a:outerShdw blurRad="38100" dist="38100" dir="2700000" algn="tl">
                    <a:srgbClr val="000000">
                      <a:alpha val="43137"/>
                    </a:srgbClr>
                  </a:outerShdw>
                </a:effectLst>
              </a:rPr>
              <a:t/>
            </a: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1573979" y="952348"/>
            <a:ext cx="8801661" cy="4132836"/>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1697218" y="1196133"/>
            <a:ext cx="8762398" cy="3310553"/>
          </a:xfrm>
          <a:prstGeom prst="rect">
            <a:avLst/>
          </a:prstGeom>
        </p:spPr>
      </p:pic>
    </p:spTree>
    <p:extLst>
      <p:ext uri="{BB962C8B-B14F-4D97-AF65-F5344CB8AC3E}">
        <p14:creationId xmlns:p14="http://schemas.microsoft.com/office/powerpoint/2010/main" val="387484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a:t>
            </a:r>
            <a:r>
              <a:rPr lang="es-EC" altLang="es-EC" sz="1200" b="1" dirty="0" smtClean="0">
                <a:latin typeface="Calibri Light" panose="020F0302020204030204" pitchFamily="34" charset="0"/>
                <a:cs typeface="Times New Roman" panose="02020603050405020304" pitchFamily="18" charset="0"/>
              </a:rPr>
              <a:t>octubre 2024</a:t>
            </a:r>
            <a:endParaRPr lang="es-EC" altLang="es-EC" sz="1200" b="1" dirty="0">
              <a:latin typeface="Calibri Light" panose="020F0302020204030204" pitchFamily="34" charset="0"/>
              <a:cs typeface="Times New Roman" panose="02020603050405020304" pitchFamily="18" charset="0"/>
            </a:endParaRP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r>
              <a:rPr lang="en-US" sz="2800" dirty="0">
                <a:solidFill>
                  <a:srgbClr val="32266B"/>
                </a:solidFill>
                <a:latin typeface="Arial"/>
                <a:ea typeface="Arial"/>
                <a:cs typeface="Arial"/>
              </a:rPr>
              <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1301</TotalTime>
  <Words>1574</Words>
  <Application>Microsoft Office PowerPoint</Application>
  <PresentationFormat>Panorámica</PresentationFormat>
  <Paragraphs>234</Paragraphs>
  <Slides>50</Slides>
  <Notes>6</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50</vt:i4>
      </vt:variant>
    </vt:vector>
  </HeadingPairs>
  <TitlesOfParts>
    <vt:vector size="58" baseType="lpstr">
      <vt:lpstr>Calibri (Cuerpo)</vt:lpstr>
      <vt:lpstr>GOTHAM-LIGHT</vt:lpstr>
      <vt:lpstr>Arial</vt:lpstr>
      <vt:lpstr>Calibri</vt:lpstr>
      <vt:lpstr>Calibri Light</vt:lpstr>
      <vt:lpstr>Times New Roman</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DEUDA PÚBLICA EXTERNA TOTAL POR SECTORES </vt:lpstr>
      <vt:lpstr>Presentación de PowerPoint</vt:lpstr>
      <vt:lpstr>Presentación de PowerPoint</vt:lpstr>
      <vt:lpstr>Presentación de PowerPoint</vt:lpstr>
      <vt:lpstr>DEUDA PÚBLICA INTERNA CONSOLIDADA</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cajasmarcia@gmail.com</dc:creator>
  <cp:lastModifiedBy>Johana Vargas</cp:lastModifiedBy>
  <cp:revision>119</cp:revision>
  <dcterms:created xsi:type="dcterms:W3CDTF">2021-05-27T23:45:58Z</dcterms:created>
  <dcterms:modified xsi:type="dcterms:W3CDTF">2024-12-30T21:04:53Z</dcterms:modified>
</cp:coreProperties>
</file>