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52" autoAdjust="0"/>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31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octubre</a:t>
            </a:r>
            <a:r>
              <a:rPr lang="en-US" altLang="es-EC" sz="2800" dirty="0" smtClean="0">
                <a:solidFill>
                  <a:schemeClr val="bg1"/>
                </a:solidFill>
                <a:latin typeface="GOTHAM-LIGHT" pitchFamily="2" charset="0"/>
              </a:rPr>
              <a:t> de </a:t>
            </a:r>
            <a:r>
              <a:rPr lang="en-US" altLang="es-EC" sz="2800" dirty="0">
                <a:solidFill>
                  <a:schemeClr val="bg1"/>
                </a:solidFill>
                <a:latin typeface="GOTHAM-LIGHT" pitchFamily="2" charset="0"/>
              </a:rPr>
              <a:t>2023</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31 de </a:t>
            </a:r>
            <a:r>
              <a:rPr lang="en-US" altLang="es-EC" sz="1200" b="1" i="1" dirty="0" err="1" smtClean="0">
                <a:latin typeface="Calibri Light" panose="020F0302020204030204" pitchFamily="34" charset="0"/>
                <a:cs typeface="Times New Roman" panose="02020603050405020304" pitchFamily="18" charset="0"/>
              </a:rPr>
              <a:t>octubre</a:t>
            </a:r>
            <a:r>
              <a:rPr lang="en-US" altLang="es-EC" sz="1200" b="1" i="1" dirty="0" smtClean="0">
                <a:latin typeface="Calibri Light" panose="020F0302020204030204" pitchFamily="34" charset="0"/>
                <a:cs typeface="Times New Roman" panose="02020603050405020304" pitchFamily="18" charset="0"/>
              </a:rPr>
              <a:t> de </a:t>
            </a:r>
            <a:r>
              <a:rPr lang="en-US"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824231" y="3857952"/>
            <a:ext cx="8840657"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2023 última cifra previsional publicada (septiembre) 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940768" y="3029094"/>
            <a:ext cx="7996334" cy="828858"/>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8" name="Imagen 7"/>
          <p:cNvPicPr>
            <a:picLocks noChangeAspect="1"/>
          </p:cNvPicPr>
          <p:nvPr/>
        </p:nvPicPr>
        <p:blipFill>
          <a:blip r:embed="rId2"/>
          <a:stretch>
            <a:fillRect/>
          </a:stretch>
        </p:blipFill>
        <p:spPr>
          <a:xfrm>
            <a:off x="6071805" y="4599993"/>
            <a:ext cx="5553451" cy="1338600"/>
          </a:xfrm>
          <a:prstGeom prst="rect">
            <a:avLst/>
          </a:prstGeom>
        </p:spPr>
      </p:pic>
      <p:pic>
        <p:nvPicPr>
          <p:cNvPr id="7" name="Imagen 6"/>
          <p:cNvPicPr>
            <a:picLocks noChangeAspect="1"/>
          </p:cNvPicPr>
          <p:nvPr/>
        </p:nvPicPr>
        <p:blipFill>
          <a:blip r:embed="rId3"/>
          <a:stretch>
            <a:fillRect/>
          </a:stretch>
        </p:blipFill>
        <p:spPr>
          <a:xfrm>
            <a:off x="383951" y="737243"/>
            <a:ext cx="5553451" cy="4280934"/>
          </a:xfrm>
          <a:prstGeom prst="rect">
            <a:avLst/>
          </a:prstGeom>
        </p:spPr>
      </p:pic>
      <p:pic>
        <p:nvPicPr>
          <p:cNvPr id="9" name="Imagen 8"/>
          <p:cNvPicPr>
            <a:picLocks noChangeAspect="1"/>
          </p:cNvPicPr>
          <p:nvPr/>
        </p:nvPicPr>
        <p:blipFill>
          <a:blip r:embed="rId4"/>
          <a:stretch>
            <a:fillRect/>
          </a:stretch>
        </p:blipFill>
        <p:spPr>
          <a:xfrm>
            <a:off x="6071805" y="706098"/>
            <a:ext cx="5852717" cy="3800587"/>
          </a:xfrm>
          <a:prstGeom prst="rect">
            <a:avLst/>
          </a:prstGeom>
        </p:spPr>
      </p:pic>
      <p:pic>
        <p:nvPicPr>
          <p:cNvPr id="10" name="Imagen 9"/>
          <p:cNvPicPr>
            <a:picLocks noChangeAspect="1"/>
          </p:cNvPicPr>
          <p:nvPr/>
        </p:nvPicPr>
        <p:blipFill>
          <a:blip r:embed="rId5"/>
          <a:stretch>
            <a:fillRect/>
          </a:stretch>
        </p:blipFill>
        <p:spPr>
          <a:xfrm>
            <a:off x="383950" y="5049321"/>
            <a:ext cx="5553451" cy="1500769"/>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OCTUBRE </a:t>
            </a:r>
            <a:r>
              <a:rPr lang="es-ES" sz="2800" dirty="0">
                <a:solidFill>
                  <a:srgbClr val="32266B"/>
                </a:solidFill>
                <a:latin typeface="Arial"/>
                <a:ea typeface="Arial"/>
                <a:cs typeface="Arial"/>
              </a:rPr>
              <a:t>2023</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2099733" y="1101067"/>
            <a:ext cx="7857067" cy="1894060"/>
          </a:xfrm>
          <a:prstGeom prst="rect">
            <a:avLst/>
          </a:prstGeom>
        </p:spPr>
      </p:pic>
      <p:pic>
        <p:nvPicPr>
          <p:cNvPr id="6" name="Imagen 5"/>
          <p:cNvPicPr>
            <a:picLocks noChangeAspect="1"/>
          </p:cNvPicPr>
          <p:nvPr/>
        </p:nvPicPr>
        <p:blipFill>
          <a:blip r:embed="rId3"/>
          <a:stretch>
            <a:fillRect/>
          </a:stretch>
        </p:blipFill>
        <p:spPr>
          <a:xfrm>
            <a:off x="2099733" y="3239994"/>
            <a:ext cx="7857067" cy="1789206"/>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3" name="Imagen 2"/>
          <p:cNvPicPr>
            <a:picLocks noChangeAspect="1"/>
          </p:cNvPicPr>
          <p:nvPr/>
        </p:nvPicPr>
        <p:blipFill>
          <a:blip r:embed="rId2"/>
          <a:stretch>
            <a:fillRect/>
          </a:stretch>
        </p:blipFill>
        <p:spPr>
          <a:xfrm>
            <a:off x="6923108" y="3243241"/>
            <a:ext cx="4046670" cy="1363049"/>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903040" y="1106539"/>
            <a:ext cx="10265703" cy="4594465"/>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685636" y="992662"/>
            <a:ext cx="10896764" cy="5028930"/>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1245471" y="1213531"/>
            <a:ext cx="9533101" cy="1655467"/>
          </a:xfrm>
          <a:prstGeom prst="rect">
            <a:avLst/>
          </a:prstGeom>
        </p:spPr>
      </p:pic>
      <p:pic>
        <p:nvPicPr>
          <p:cNvPr id="7" name="Imagen 6"/>
          <p:cNvPicPr>
            <a:picLocks noChangeAspect="1"/>
          </p:cNvPicPr>
          <p:nvPr/>
        </p:nvPicPr>
        <p:blipFill>
          <a:blip r:embed="rId4"/>
          <a:stretch>
            <a:fillRect/>
          </a:stretch>
        </p:blipFill>
        <p:spPr>
          <a:xfrm>
            <a:off x="1245471" y="3901824"/>
            <a:ext cx="9533101" cy="1629600"/>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7123041" y="3251626"/>
            <a:ext cx="3962896" cy="1431087"/>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701455" y="971769"/>
            <a:ext cx="10699651" cy="4544486"/>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970384"/>
            <a:ext cx="10950640" cy="5013224"/>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79638" y="1027783"/>
            <a:ext cx="10446823" cy="2000335"/>
          </a:xfrm>
          <a:prstGeom prst="rect">
            <a:avLst/>
          </a:prstGeom>
        </p:spPr>
      </p:pic>
      <p:pic>
        <p:nvPicPr>
          <p:cNvPr id="8" name="Imagen 7"/>
          <p:cNvPicPr>
            <a:picLocks noChangeAspect="1"/>
          </p:cNvPicPr>
          <p:nvPr/>
        </p:nvPicPr>
        <p:blipFill>
          <a:blip r:embed="rId3"/>
          <a:stretch>
            <a:fillRect/>
          </a:stretch>
        </p:blipFill>
        <p:spPr>
          <a:xfrm>
            <a:off x="879638" y="3938129"/>
            <a:ext cx="10446823" cy="2014802"/>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238810" y="3115644"/>
            <a:ext cx="3957135" cy="1402904"/>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756448" y="988384"/>
            <a:ext cx="105973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56448" y="1026367"/>
            <a:ext cx="10597351" cy="5117707"/>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56447" y="1162677"/>
            <a:ext cx="10597351" cy="1778334"/>
          </a:xfrm>
          <a:prstGeom prst="rect">
            <a:avLst/>
          </a:prstGeom>
        </p:spPr>
      </p:pic>
      <p:pic>
        <p:nvPicPr>
          <p:cNvPr id="8" name="Imagen 7"/>
          <p:cNvPicPr>
            <a:picLocks noChangeAspect="1"/>
          </p:cNvPicPr>
          <p:nvPr/>
        </p:nvPicPr>
        <p:blipFill>
          <a:blip r:embed="rId3"/>
          <a:stretch>
            <a:fillRect/>
          </a:stretch>
        </p:blipFill>
        <p:spPr>
          <a:xfrm>
            <a:off x="756446" y="3953466"/>
            <a:ext cx="105973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49520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a:t>
            </a:r>
            <a:r>
              <a:rPr lang="es-EC" altLang="es-EC" sz="1600" b="1" i="1" dirty="0" smtClean="0">
                <a:latin typeface="Calibri Light" panose="020F0302020204030204" pitchFamily="34" charset="0"/>
                <a:cs typeface="Times New Roman" panose="02020603050405020304" pitchFamily="18" charset="0"/>
              </a:rPr>
              <a:t>octubre </a:t>
            </a:r>
            <a:r>
              <a:rPr lang="es-EC" altLang="es-EC" sz="1600" b="1" i="1" dirty="0">
                <a:latin typeface="Calibri Light" panose="020F0302020204030204" pitchFamily="34" charset="0"/>
                <a:cs typeface="Times New Roman" panose="02020603050405020304" pitchFamily="18" charset="0"/>
              </a:rPr>
              <a:t>2023</a:t>
            </a:r>
          </a:p>
        </p:txBody>
      </p:sp>
      <p:pic>
        <p:nvPicPr>
          <p:cNvPr id="2" name="Imagen 1"/>
          <p:cNvPicPr>
            <a:picLocks noChangeAspect="1"/>
          </p:cNvPicPr>
          <p:nvPr/>
        </p:nvPicPr>
        <p:blipFill>
          <a:blip r:embed="rId2"/>
          <a:stretch>
            <a:fillRect/>
          </a:stretch>
        </p:blipFill>
        <p:spPr>
          <a:xfrm>
            <a:off x="2975867" y="2156923"/>
            <a:ext cx="6259884" cy="2434401"/>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294092" y="3143119"/>
            <a:ext cx="4117503" cy="1469936"/>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1161593"/>
            <a:ext cx="10986180" cy="4352799"/>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471812" y="1048398"/>
            <a:ext cx="11107478" cy="4960516"/>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46450" y="1200652"/>
            <a:ext cx="10739534" cy="1947261"/>
          </a:xfrm>
          <a:prstGeom prst="rect">
            <a:avLst/>
          </a:prstGeom>
        </p:spPr>
      </p:pic>
      <p:pic>
        <p:nvPicPr>
          <p:cNvPr id="8" name="Imagen 7"/>
          <p:cNvPicPr>
            <a:picLocks noChangeAspect="1"/>
          </p:cNvPicPr>
          <p:nvPr/>
        </p:nvPicPr>
        <p:blipFill>
          <a:blip r:embed="rId3"/>
          <a:stretch>
            <a:fillRect/>
          </a:stretch>
        </p:blipFill>
        <p:spPr>
          <a:xfrm>
            <a:off x="765112" y="3924917"/>
            <a:ext cx="10739534" cy="1925375"/>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octubre2023</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731199" y="3799920"/>
            <a:ext cx="4195540" cy="1159985"/>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639763" y="1176373"/>
            <a:ext cx="11032833" cy="4515299"/>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538632" y="1064137"/>
            <a:ext cx="10975344" cy="4823479"/>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99889" y="1214832"/>
            <a:ext cx="10553910" cy="1836278"/>
          </a:xfrm>
          <a:prstGeom prst="rect">
            <a:avLst/>
          </a:prstGeom>
        </p:spPr>
      </p:pic>
      <p:pic>
        <p:nvPicPr>
          <p:cNvPr id="8" name="Imagen 7"/>
          <p:cNvPicPr>
            <a:picLocks noChangeAspect="1"/>
          </p:cNvPicPr>
          <p:nvPr/>
        </p:nvPicPr>
        <p:blipFill>
          <a:blip r:embed="rId3"/>
          <a:stretch>
            <a:fillRect/>
          </a:stretch>
        </p:blipFill>
        <p:spPr>
          <a:xfrm>
            <a:off x="799889" y="3915588"/>
            <a:ext cx="10553910" cy="1738763"/>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452474" y="3478433"/>
            <a:ext cx="4111887" cy="1373485"/>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1122237"/>
            <a:ext cx="10892874" cy="4410816"/>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709590" y="1062934"/>
            <a:ext cx="10897692" cy="4759368"/>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8" name="Imagen 7"/>
          <p:cNvPicPr>
            <a:picLocks noChangeAspect="1"/>
          </p:cNvPicPr>
          <p:nvPr/>
        </p:nvPicPr>
        <p:blipFill>
          <a:blip r:embed="rId2"/>
          <a:stretch>
            <a:fillRect/>
          </a:stretch>
        </p:blipFill>
        <p:spPr>
          <a:xfrm>
            <a:off x="793565" y="1072739"/>
            <a:ext cx="10729742" cy="1885066"/>
          </a:xfrm>
          <a:prstGeom prst="rect">
            <a:avLst/>
          </a:prstGeom>
        </p:spPr>
      </p:pic>
      <p:pic>
        <p:nvPicPr>
          <p:cNvPr id="9" name="Imagen 8"/>
          <p:cNvPicPr>
            <a:picLocks noChangeAspect="1"/>
          </p:cNvPicPr>
          <p:nvPr/>
        </p:nvPicPr>
        <p:blipFill>
          <a:blip r:embed="rId3"/>
          <a:stretch>
            <a:fillRect/>
          </a:stretch>
        </p:blipFill>
        <p:spPr>
          <a:xfrm>
            <a:off x="793565" y="3728974"/>
            <a:ext cx="10729742" cy="1916045"/>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31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octubre </a:t>
            </a:r>
            <a:r>
              <a:rPr lang="es-ES" sz="2800" dirty="0">
                <a:solidFill>
                  <a:srgbClr val="32266B"/>
                </a:solidFill>
                <a:latin typeface="Arial"/>
                <a:ea typeface="Arial"/>
                <a:cs typeface="Arial"/>
              </a:rPr>
              <a:t>de 2023</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631656" y="796965"/>
            <a:ext cx="10975626" cy="4894707"/>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838200" y="1137285"/>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859971" y="1794674"/>
            <a:ext cx="10493829" cy="2254812"/>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08452" y="867747"/>
            <a:ext cx="11974691" cy="5990253"/>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910884" y="1623029"/>
            <a:ext cx="10705728" cy="2286497"/>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1228328" y="4630940"/>
            <a:ext cx="9753600" cy="400110"/>
          </a:xfrm>
          <a:prstGeom prst="rect">
            <a:avLst/>
          </a:prstGeom>
          <a:noFill/>
        </p:spPr>
        <p:txBody>
          <a:bodyPr wrap="square" rtlCol="0">
            <a:spAutoFit/>
          </a:bodyPr>
          <a:lstStyle/>
          <a:p>
            <a:r>
              <a:rPr lang="es-ES" sz="1000" b="1" dirty="0"/>
              <a:t> Nota: Al saldo del </a:t>
            </a:r>
            <a:r>
              <a:rPr lang="es-ES" sz="1000" b="1" dirty="0" smtClean="0"/>
              <a:t>31 </a:t>
            </a:r>
            <a:r>
              <a:rPr lang="es-ES" sz="1000" b="1" dirty="0"/>
              <a:t>de </a:t>
            </a:r>
            <a:r>
              <a:rPr lang="es-ES" sz="1000" b="1" dirty="0" smtClean="0"/>
              <a:t>octubre </a:t>
            </a:r>
            <a:r>
              <a:rPr lang="es-ES" sz="1000" b="1" dirty="0"/>
              <a:t>de Tenedores de Bonos y Pagares Privados se debe restar USD </a:t>
            </a:r>
            <a:r>
              <a:rPr lang="es-ES" sz="1000" b="1" dirty="0" smtClean="0"/>
              <a:t>440,094,883,43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742933" y="1078999"/>
            <a:ext cx="10640413" cy="3269066"/>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416363" y="684334"/>
            <a:ext cx="11088282" cy="4988678"/>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536657" y="887033"/>
            <a:ext cx="9109571" cy="4300787"/>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154417" y="1438729"/>
            <a:ext cx="7820007" cy="3207916"/>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octubre </a:t>
            </a:r>
            <a:r>
              <a:rPr lang="es-EC" altLang="es-EC" sz="1200" b="1" dirty="0">
                <a:latin typeface="Calibri Light" panose="020F0302020204030204" pitchFamily="34" charset="0"/>
                <a:cs typeface="Times New Roman" panose="02020603050405020304" pitchFamily="18" charset="0"/>
              </a:rPr>
              <a:t>2023</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1571</Words>
  <Application>Microsoft Office PowerPoint</Application>
  <PresentationFormat>Panorámica</PresentationFormat>
  <Paragraphs>234</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45</cp:revision>
  <dcterms:created xsi:type="dcterms:W3CDTF">2021-05-27T23:45:58Z</dcterms:created>
  <dcterms:modified xsi:type="dcterms:W3CDTF">2024-04-15T20:35:57Z</dcterms:modified>
</cp:coreProperties>
</file>