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31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enero</a:t>
            </a:r>
            <a:r>
              <a:rPr lang="en-US" altLang="es-EC" sz="2800" dirty="0" smtClean="0">
                <a:solidFill>
                  <a:schemeClr val="bg1"/>
                </a:solidFill>
                <a:latin typeface="GOTHAM-LIGHT" pitchFamily="2" charset="0"/>
              </a:rPr>
              <a:t> 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31 de </a:t>
            </a:r>
            <a:r>
              <a:rPr lang="en-US" altLang="es-EC" sz="1200" b="1" i="1" dirty="0" err="1" smtClean="0">
                <a:latin typeface="Calibri Light" panose="020F0302020204030204" pitchFamily="34" charset="0"/>
                <a:cs typeface="Times New Roman" panose="02020603050405020304" pitchFamily="18" charset="0"/>
              </a:rPr>
              <a:t>enero</a:t>
            </a:r>
            <a:r>
              <a:rPr lang="en-US" altLang="es-EC" sz="1200" b="1" i="1" dirty="0" smtClean="0">
                <a:latin typeface="Calibri Light" panose="020F0302020204030204" pitchFamily="34" charset="0"/>
                <a:cs typeface="Times New Roman" panose="02020603050405020304" pitchFamily="18" charset="0"/>
              </a:rPr>
              <a:t> de 2024</a:t>
            </a: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780316" y="3841450"/>
            <a:ext cx="8840657"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a:t>
            </a:r>
            <a:r>
              <a:rPr lang="es-MX" sz="1100" dirty="0" smtClean="0">
                <a:latin typeface="Calibri" panose="020F0502020204030204" pitchFamily="34" charset="0"/>
              </a:rPr>
              <a:t>2024 </a:t>
            </a:r>
            <a:r>
              <a:rPr lang="es-MX" sz="1100" dirty="0">
                <a:latin typeface="Calibri" panose="020F0502020204030204" pitchFamily="34" charset="0"/>
              </a:rPr>
              <a:t>última cifra previsional publicada (septiembre) por el BCE https://www.bce.fin.ec/index.php/informacioneconomica/sector-real</a:t>
            </a:r>
            <a:r>
              <a:rPr lang="es-MX" sz="1100" dirty="0"/>
              <a:t> </a:t>
            </a:r>
            <a:endParaRPr lang="es-EC" sz="1100" dirty="0"/>
          </a:p>
        </p:txBody>
      </p:sp>
      <p:pic>
        <p:nvPicPr>
          <p:cNvPr id="4" name="Imagen 3"/>
          <p:cNvPicPr>
            <a:picLocks noChangeAspect="1"/>
          </p:cNvPicPr>
          <p:nvPr/>
        </p:nvPicPr>
        <p:blipFill>
          <a:blip r:embed="rId2"/>
          <a:stretch>
            <a:fillRect/>
          </a:stretch>
        </p:blipFill>
        <p:spPr>
          <a:xfrm>
            <a:off x="1949930" y="2976465"/>
            <a:ext cx="7949850" cy="783771"/>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10" name="Imagen 9"/>
          <p:cNvPicPr>
            <a:picLocks noChangeAspect="1"/>
          </p:cNvPicPr>
          <p:nvPr/>
        </p:nvPicPr>
        <p:blipFill>
          <a:blip r:embed="rId2"/>
          <a:stretch>
            <a:fillRect/>
          </a:stretch>
        </p:blipFill>
        <p:spPr>
          <a:xfrm>
            <a:off x="6078710" y="4646648"/>
            <a:ext cx="5845812" cy="1212976"/>
          </a:xfrm>
          <a:prstGeom prst="rect">
            <a:avLst/>
          </a:prstGeom>
        </p:spPr>
      </p:pic>
      <p:pic>
        <p:nvPicPr>
          <p:cNvPr id="11" name="Imagen 10"/>
          <p:cNvPicPr>
            <a:picLocks noChangeAspect="1"/>
          </p:cNvPicPr>
          <p:nvPr/>
        </p:nvPicPr>
        <p:blipFill>
          <a:blip r:embed="rId3"/>
          <a:stretch>
            <a:fillRect/>
          </a:stretch>
        </p:blipFill>
        <p:spPr>
          <a:xfrm>
            <a:off x="382381" y="743423"/>
            <a:ext cx="5553451" cy="3903225"/>
          </a:xfrm>
          <a:prstGeom prst="rect">
            <a:avLst/>
          </a:prstGeom>
        </p:spPr>
      </p:pic>
      <p:pic>
        <p:nvPicPr>
          <p:cNvPr id="12" name="Imagen 11"/>
          <p:cNvPicPr>
            <a:picLocks noChangeAspect="1"/>
          </p:cNvPicPr>
          <p:nvPr/>
        </p:nvPicPr>
        <p:blipFill>
          <a:blip r:embed="rId4"/>
          <a:stretch>
            <a:fillRect/>
          </a:stretch>
        </p:blipFill>
        <p:spPr>
          <a:xfrm>
            <a:off x="6078710" y="743424"/>
            <a:ext cx="5976441" cy="3828576"/>
          </a:xfrm>
          <a:prstGeom prst="rect">
            <a:avLst/>
          </a:prstGeom>
        </p:spPr>
      </p:pic>
      <p:pic>
        <p:nvPicPr>
          <p:cNvPr id="13" name="Imagen 12"/>
          <p:cNvPicPr>
            <a:picLocks noChangeAspect="1"/>
          </p:cNvPicPr>
          <p:nvPr/>
        </p:nvPicPr>
        <p:blipFill>
          <a:blip r:embed="rId5"/>
          <a:stretch>
            <a:fillRect/>
          </a:stretch>
        </p:blipFill>
        <p:spPr>
          <a:xfrm>
            <a:off x="382380" y="4665310"/>
            <a:ext cx="5553451" cy="1716828"/>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ENERO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1726369" y="1455629"/>
            <a:ext cx="8425337" cy="1819415"/>
          </a:xfrm>
          <a:prstGeom prst="rect">
            <a:avLst/>
          </a:prstGeom>
        </p:spPr>
      </p:pic>
      <p:pic>
        <p:nvPicPr>
          <p:cNvPr id="7" name="Imagen 6"/>
          <p:cNvPicPr>
            <a:picLocks noChangeAspect="1"/>
          </p:cNvPicPr>
          <p:nvPr/>
        </p:nvPicPr>
        <p:blipFill>
          <a:blip r:embed="rId3"/>
          <a:stretch>
            <a:fillRect/>
          </a:stretch>
        </p:blipFill>
        <p:spPr>
          <a:xfrm>
            <a:off x="1726369" y="3532253"/>
            <a:ext cx="8425337" cy="1814187"/>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enero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3" name="Imagen 2"/>
          <p:cNvPicPr>
            <a:picLocks noChangeAspect="1"/>
          </p:cNvPicPr>
          <p:nvPr/>
        </p:nvPicPr>
        <p:blipFill>
          <a:blip r:embed="rId2"/>
          <a:stretch>
            <a:fillRect/>
          </a:stretch>
        </p:blipFill>
        <p:spPr>
          <a:xfrm>
            <a:off x="6881120" y="3163363"/>
            <a:ext cx="4130645" cy="1442927"/>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788274" y="1059887"/>
            <a:ext cx="10548420" cy="4585133"/>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p:cNvPicPr>
            <a:picLocks noChangeAspect="1"/>
          </p:cNvPicPr>
          <p:nvPr/>
        </p:nvPicPr>
        <p:blipFill>
          <a:blip r:embed="rId3"/>
          <a:stretch>
            <a:fillRect/>
          </a:stretch>
        </p:blipFill>
        <p:spPr>
          <a:xfrm>
            <a:off x="648315" y="992662"/>
            <a:ext cx="10934085" cy="5006922"/>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3"/>
          <a:stretch>
            <a:fillRect/>
          </a:stretch>
        </p:blipFill>
        <p:spPr>
          <a:xfrm>
            <a:off x="903040" y="1194209"/>
            <a:ext cx="10331017" cy="2080836"/>
          </a:xfrm>
          <a:prstGeom prst="rect">
            <a:avLst/>
          </a:prstGeom>
        </p:spPr>
      </p:pic>
      <p:pic>
        <p:nvPicPr>
          <p:cNvPr id="7" name="Imagen 6"/>
          <p:cNvPicPr>
            <a:picLocks noChangeAspect="1"/>
          </p:cNvPicPr>
          <p:nvPr/>
        </p:nvPicPr>
        <p:blipFill>
          <a:blip r:embed="rId4"/>
          <a:stretch>
            <a:fillRect/>
          </a:stretch>
        </p:blipFill>
        <p:spPr>
          <a:xfrm>
            <a:off x="903040" y="3825382"/>
            <a:ext cx="10331017" cy="1950267"/>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enero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p:cNvPicPr>
            <a:picLocks noChangeAspect="1"/>
          </p:cNvPicPr>
          <p:nvPr/>
        </p:nvPicPr>
        <p:blipFill>
          <a:blip r:embed="rId2"/>
          <a:stretch>
            <a:fillRect/>
          </a:stretch>
        </p:blipFill>
        <p:spPr>
          <a:xfrm>
            <a:off x="7109045" y="3251626"/>
            <a:ext cx="3990888" cy="1431087"/>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971770"/>
            <a:ext cx="10512101" cy="4719904"/>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478423" y="914400"/>
            <a:ext cx="11175512" cy="5208332"/>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1056915" y="1173682"/>
            <a:ext cx="9816901" cy="1793453"/>
          </a:xfrm>
          <a:prstGeom prst="rect">
            <a:avLst/>
          </a:prstGeom>
        </p:spPr>
      </p:pic>
      <p:pic>
        <p:nvPicPr>
          <p:cNvPr id="8" name="Imagen 7"/>
          <p:cNvPicPr>
            <a:picLocks noChangeAspect="1"/>
          </p:cNvPicPr>
          <p:nvPr/>
        </p:nvPicPr>
        <p:blipFill>
          <a:blip r:embed="rId3"/>
          <a:stretch>
            <a:fillRect/>
          </a:stretch>
        </p:blipFill>
        <p:spPr>
          <a:xfrm>
            <a:off x="1056915" y="3947460"/>
            <a:ext cx="9816901" cy="172953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enero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p:cNvPicPr>
            <a:picLocks noChangeAspect="1"/>
          </p:cNvPicPr>
          <p:nvPr/>
        </p:nvPicPr>
        <p:blipFill>
          <a:blip r:embed="rId2"/>
          <a:stretch>
            <a:fillRect/>
          </a:stretch>
        </p:blipFill>
        <p:spPr>
          <a:xfrm>
            <a:off x="7137919" y="3129249"/>
            <a:ext cx="4236098" cy="1470743"/>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559837" y="1026367"/>
            <a:ext cx="11122089" cy="46659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638704" y="942392"/>
            <a:ext cx="10597351" cy="5234474"/>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56447" y="1317523"/>
            <a:ext cx="10597351" cy="1778334"/>
          </a:xfrm>
          <a:prstGeom prst="rect">
            <a:avLst/>
          </a:prstGeom>
        </p:spPr>
      </p:pic>
      <p:pic>
        <p:nvPicPr>
          <p:cNvPr id="8" name="Imagen 7"/>
          <p:cNvPicPr>
            <a:picLocks noChangeAspect="1"/>
          </p:cNvPicPr>
          <p:nvPr/>
        </p:nvPicPr>
        <p:blipFill>
          <a:blip r:embed="rId3"/>
          <a:stretch>
            <a:fillRect/>
          </a:stretch>
        </p:blipFill>
        <p:spPr>
          <a:xfrm>
            <a:off x="756446" y="3990789"/>
            <a:ext cx="105973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3238436" y="1279413"/>
            <a:ext cx="6202117" cy="661720"/>
          </a:xfrm>
          <a:prstGeom prst="rect">
            <a:avLst/>
          </a:prstGeom>
          <a:noFill/>
        </p:spPr>
        <p:txBody>
          <a:bodyPr wrap="square">
            <a:spAutoFit/>
          </a:bodyPr>
          <a:lstStyle/>
          <a:p>
            <a:pPr>
              <a:defRPr/>
            </a:pPr>
            <a:endParaRPr lang="es-EC" altLang="es-EC" sz="1050" b="1" i="1" dirty="0">
              <a:latin typeface="Calibri Light" panose="020F0302020204030204" pitchFamily="34" charset="0"/>
              <a:cs typeface="Times New Roman" panose="02020603050405020304" pitchFamily="18" charset="0"/>
            </a:endParaRPr>
          </a:p>
          <a:p>
            <a:pPr>
              <a:defRPr/>
            </a:pPr>
            <a:endParaRPr lang="es-EC" altLang="es-EC" sz="1050" b="1" i="1" dirty="0">
              <a:latin typeface="Calibri Light" panose="020F0302020204030204" pitchFamily="34" charset="0"/>
              <a:cs typeface="Times New Roman" panose="02020603050405020304" pitchFamily="18" charset="0"/>
            </a:endParaRPr>
          </a:p>
          <a:p>
            <a:pPr>
              <a:defRPr/>
            </a:pPr>
            <a:r>
              <a:rPr lang="es-EC" altLang="es-EC" sz="1600" b="1" i="1" dirty="0">
                <a:latin typeface="Calibri Light" panose="020F0302020204030204" pitchFamily="34" charset="0"/>
                <a:cs typeface="Times New Roman" panose="02020603050405020304" pitchFamily="18" charset="0"/>
              </a:rPr>
              <a:t>Corte a </a:t>
            </a:r>
            <a:r>
              <a:rPr lang="es-EC" altLang="es-EC" sz="1600" b="1" i="1" dirty="0" smtClean="0">
                <a:latin typeface="Calibri Light" panose="020F0302020204030204" pitchFamily="34" charset="0"/>
                <a:cs typeface="Times New Roman" panose="02020603050405020304" pitchFamily="18" charset="0"/>
              </a:rPr>
              <a:t>enero 2024</a:t>
            </a:r>
            <a:endParaRPr lang="es-EC" altLang="es-EC" sz="1600" b="1" i="1" dirty="0">
              <a:latin typeface="Calibri Light" panose="020F03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2155372" y="2119600"/>
            <a:ext cx="8201608" cy="2732318"/>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enero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284505" y="3120726"/>
            <a:ext cx="4154826" cy="1380908"/>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639763" y="1020406"/>
            <a:ext cx="10714036" cy="4624614"/>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04191" y="927100"/>
            <a:ext cx="11243050" cy="4941855"/>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998538" y="1217931"/>
            <a:ext cx="10254180" cy="1814517"/>
          </a:xfrm>
          <a:prstGeom prst="rect">
            <a:avLst/>
          </a:prstGeom>
        </p:spPr>
      </p:pic>
      <p:pic>
        <p:nvPicPr>
          <p:cNvPr id="8" name="Imagen 7"/>
          <p:cNvPicPr>
            <a:picLocks noChangeAspect="1"/>
          </p:cNvPicPr>
          <p:nvPr/>
        </p:nvPicPr>
        <p:blipFill>
          <a:blip r:embed="rId3"/>
          <a:stretch>
            <a:fillRect/>
          </a:stretch>
        </p:blipFill>
        <p:spPr>
          <a:xfrm>
            <a:off x="998538" y="4036886"/>
            <a:ext cx="10254180" cy="1804078"/>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enero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6785970" y="3787003"/>
            <a:ext cx="4139556" cy="1400817"/>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6" name="Imagen 5"/>
          <p:cNvPicPr>
            <a:picLocks noChangeAspect="1"/>
          </p:cNvPicPr>
          <p:nvPr/>
        </p:nvPicPr>
        <p:blipFill>
          <a:blip r:embed="rId2"/>
          <a:stretch>
            <a:fillRect/>
          </a:stretch>
        </p:blipFill>
        <p:spPr>
          <a:xfrm>
            <a:off x="639763" y="1073737"/>
            <a:ext cx="10902204" cy="4580614"/>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6" name="Imagen 5"/>
          <p:cNvPicPr>
            <a:picLocks noChangeAspect="1"/>
          </p:cNvPicPr>
          <p:nvPr/>
        </p:nvPicPr>
        <p:blipFill>
          <a:blip r:embed="rId2"/>
          <a:stretch>
            <a:fillRect/>
          </a:stretch>
        </p:blipFill>
        <p:spPr>
          <a:xfrm>
            <a:off x="537126" y="992544"/>
            <a:ext cx="10911535" cy="4941725"/>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99889" y="1431126"/>
            <a:ext cx="10471491" cy="1769274"/>
          </a:xfrm>
          <a:prstGeom prst="rect">
            <a:avLst/>
          </a:prstGeom>
        </p:spPr>
      </p:pic>
      <p:pic>
        <p:nvPicPr>
          <p:cNvPr id="8" name="Imagen 7"/>
          <p:cNvPicPr>
            <a:picLocks noChangeAspect="1"/>
          </p:cNvPicPr>
          <p:nvPr/>
        </p:nvPicPr>
        <p:blipFill>
          <a:blip r:embed="rId3"/>
          <a:stretch>
            <a:fillRect/>
          </a:stretch>
        </p:blipFill>
        <p:spPr>
          <a:xfrm>
            <a:off x="799889" y="4049713"/>
            <a:ext cx="10471491" cy="1791250"/>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enero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405821" y="3532282"/>
            <a:ext cx="4205193" cy="1315672"/>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546457" y="1103575"/>
            <a:ext cx="10714036" cy="4485461"/>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569630" y="1028662"/>
            <a:ext cx="10784169" cy="4830963"/>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93565" y="1176522"/>
            <a:ext cx="10468484" cy="1653085"/>
          </a:xfrm>
          <a:prstGeom prst="rect">
            <a:avLst/>
          </a:prstGeom>
        </p:spPr>
      </p:pic>
      <p:pic>
        <p:nvPicPr>
          <p:cNvPr id="8" name="Imagen 7"/>
          <p:cNvPicPr>
            <a:picLocks noChangeAspect="1"/>
          </p:cNvPicPr>
          <p:nvPr/>
        </p:nvPicPr>
        <p:blipFill>
          <a:blip r:embed="rId3"/>
          <a:stretch>
            <a:fillRect/>
          </a:stretch>
        </p:blipFill>
        <p:spPr>
          <a:xfrm>
            <a:off x="793565" y="3896926"/>
            <a:ext cx="10468484" cy="1738764"/>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31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enero de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023541" y="880942"/>
            <a:ext cx="10490434" cy="4932030"/>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1004879" y="1290821"/>
            <a:ext cx="9734655" cy="2254812"/>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11967" y="849085"/>
            <a:ext cx="11961845" cy="5934270"/>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172142" y="1734996"/>
            <a:ext cx="10444470" cy="2575747"/>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1228327" y="4882872"/>
            <a:ext cx="9921753" cy="400110"/>
          </a:xfrm>
          <a:prstGeom prst="rect">
            <a:avLst/>
          </a:prstGeom>
          <a:noFill/>
        </p:spPr>
        <p:txBody>
          <a:bodyPr wrap="square" rtlCol="0">
            <a:spAutoFit/>
          </a:bodyPr>
          <a:lstStyle/>
          <a:p>
            <a:r>
              <a:rPr lang="es-ES" sz="1000" b="1" dirty="0"/>
              <a:t> Nota: Al saldo del </a:t>
            </a:r>
            <a:r>
              <a:rPr lang="es-ES" sz="1000" b="1" dirty="0" smtClean="0"/>
              <a:t>31 </a:t>
            </a:r>
            <a:r>
              <a:rPr lang="es-ES" sz="1000" b="1" dirty="0"/>
              <a:t>de </a:t>
            </a:r>
            <a:r>
              <a:rPr lang="es-ES" sz="1000" b="1" dirty="0" smtClean="0"/>
              <a:t>enero de </a:t>
            </a:r>
            <a:r>
              <a:rPr lang="es-ES" sz="1000" b="1" dirty="0"/>
              <a:t>Tenedores de Bonos y Pagares Privados se debe restar USD </a:t>
            </a:r>
            <a:r>
              <a:rPr lang="es-ES" sz="1000" b="1" dirty="0" smtClean="0"/>
              <a:t>439,493,820,93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761595" y="833562"/>
            <a:ext cx="10715059" cy="3901514"/>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155104" y="824293"/>
            <a:ext cx="11816072" cy="5819103"/>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415358" y="803058"/>
            <a:ext cx="9324176" cy="4319448"/>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2089104" y="1084167"/>
            <a:ext cx="7838667" cy="3161262"/>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enero 2024</a:t>
            </a:r>
            <a:endParaRPr lang="es-EC" altLang="es-EC" sz="1200" b="1" dirty="0">
              <a:latin typeface="Calibri Light" panose="020F0302020204030204" pitchFamily="34" charset="0"/>
              <a:cs typeface="Times New Roman" panose="02020603050405020304" pitchFamily="18" charset="0"/>
            </a:endParaRP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679</TotalTime>
  <Words>1572</Words>
  <Application>Microsoft Office PowerPoint</Application>
  <PresentationFormat>Panorámica</PresentationFormat>
  <Paragraphs>234</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61</cp:revision>
  <dcterms:created xsi:type="dcterms:W3CDTF">2021-05-27T23:45:58Z</dcterms:created>
  <dcterms:modified xsi:type="dcterms:W3CDTF">2024-04-18T16:56:03Z</dcterms:modified>
</cp:coreProperties>
</file>