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30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Septiembre</a:t>
            </a:r>
            <a:r>
              <a:rPr lang="en-US" altLang="es-EC" sz="2800" dirty="0" smtClean="0">
                <a:solidFill>
                  <a:schemeClr val="bg1"/>
                </a:solidFill>
                <a:latin typeface="GOTHAM-LIGHT" pitchFamily="2" charset="0"/>
              </a:rPr>
              <a:t> 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30 de </a:t>
            </a:r>
            <a:r>
              <a:rPr lang="en-US" altLang="es-EC" sz="1200" b="1" i="1" dirty="0" err="1" smtClean="0">
                <a:latin typeface="Calibri Light" panose="020F0302020204030204" pitchFamily="34" charset="0"/>
                <a:cs typeface="Times New Roman" panose="02020603050405020304" pitchFamily="18" charset="0"/>
              </a:rPr>
              <a:t>septiembre</a:t>
            </a:r>
            <a:r>
              <a:rPr lang="en-US" altLang="es-EC" sz="1200" b="1" i="1" dirty="0" smtClean="0">
                <a:latin typeface="Calibri Light" panose="020F0302020204030204" pitchFamily="34" charset="0"/>
                <a:cs typeface="Times New Roman" panose="02020603050405020304" pitchFamily="18" charset="0"/>
              </a:rPr>
              <a:t> de 2024</a:t>
            </a: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a:t>
            </a:r>
            <a:r>
              <a:rPr lang="es-MX" sz="1100" dirty="0" smtClean="0">
                <a:latin typeface="Calibri" panose="020F0502020204030204" pitchFamily="34" charset="0"/>
              </a:rPr>
              <a:t>2024 </a:t>
            </a:r>
            <a:r>
              <a:rPr lang="es-MX" sz="1100" dirty="0">
                <a:latin typeface="Calibri" panose="020F0502020204030204" pitchFamily="34" charset="0"/>
              </a:rPr>
              <a:t>última cifra previsional publicada </a:t>
            </a:r>
            <a:r>
              <a:rPr lang="es-MX" sz="1100" dirty="0" smtClean="0">
                <a:latin typeface="Calibri" panose="020F0502020204030204" pitchFamily="34" charset="0"/>
              </a:rPr>
              <a:t>(septiembre 2024)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4" name="Imagen 3"/>
          <p:cNvPicPr>
            <a:picLocks noChangeAspect="1"/>
          </p:cNvPicPr>
          <p:nvPr/>
        </p:nvPicPr>
        <p:blipFill>
          <a:blip r:embed="rId2"/>
          <a:stretch>
            <a:fillRect/>
          </a:stretch>
        </p:blipFill>
        <p:spPr>
          <a:xfrm>
            <a:off x="1670012" y="2663792"/>
            <a:ext cx="8416380" cy="910071"/>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391699" y="706099"/>
            <a:ext cx="5553451" cy="3735272"/>
          </a:xfrm>
          <a:prstGeom prst="rect">
            <a:avLst/>
          </a:prstGeom>
        </p:spPr>
      </p:pic>
      <p:pic>
        <p:nvPicPr>
          <p:cNvPr id="3" name="Imagen 2"/>
          <p:cNvPicPr>
            <a:picLocks noChangeAspect="1"/>
          </p:cNvPicPr>
          <p:nvPr/>
        </p:nvPicPr>
        <p:blipFill>
          <a:blip r:embed="rId3"/>
          <a:stretch>
            <a:fillRect/>
          </a:stretch>
        </p:blipFill>
        <p:spPr>
          <a:xfrm>
            <a:off x="6069372" y="706099"/>
            <a:ext cx="5849123" cy="3735272"/>
          </a:xfrm>
          <a:prstGeom prst="rect">
            <a:avLst/>
          </a:prstGeom>
        </p:spPr>
      </p:pic>
      <p:pic>
        <p:nvPicPr>
          <p:cNvPr id="5" name="Imagen 4"/>
          <p:cNvPicPr>
            <a:picLocks noChangeAspect="1"/>
          </p:cNvPicPr>
          <p:nvPr/>
        </p:nvPicPr>
        <p:blipFill>
          <a:blip r:embed="rId4"/>
          <a:stretch>
            <a:fillRect/>
          </a:stretch>
        </p:blipFill>
        <p:spPr>
          <a:xfrm>
            <a:off x="385672" y="4441371"/>
            <a:ext cx="5553451" cy="1933534"/>
          </a:xfrm>
          <a:prstGeom prst="rect">
            <a:avLst/>
          </a:prstGeom>
        </p:spPr>
      </p:pic>
      <p:pic>
        <p:nvPicPr>
          <p:cNvPr id="9" name="Imagen 8"/>
          <p:cNvPicPr>
            <a:picLocks noChangeAspect="1"/>
          </p:cNvPicPr>
          <p:nvPr/>
        </p:nvPicPr>
        <p:blipFill>
          <a:blip r:embed="rId5"/>
          <a:stretch>
            <a:fillRect/>
          </a:stretch>
        </p:blipFill>
        <p:spPr>
          <a:xfrm>
            <a:off x="6069372" y="4473940"/>
            <a:ext cx="5849123" cy="133860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SEPTIEMBRE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1726369" y="1189087"/>
            <a:ext cx="8751909" cy="1936668"/>
          </a:xfrm>
          <a:prstGeom prst="rect">
            <a:avLst/>
          </a:prstGeom>
        </p:spPr>
      </p:pic>
      <p:pic>
        <p:nvPicPr>
          <p:cNvPr id="6" name="Imagen 5"/>
          <p:cNvPicPr>
            <a:picLocks noChangeAspect="1"/>
          </p:cNvPicPr>
          <p:nvPr/>
        </p:nvPicPr>
        <p:blipFill>
          <a:blip r:embed="rId3"/>
          <a:stretch>
            <a:fillRect/>
          </a:stretch>
        </p:blipFill>
        <p:spPr>
          <a:xfrm>
            <a:off x="1726369" y="3230662"/>
            <a:ext cx="8751909" cy="1826530"/>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7" name="Imagen 6"/>
          <p:cNvPicPr>
            <a:picLocks noChangeAspect="1"/>
          </p:cNvPicPr>
          <p:nvPr/>
        </p:nvPicPr>
        <p:blipFill>
          <a:blip r:embed="rId2"/>
          <a:stretch>
            <a:fillRect/>
          </a:stretch>
        </p:blipFill>
        <p:spPr>
          <a:xfrm>
            <a:off x="6784935" y="3163363"/>
            <a:ext cx="4327823" cy="1520604"/>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837244" y="1115871"/>
            <a:ext cx="10312838" cy="4365001"/>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p:cNvPicPr>
            <a:picLocks noChangeAspect="1"/>
          </p:cNvPicPr>
          <p:nvPr/>
        </p:nvPicPr>
        <p:blipFill>
          <a:blip r:embed="rId3"/>
          <a:stretch>
            <a:fillRect/>
          </a:stretch>
        </p:blipFill>
        <p:spPr>
          <a:xfrm>
            <a:off x="678624" y="914399"/>
            <a:ext cx="11049956" cy="5159002"/>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3"/>
          <a:stretch>
            <a:fillRect/>
          </a:stretch>
        </p:blipFill>
        <p:spPr>
          <a:xfrm>
            <a:off x="1150359" y="967966"/>
            <a:ext cx="9752401" cy="1810667"/>
          </a:xfrm>
          <a:prstGeom prst="rect">
            <a:avLst/>
          </a:prstGeom>
        </p:spPr>
      </p:pic>
      <p:pic>
        <p:nvPicPr>
          <p:cNvPr id="7" name="Imagen 6"/>
          <p:cNvPicPr>
            <a:picLocks noChangeAspect="1"/>
          </p:cNvPicPr>
          <p:nvPr/>
        </p:nvPicPr>
        <p:blipFill>
          <a:blip r:embed="rId4"/>
          <a:stretch>
            <a:fillRect/>
          </a:stretch>
        </p:blipFill>
        <p:spPr>
          <a:xfrm>
            <a:off x="1150359" y="3920486"/>
            <a:ext cx="9752401" cy="1629600"/>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p:cNvPicPr>
            <a:picLocks noChangeAspect="1"/>
          </p:cNvPicPr>
          <p:nvPr/>
        </p:nvPicPr>
        <p:blipFill>
          <a:blip r:embed="rId2"/>
          <a:stretch>
            <a:fillRect/>
          </a:stretch>
        </p:blipFill>
        <p:spPr>
          <a:xfrm>
            <a:off x="7028566" y="3191169"/>
            <a:ext cx="4186830" cy="1604765"/>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971769"/>
            <a:ext cx="10959970" cy="4654590"/>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951722"/>
            <a:ext cx="10820011" cy="5299788"/>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685800" y="994557"/>
            <a:ext cx="10781522" cy="2000569"/>
          </a:xfrm>
          <a:prstGeom prst="rect">
            <a:avLst/>
          </a:prstGeom>
        </p:spPr>
      </p:pic>
      <p:pic>
        <p:nvPicPr>
          <p:cNvPr id="8" name="Imagen 7"/>
          <p:cNvPicPr>
            <a:picLocks noChangeAspect="1"/>
          </p:cNvPicPr>
          <p:nvPr/>
        </p:nvPicPr>
        <p:blipFill>
          <a:blip r:embed="rId3"/>
          <a:stretch>
            <a:fillRect/>
          </a:stretch>
        </p:blipFill>
        <p:spPr>
          <a:xfrm>
            <a:off x="685800" y="3890865"/>
            <a:ext cx="10781522" cy="1894115"/>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p:cNvPicPr>
            <a:picLocks noChangeAspect="1"/>
          </p:cNvPicPr>
          <p:nvPr/>
        </p:nvPicPr>
        <p:blipFill>
          <a:blip r:embed="rId2"/>
          <a:stretch>
            <a:fillRect/>
          </a:stretch>
        </p:blipFill>
        <p:spPr>
          <a:xfrm>
            <a:off x="7202276" y="3040999"/>
            <a:ext cx="4106425" cy="1577653"/>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704848" y="1053699"/>
            <a:ext cx="1064895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71524" y="970384"/>
            <a:ext cx="10648951" cy="5188932"/>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38195" y="1000517"/>
            <a:ext cx="10648951" cy="1927067"/>
          </a:xfrm>
          <a:prstGeom prst="rect">
            <a:avLst/>
          </a:prstGeom>
        </p:spPr>
      </p:pic>
      <p:pic>
        <p:nvPicPr>
          <p:cNvPr id="8" name="Imagen 7"/>
          <p:cNvPicPr>
            <a:picLocks noChangeAspect="1"/>
          </p:cNvPicPr>
          <p:nvPr/>
        </p:nvPicPr>
        <p:blipFill>
          <a:blip r:embed="rId3"/>
          <a:stretch>
            <a:fillRect/>
          </a:stretch>
        </p:blipFill>
        <p:spPr>
          <a:xfrm>
            <a:off x="838194" y="4037442"/>
            <a:ext cx="106489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4863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smtClean="0">
                <a:latin typeface="Calibri Light" panose="020F0302020204030204" pitchFamily="34" charset="0"/>
                <a:cs typeface="Times New Roman" panose="02020603050405020304" pitchFamily="18" charset="0"/>
              </a:rPr>
              <a:t>Corte </a:t>
            </a:r>
            <a:r>
              <a:rPr lang="es-EC" altLang="es-EC" sz="2000" b="1" i="1" dirty="0">
                <a:latin typeface="Calibri Light" panose="020F0302020204030204" pitchFamily="34" charset="0"/>
                <a:cs typeface="Times New Roman" panose="02020603050405020304" pitchFamily="18" charset="0"/>
              </a:rPr>
              <a:t>a </a:t>
            </a:r>
            <a:r>
              <a:rPr lang="es-EC" altLang="es-EC" sz="2000" b="1" i="1" dirty="0" smtClean="0">
                <a:latin typeface="Calibri Light" panose="020F0302020204030204" pitchFamily="34" charset="0"/>
                <a:cs typeface="Times New Roman" panose="02020603050405020304" pitchFamily="18" charset="0"/>
              </a:rPr>
              <a:t>septiembre 2024</a:t>
            </a:r>
            <a:endParaRPr lang="es-EC" altLang="es-EC" sz="2000" b="1" i="1" dirty="0">
              <a:latin typeface="Calibri Light" panose="020F03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2009230" y="1768097"/>
            <a:ext cx="8291767" cy="3018507"/>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207594" y="3082470"/>
            <a:ext cx="4290500" cy="1591234"/>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00746" y="1029948"/>
            <a:ext cx="11171849" cy="4428461"/>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10078" y="927100"/>
            <a:ext cx="10957245" cy="5082801"/>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998538" y="1055525"/>
            <a:ext cx="10086229" cy="2014017"/>
          </a:xfrm>
          <a:prstGeom prst="rect">
            <a:avLst/>
          </a:prstGeom>
        </p:spPr>
      </p:pic>
      <p:pic>
        <p:nvPicPr>
          <p:cNvPr id="8" name="Imagen 7"/>
          <p:cNvPicPr>
            <a:picLocks noChangeAspect="1"/>
          </p:cNvPicPr>
          <p:nvPr/>
        </p:nvPicPr>
        <p:blipFill>
          <a:blip r:embed="rId3"/>
          <a:stretch>
            <a:fillRect/>
          </a:stretch>
        </p:blipFill>
        <p:spPr>
          <a:xfrm>
            <a:off x="998538" y="3971570"/>
            <a:ext cx="10086229" cy="1869393"/>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6703207" y="3792328"/>
            <a:ext cx="4251524" cy="1359142"/>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547963" y="1064407"/>
            <a:ext cx="11059319" cy="4524630"/>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639763" y="1011205"/>
            <a:ext cx="10958188" cy="5007040"/>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74535" y="1192381"/>
            <a:ext cx="10479264" cy="1998688"/>
          </a:xfrm>
          <a:prstGeom prst="rect">
            <a:avLst/>
          </a:prstGeom>
        </p:spPr>
      </p:pic>
      <p:pic>
        <p:nvPicPr>
          <p:cNvPr id="8" name="Imagen 7"/>
          <p:cNvPicPr>
            <a:picLocks noChangeAspect="1"/>
          </p:cNvPicPr>
          <p:nvPr/>
        </p:nvPicPr>
        <p:blipFill>
          <a:blip r:embed="rId3"/>
          <a:stretch>
            <a:fillRect/>
          </a:stretch>
        </p:blipFill>
        <p:spPr>
          <a:xfrm>
            <a:off x="874535" y="3909753"/>
            <a:ext cx="10479264" cy="2052507"/>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422548" y="3536032"/>
            <a:ext cx="4171740" cy="1308171"/>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569630" y="1038262"/>
            <a:ext cx="11084305" cy="4606758"/>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541639" y="955093"/>
            <a:ext cx="11046982" cy="4924268"/>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15903" y="1091364"/>
            <a:ext cx="10537896" cy="1950416"/>
          </a:xfrm>
          <a:prstGeom prst="rect">
            <a:avLst/>
          </a:prstGeom>
        </p:spPr>
      </p:pic>
      <p:pic>
        <p:nvPicPr>
          <p:cNvPr id="8" name="Imagen 7"/>
          <p:cNvPicPr>
            <a:picLocks noChangeAspect="1"/>
          </p:cNvPicPr>
          <p:nvPr/>
        </p:nvPicPr>
        <p:blipFill>
          <a:blip r:embed="rId3"/>
          <a:stretch>
            <a:fillRect/>
          </a:stretch>
        </p:blipFill>
        <p:spPr>
          <a:xfrm>
            <a:off x="815903" y="3811769"/>
            <a:ext cx="10537896" cy="1976897"/>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30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septiembre de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417050" y="767854"/>
            <a:ext cx="11330190" cy="4932030"/>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622325" y="1136342"/>
            <a:ext cx="10956965" cy="2712012"/>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89790" y="825725"/>
            <a:ext cx="11974691" cy="5966958"/>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612305" y="1585707"/>
            <a:ext cx="11125605" cy="2650391"/>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877078" y="4882872"/>
            <a:ext cx="10366309" cy="400110"/>
          </a:xfrm>
          <a:prstGeom prst="rect">
            <a:avLst/>
          </a:prstGeom>
          <a:noFill/>
        </p:spPr>
        <p:txBody>
          <a:bodyPr wrap="square" rtlCol="0">
            <a:spAutoFit/>
          </a:bodyPr>
          <a:lstStyle/>
          <a:p>
            <a:r>
              <a:rPr lang="es-ES" sz="1000" b="1" dirty="0"/>
              <a:t> Nota: Al saldo del </a:t>
            </a:r>
            <a:r>
              <a:rPr lang="es-ES" sz="1000" b="1" dirty="0" smtClean="0"/>
              <a:t>30 </a:t>
            </a:r>
            <a:r>
              <a:rPr lang="es-ES" sz="1000" b="1" dirty="0"/>
              <a:t>de </a:t>
            </a:r>
            <a:r>
              <a:rPr lang="es-ES" sz="1000" b="1" dirty="0" smtClean="0"/>
              <a:t>septiembre de </a:t>
            </a:r>
            <a:r>
              <a:rPr lang="es-ES" sz="1000" b="1" dirty="0"/>
              <a:t>Tenedores de Bonos y Pagares Privados se debe restar USD </a:t>
            </a:r>
            <a:r>
              <a:rPr lang="es-ES" sz="1000" b="1" dirty="0" smtClean="0"/>
              <a:t>400.209.908,10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565653" y="827416"/>
            <a:ext cx="10752380" cy="3913806"/>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341718" y="693663"/>
            <a:ext cx="11452176" cy="5072655"/>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452681" y="747075"/>
            <a:ext cx="9426813" cy="4636688"/>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566589" y="1121488"/>
            <a:ext cx="8669092" cy="3105280"/>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septiembre 2024</a:t>
            </a:r>
            <a:endParaRPr lang="es-EC" altLang="es-EC" sz="1200" b="1" dirty="0">
              <a:latin typeface="Calibri Light" panose="020F0302020204030204" pitchFamily="34" charset="0"/>
              <a:cs typeface="Times New Roman" panose="02020603050405020304" pitchFamily="18" charset="0"/>
            </a:endParaRP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1240</TotalTime>
  <Words>1573</Words>
  <Application>Microsoft Office PowerPoint</Application>
  <PresentationFormat>Panorámica</PresentationFormat>
  <Paragraphs>233</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113</cp:revision>
  <dcterms:created xsi:type="dcterms:W3CDTF">2021-05-27T23:45:58Z</dcterms:created>
  <dcterms:modified xsi:type="dcterms:W3CDTF">2024-11-29T20:56:08Z</dcterms:modified>
</cp:coreProperties>
</file>