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5"/>
  </p:notesMasterIdLst>
  <p:sldIdLst>
    <p:sldId id="256" r:id="rId2"/>
    <p:sldId id="261" r:id="rId3"/>
    <p:sldId id="263" r:id="rId4"/>
    <p:sldId id="264" r:id="rId5"/>
    <p:sldId id="265" r:id="rId6"/>
    <p:sldId id="266" r:id="rId7"/>
    <p:sldId id="267" r:id="rId8"/>
    <p:sldId id="268" r:id="rId9"/>
    <p:sldId id="269" r:id="rId10"/>
    <p:sldId id="270" r:id="rId11"/>
    <p:sldId id="271" r:id="rId12"/>
    <p:sldId id="276" r:id="rId13"/>
    <p:sldId id="275" r:id="rId14"/>
    <p:sldId id="272" r:id="rId15"/>
    <p:sldId id="273" r:id="rId16"/>
    <p:sldId id="274" r:id="rId17"/>
    <p:sldId id="277" r:id="rId18"/>
    <p:sldId id="278" r:id="rId19"/>
    <p:sldId id="279" r:id="rId20"/>
    <p:sldId id="280" r:id="rId21"/>
    <p:sldId id="281" r:id="rId22"/>
    <p:sldId id="282" r:id="rId23"/>
    <p:sldId id="283" r:id="rId24"/>
    <p:sldId id="303" r:id="rId25"/>
    <p:sldId id="284" r:id="rId26"/>
    <p:sldId id="285" r:id="rId27"/>
    <p:sldId id="30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307" r:id="rId41"/>
    <p:sldId id="308" r:id="rId42"/>
    <p:sldId id="309" r:id="rId43"/>
    <p:sldId id="260" r:id="rId4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gfsQybd2hes5qMfd625ajkgi9x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66B"/>
    <a:srgbClr val="2CB5E0"/>
    <a:srgbClr val="287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59" autoAdjust="0"/>
    <p:restoredTop sz="96821" autoAdjust="0"/>
  </p:normalViewPr>
  <p:slideViewPr>
    <p:cSldViewPr snapToGrid="0">
      <p:cViewPr varScale="1">
        <p:scale>
          <a:sx n="92" d="100"/>
          <a:sy n="92" d="100"/>
        </p:scale>
        <p:origin x="77" y="21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3093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PORTADA 1: SOLO AGREGAR EL TÍTULO DE LA PRESENTACIÓN Y CAMBIAR EL NOMBRE DE LA INSTITUCIÓN</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a:t>
            </a:fld>
            <a:endParaRPr/>
          </a:p>
        </p:txBody>
      </p:sp>
    </p:spTree>
    <p:extLst>
      <p:ext uri="{BB962C8B-B14F-4D97-AF65-F5344CB8AC3E}">
        <p14:creationId xmlns:p14="http://schemas.microsoft.com/office/powerpoint/2010/main" val="236350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smtClean="0">
                <a:solidFill>
                  <a:schemeClr val="dk1"/>
                </a:solidFill>
                <a:latin typeface="Calibri"/>
                <a:ea typeface="Calibri"/>
                <a:cs typeface="Calibri"/>
                <a:sym typeface="Calibri"/>
              </a:rPr>
              <a:t>11</a:t>
            </a:fld>
            <a:endParaRPr lang="es-EC"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0556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12</a:t>
            </a:fld>
            <a:endParaRPr/>
          </a:p>
        </p:txBody>
      </p:sp>
    </p:spTree>
    <p:extLst>
      <p:ext uri="{BB962C8B-B14F-4D97-AF65-F5344CB8AC3E}">
        <p14:creationId xmlns:p14="http://schemas.microsoft.com/office/powerpoint/2010/main" val="2121881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27</a:t>
            </a:fld>
            <a:endParaRPr/>
          </a:p>
        </p:txBody>
      </p:sp>
    </p:spTree>
    <p:extLst>
      <p:ext uri="{BB962C8B-B14F-4D97-AF65-F5344CB8AC3E}">
        <p14:creationId xmlns:p14="http://schemas.microsoft.com/office/powerpoint/2010/main" val="1745295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smtClean="0">
                <a:solidFill>
                  <a:schemeClr val="dk1"/>
                </a:solidFill>
                <a:latin typeface="Calibri"/>
                <a:ea typeface="Calibri"/>
                <a:cs typeface="Calibri"/>
                <a:sym typeface="Calibri"/>
              </a:rPr>
              <a:t>29</a:t>
            </a:fld>
            <a:endParaRPr lang="es-EC"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6484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smtClean="0">
                <a:solidFill>
                  <a:schemeClr val="dk1"/>
                </a:solidFill>
                <a:latin typeface="Calibri"/>
                <a:ea typeface="Calibri"/>
                <a:cs typeface="Calibri"/>
                <a:sym typeface="Calibri"/>
              </a:rPr>
              <a:t>42</a:t>
            </a:fld>
            <a:endParaRPr lang="es-EC"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8192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dirty="0"/>
              <a:t>CIERRE</a:t>
            </a:r>
            <a:r>
              <a:rPr lang="es-ES"/>
              <a:t>: EL CIERRE DEBERÁ SER DISEÑADO POR CADA INSTITUCIÓN DE ACUERDO AL MODELO</a:t>
            </a: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Google Shape;127;p5">
            <a:extLst>
              <a:ext uri="{FF2B5EF4-FFF2-40B4-BE49-F238E27FC236}">
                <a16:creationId xmlns:a16="http://schemas.microsoft.com/office/drawing/2014/main" id="{3445F9BB-A9B0-0D9C-B893-A9C2EE6004BB}"/>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92" name="Google Shape;92;p1"/>
          <p:cNvSpPr txBox="1"/>
          <p:nvPr/>
        </p:nvSpPr>
        <p:spPr>
          <a:xfrm>
            <a:off x="235925" y="6161643"/>
            <a:ext cx="5733348"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5"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703656" y="3036705"/>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176583" y="1319926"/>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Mayo de 2026</a:t>
            </a:r>
            <a:endParaRPr lang="es-EC" altLang="es-EC" sz="2800" dirty="0">
              <a:solidFill>
                <a:schemeClr val="bg1"/>
              </a:solidFill>
              <a:latin typeface="GOTHAM-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1172018-71A0-4A45-BE2A-24448FCA6FA0}"/>
              </a:ext>
            </a:extLst>
          </p:cNvPr>
          <p:cNvSpPr txBox="1">
            <a:spLocks/>
          </p:cNvSpPr>
          <p:nvPr/>
        </p:nvSpPr>
        <p:spPr bwMode="auto">
          <a:xfrm>
            <a:off x="869286"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Mayo de 2026</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p>
        </p:txBody>
      </p:sp>
      <p:sp>
        <p:nvSpPr>
          <p:cNvPr id="6" name="Rectángulo 5">
            <a:extLst>
              <a:ext uri="{FF2B5EF4-FFF2-40B4-BE49-F238E27FC236}">
                <a16:creationId xmlns:a16="http://schemas.microsoft.com/office/drawing/2014/main" id="{6AD55F49-DE19-444B-93D2-0CFD7C38CA9E}"/>
              </a:ext>
            </a:extLst>
          </p:cNvPr>
          <p:cNvSpPr/>
          <p:nvPr/>
        </p:nvSpPr>
        <p:spPr>
          <a:xfrm>
            <a:off x="748375" y="257415"/>
            <a:ext cx="10887917" cy="954107"/>
          </a:xfrm>
          <a:prstGeom prst="rect">
            <a:avLst/>
          </a:prstGeom>
        </p:spPr>
        <p:txBody>
          <a:bodyPr wrap="square">
            <a:spAutoFit/>
          </a:bodyPr>
          <a:lstStyle/>
          <a:p>
            <a:pPr>
              <a:defRPr/>
            </a:pPr>
            <a:r>
              <a:rPr lang="es-EC" sz="2800" dirty="0">
                <a:solidFill>
                  <a:srgbClr val="32266B"/>
                </a:solidFill>
                <a:sym typeface="Calibri"/>
              </a:rPr>
              <a:t>INDICADOR DE LA DEUDA PÚBLICA Y OTRAS OBLIGACIONES DEL SPNF Y LA SEGURIDAD SOCIAL / PIB.</a:t>
            </a:r>
          </a:p>
        </p:txBody>
      </p:sp>
      <p:sp>
        <p:nvSpPr>
          <p:cNvPr id="3" name="Rectángulo 2"/>
          <p:cNvSpPr/>
          <p:nvPr/>
        </p:nvSpPr>
        <p:spPr>
          <a:xfrm>
            <a:off x="1596134" y="3748262"/>
            <a:ext cx="8854152" cy="261610"/>
          </a:xfrm>
          <a:prstGeom prst="rect">
            <a:avLst/>
          </a:prstGeom>
        </p:spPr>
        <p:txBody>
          <a:bodyPr wrap="square">
            <a:spAutoFit/>
          </a:bodyPr>
          <a:lstStyle/>
          <a:p>
            <a:r>
              <a:rPr lang="es-MX" sz="1100" dirty="0">
                <a:latin typeface="Calibri" panose="020F0502020204030204" pitchFamily="34" charset="0"/>
              </a:rPr>
              <a:t>Nota: PIB 2026 última cifra previsional </a:t>
            </a:r>
            <a:r>
              <a:rPr lang="es-MX" sz="1100" dirty="0">
                <a:solidFill>
                  <a:schemeClr val="tx1"/>
                </a:solidFill>
                <a:latin typeface="Calibri" panose="020F0502020204030204" pitchFamily="34" charset="0"/>
              </a:rPr>
              <a:t>publicada </a:t>
            </a:r>
            <a:r>
              <a:rPr lang="es-MX" sz="1100" dirty="0">
                <a:latin typeface="Calibri" panose="020F0502020204030204" pitchFamily="34" charset="0"/>
              </a:rPr>
              <a:t>por el BCE https://www.bce.fin.ec/index.php/informacioneconomica/sector-real</a:t>
            </a:r>
            <a:r>
              <a:rPr lang="es-MX" sz="1100" dirty="0"/>
              <a:t> </a:t>
            </a:r>
            <a:endParaRPr lang="es-EC" sz="1100" dirty="0"/>
          </a:p>
        </p:txBody>
      </p:sp>
      <p:pic>
        <p:nvPicPr>
          <p:cNvPr id="8" name="Imagen 7">
            <a:extLst>
              <a:ext uri="{FF2B5EF4-FFF2-40B4-BE49-F238E27FC236}">
                <a16:creationId xmlns:a16="http://schemas.microsoft.com/office/drawing/2014/main" id="{93CD1F5E-1A45-4905-818C-C3416C068D75}"/>
              </a:ext>
            </a:extLst>
          </p:cNvPr>
          <p:cNvPicPr>
            <a:picLocks noChangeAspect="1"/>
          </p:cNvPicPr>
          <p:nvPr/>
        </p:nvPicPr>
        <p:blipFill>
          <a:blip r:embed="rId2"/>
          <a:stretch>
            <a:fillRect/>
          </a:stretch>
        </p:blipFill>
        <p:spPr>
          <a:xfrm>
            <a:off x="2277035" y="2940224"/>
            <a:ext cx="6507256" cy="808038"/>
          </a:xfrm>
          <a:prstGeom prst="rect">
            <a:avLst/>
          </a:prstGeom>
        </p:spPr>
      </p:pic>
    </p:spTree>
    <p:extLst>
      <p:ext uri="{BB962C8B-B14F-4D97-AF65-F5344CB8AC3E}">
        <p14:creationId xmlns:p14="http://schemas.microsoft.com/office/powerpoint/2010/main" val="122381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8BF485E-0D93-4651-A278-A6B4DC597CA0}"/>
              </a:ext>
            </a:extLst>
          </p:cNvPr>
          <p:cNvSpPr>
            <a:spLocks noGrp="1"/>
          </p:cNvSpPr>
          <p:nvPr>
            <p:ph type="title"/>
          </p:nvPr>
        </p:nvSpPr>
        <p:spPr>
          <a:xfrm>
            <a:off x="687370" y="-5101"/>
            <a:ext cx="11237152" cy="711200"/>
          </a:xfrm>
        </p:spPr>
        <p:txBody>
          <a:bodyPr>
            <a:noAutofit/>
          </a:body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32266B"/>
                </a:solidFill>
                <a:latin typeface="Arial"/>
                <a:ea typeface="Arial"/>
                <a:cs typeface="Arial"/>
              </a:rPr>
              <a:t>INDICADOR DE LA DEUDA PÚBLICA Y OTRAS OBLIGACIONES DEL SPNF Y LA SEGURIDAD SOCIAL / PIB</a:t>
            </a:r>
            <a:br>
              <a:rPr lang="es-EC" sz="2000" dirty="0">
                <a:solidFill>
                  <a:srgbClr val="32266B"/>
                </a:solidFill>
                <a:latin typeface="Arial"/>
                <a:ea typeface="Arial"/>
                <a:cs typeface="Arial"/>
              </a:rPr>
            </a:br>
            <a:endParaRPr lang="es-EC" sz="2000" dirty="0">
              <a:solidFill>
                <a:srgbClr val="32266B"/>
              </a:solidFill>
              <a:latin typeface="Arial"/>
              <a:ea typeface="Arial"/>
              <a:cs typeface="Arial"/>
            </a:endParaRPr>
          </a:p>
        </p:txBody>
      </p:sp>
      <p:sp>
        <p:nvSpPr>
          <p:cNvPr id="13" name="Título 3">
            <a:extLst>
              <a:ext uri="{FF2B5EF4-FFF2-40B4-BE49-F238E27FC236}">
                <a16:creationId xmlns:a16="http://schemas.microsoft.com/office/drawing/2014/main" id="{68BF485E-0D93-4651-A278-A6B4DC597CA0}"/>
              </a:ext>
            </a:extLst>
          </p:cNvPr>
          <p:cNvSpPr txBox="1">
            <a:spLocks/>
          </p:cNvSpPr>
          <p:nvPr/>
        </p:nvSpPr>
        <p:spPr>
          <a:xfrm>
            <a:off x="687370" y="0"/>
            <a:ext cx="11237152" cy="7112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32266B"/>
                </a:solidFill>
                <a:latin typeface="Arial"/>
                <a:ea typeface="Arial"/>
                <a:cs typeface="Arial"/>
              </a:rPr>
              <a:t>INDICADOR DE LA DEUDA PÚBLICA Y OTRAS OBLIGACIONES DEL SPNF Y LA SEGURIDAD SOCIAL / PIB</a:t>
            </a:r>
            <a:br>
              <a:rPr lang="es-EC" sz="2000" dirty="0">
                <a:solidFill>
                  <a:srgbClr val="32266B"/>
                </a:solidFill>
                <a:latin typeface="Arial"/>
                <a:ea typeface="Arial"/>
                <a:cs typeface="Arial"/>
              </a:rPr>
            </a:br>
            <a:endParaRPr lang="es-EC" sz="2000" dirty="0">
              <a:solidFill>
                <a:srgbClr val="32266B"/>
              </a:solidFill>
              <a:latin typeface="Arial"/>
              <a:ea typeface="Arial"/>
              <a:cs typeface="Arial"/>
            </a:endParaRPr>
          </a:p>
        </p:txBody>
      </p:sp>
      <p:pic>
        <p:nvPicPr>
          <p:cNvPr id="3" name="Imagen 2">
            <a:extLst>
              <a:ext uri="{FF2B5EF4-FFF2-40B4-BE49-F238E27FC236}">
                <a16:creationId xmlns:a16="http://schemas.microsoft.com/office/drawing/2014/main" id="{DF382178-7FBE-4AE3-8DCA-63BFCD10889F}"/>
              </a:ext>
            </a:extLst>
          </p:cNvPr>
          <p:cNvPicPr>
            <a:picLocks noChangeAspect="1"/>
          </p:cNvPicPr>
          <p:nvPr/>
        </p:nvPicPr>
        <p:blipFill>
          <a:blip r:embed="rId3"/>
          <a:stretch>
            <a:fillRect/>
          </a:stretch>
        </p:blipFill>
        <p:spPr>
          <a:xfrm>
            <a:off x="759759" y="748494"/>
            <a:ext cx="5156947" cy="4257394"/>
          </a:xfrm>
          <a:prstGeom prst="rect">
            <a:avLst/>
          </a:prstGeom>
        </p:spPr>
      </p:pic>
      <p:pic>
        <p:nvPicPr>
          <p:cNvPr id="7" name="Imagen 6">
            <a:extLst>
              <a:ext uri="{FF2B5EF4-FFF2-40B4-BE49-F238E27FC236}">
                <a16:creationId xmlns:a16="http://schemas.microsoft.com/office/drawing/2014/main" id="{A19CF5CB-6F8F-4F5A-B2CB-E75AD529A2BB}"/>
              </a:ext>
            </a:extLst>
          </p:cNvPr>
          <p:cNvPicPr>
            <a:picLocks noChangeAspect="1"/>
          </p:cNvPicPr>
          <p:nvPr/>
        </p:nvPicPr>
        <p:blipFill>
          <a:blip r:embed="rId4"/>
          <a:stretch>
            <a:fillRect/>
          </a:stretch>
        </p:blipFill>
        <p:spPr>
          <a:xfrm>
            <a:off x="6606988" y="706098"/>
            <a:ext cx="5245816" cy="4564950"/>
          </a:xfrm>
          <a:prstGeom prst="rect">
            <a:avLst/>
          </a:prstGeom>
        </p:spPr>
      </p:pic>
      <p:pic>
        <p:nvPicPr>
          <p:cNvPr id="9" name="Imagen 8">
            <a:extLst>
              <a:ext uri="{FF2B5EF4-FFF2-40B4-BE49-F238E27FC236}">
                <a16:creationId xmlns:a16="http://schemas.microsoft.com/office/drawing/2014/main" id="{3273D5C4-2170-4447-BCBB-149B5D1AA717}"/>
              </a:ext>
            </a:extLst>
          </p:cNvPr>
          <p:cNvPicPr>
            <a:picLocks noChangeAspect="1"/>
          </p:cNvPicPr>
          <p:nvPr/>
        </p:nvPicPr>
        <p:blipFill>
          <a:blip r:embed="rId5"/>
          <a:stretch>
            <a:fillRect/>
          </a:stretch>
        </p:blipFill>
        <p:spPr>
          <a:xfrm>
            <a:off x="6606988" y="5267184"/>
            <a:ext cx="5245816" cy="1581851"/>
          </a:xfrm>
          <a:prstGeom prst="rect">
            <a:avLst/>
          </a:prstGeom>
        </p:spPr>
      </p:pic>
      <p:pic>
        <p:nvPicPr>
          <p:cNvPr id="2" name="Imagen 1">
            <a:extLst>
              <a:ext uri="{FF2B5EF4-FFF2-40B4-BE49-F238E27FC236}">
                <a16:creationId xmlns:a16="http://schemas.microsoft.com/office/drawing/2014/main" id="{7833A051-943B-4DBC-BA69-AD3E0EDB5D32}"/>
              </a:ext>
            </a:extLst>
          </p:cNvPr>
          <p:cNvPicPr>
            <a:picLocks noChangeAspect="1"/>
          </p:cNvPicPr>
          <p:nvPr/>
        </p:nvPicPr>
        <p:blipFill>
          <a:blip r:embed="rId6"/>
          <a:stretch>
            <a:fillRect/>
          </a:stretch>
        </p:blipFill>
        <p:spPr>
          <a:xfrm>
            <a:off x="759758" y="5043182"/>
            <a:ext cx="5156947" cy="1748827"/>
          </a:xfrm>
          <a:prstGeom prst="rect">
            <a:avLst/>
          </a:prstGeom>
        </p:spPr>
      </p:pic>
    </p:spTree>
    <p:extLst>
      <p:ext uri="{BB962C8B-B14F-4D97-AF65-F5344CB8AC3E}">
        <p14:creationId xmlns:p14="http://schemas.microsoft.com/office/powerpoint/2010/main" val="99525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7"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1530221" y="2389150"/>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Arial"/>
              </a:rPr>
              <a:t>Deuda Agregada </a:t>
            </a:r>
            <a:endParaRPr lang="es-EC" altLang="es-EC" sz="4000" dirty="0">
              <a:solidFill>
                <a:schemeClr val="bg1"/>
              </a:solidFill>
              <a:latin typeface="Arial"/>
            </a:endParaRPr>
          </a:p>
        </p:txBody>
      </p:sp>
    </p:spTree>
    <p:extLst>
      <p:ext uri="{BB962C8B-B14F-4D97-AF65-F5344CB8AC3E}">
        <p14:creationId xmlns:p14="http://schemas.microsoft.com/office/powerpoint/2010/main" val="408601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9">
            <a:extLst>
              <a:ext uri="{FF2B5EF4-FFF2-40B4-BE49-F238E27FC236}">
                <a16:creationId xmlns:a16="http://schemas.microsoft.com/office/drawing/2014/main" id="{49F0EB79-53C8-46A4-86CC-7E8A6FA02158}"/>
              </a:ext>
            </a:extLst>
          </p:cNvPr>
          <p:cNvSpPr txBox="1">
            <a:spLocks/>
          </p:cNvSpPr>
          <p:nvPr/>
        </p:nvSpPr>
        <p:spPr bwMode="auto">
          <a:xfrm>
            <a:off x="259397" y="23451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RESUMEN GENERAL MAYO 2026</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pic>
        <p:nvPicPr>
          <p:cNvPr id="5" name="Imagen 4">
            <a:extLst>
              <a:ext uri="{FF2B5EF4-FFF2-40B4-BE49-F238E27FC236}">
                <a16:creationId xmlns:a16="http://schemas.microsoft.com/office/drawing/2014/main" id="{FC2D3127-64BA-4B86-A659-A1E51B80C12B}"/>
              </a:ext>
            </a:extLst>
          </p:cNvPr>
          <p:cNvPicPr>
            <a:picLocks noChangeAspect="1"/>
          </p:cNvPicPr>
          <p:nvPr/>
        </p:nvPicPr>
        <p:blipFill>
          <a:blip r:embed="rId2"/>
          <a:stretch>
            <a:fillRect/>
          </a:stretch>
        </p:blipFill>
        <p:spPr>
          <a:xfrm>
            <a:off x="1585911" y="809625"/>
            <a:ext cx="9172575" cy="2495550"/>
          </a:xfrm>
          <a:prstGeom prst="rect">
            <a:avLst/>
          </a:prstGeom>
        </p:spPr>
      </p:pic>
      <p:pic>
        <p:nvPicPr>
          <p:cNvPr id="2" name="Imagen 1">
            <a:extLst>
              <a:ext uri="{FF2B5EF4-FFF2-40B4-BE49-F238E27FC236}">
                <a16:creationId xmlns:a16="http://schemas.microsoft.com/office/drawing/2014/main" id="{0B24FAFF-4C76-447D-B2BF-E967189AF1FC}"/>
              </a:ext>
            </a:extLst>
          </p:cNvPr>
          <p:cNvPicPr>
            <a:picLocks noChangeAspect="1"/>
          </p:cNvPicPr>
          <p:nvPr/>
        </p:nvPicPr>
        <p:blipFill>
          <a:blip r:embed="rId3"/>
          <a:stretch>
            <a:fillRect/>
          </a:stretch>
        </p:blipFill>
        <p:spPr>
          <a:xfrm>
            <a:off x="1585911" y="3552825"/>
            <a:ext cx="9172575" cy="2000809"/>
          </a:xfrm>
          <a:prstGeom prst="rect">
            <a:avLst/>
          </a:prstGeom>
        </p:spPr>
      </p:pic>
    </p:spTree>
    <p:extLst>
      <p:ext uri="{BB962C8B-B14F-4D97-AF65-F5344CB8AC3E}">
        <p14:creationId xmlns:p14="http://schemas.microsoft.com/office/powerpoint/2010/main" val="396973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5"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2026</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205274" y="0"/>
            <a:ext cx="12045820" cy="1016000"/>
          </a:xfrm>
        </p:spPr>
        <p:txBody>
          <a:bodyPr>
            <a:normAutofit/>
          </a:bodyPr>
          <a:lstStyle/>
          <a:p>
            <a:pPr algn="ctr"/>
            <a:r>
              <a:rPr lang="en-US" altLang="es-EC" sz="2800" kern="1200" dirty="0">
                <a:solidFill>
                  <a:srgbClr val="32266B"/>
                </a:solidFill>
                <a:latin typeface="Arial"/>
                <a:ea typeface="Arial"/>
                <a:cs typeface="Arial"/>
                <a:sym typeface="Arial"/>
              </a:rPr>
              <a:t>D</a:t>
            </a:r>
            <a:r>
              <a:rPr lang="es-EC" altLang="es-EC" sz="2800" kern="1200" dirty="0">
                <a:solidFill>
                  <a:srgbClr val="32266B"/>
                </a:solidFill>
                <a:latin typeface="Arial"/>
                <a:ea typeface="Arial"/>
                <a:cs typeface="Arial"/>
                <a:sym typeface="Arial"/>
              </a:rPr>
              <a:t>EUDA PÚBLICA AGREGADA DEL SECTOR PÚBLICO TOTAL </a:t>
            </a:r>
          </a:p>
        </p:txBody>
      </p:sp>
      <p:pic>
        <p:nvPicPr>
          <p:cNvPr id="8" name="Imagen 7">
            <a:extLst>
              <a:ext uri="{FF2B5EF4-FFF2-40B4-BE49-F238E27FC236}">
                <a16:creationId xmlns:a16="http://schemas.microsoft.com/office/drawing/2014/main" id="{A0BD2950-1657-45BA-8A3C-1FDA9980FA0D}"/>
              </a:ext>
            </a:extLst>
          </p:cNvPr>
          <p:cNvPicPr>
            <a:picLocks noChangeAspect="1"/>
          </p:cNvPicPr>
          <p:nvPr/>
        </p:nvPicPr>
        <p:blipFill>
          <a:blip r:embed="rId2"/>
          <a:stretch>
            <a:fillRect/>
          </a:stretch>
        </p:blipFill>
        <p:spPr>
          <a:xfrm>
            <a:off x="6784268" y="3167838"/>
            <a:ext cx="4324350" cy="1543050"/>
          </a:xfrm>
          <a:prstGeom prst="rect">
            <a:avLst/>
          </a:prstGeom>
        </p:spPr>
      </p:pic>
    </p:spTree>
    <p:extLst>
      <p:ext uri="{BB962C8B-B14F-4D97-AF65-F5344CB8AC3E}">
        <p14:creationId xmlns:p14="http://schemas.microsoft.com/office/powerpoint/2010/main" val="15373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6" name="Imagen 5">
            <a:extLst>
              <a:ext uri="{FF2B5EF4-FFF2-40B4-BE49-F238E27FC236}">
                <a16:creationId xmlns:a16="http://schemas.microsoft.com/office/drawing/2014/main" id="{F30FA4A4-2283-483C-9BA2-6AB762657105}"/>
              </a:ext>
            </a:extLst>
          </p:cNvPr>
          <p:cNvPicPr>
            <a:picLocks noChangeAspect="1"/>
          </p:cNvPicPr>
          <p:nvPr/>
        </p:nvPicPr>
        <p:blipFill>
          <a:blip r:embed="rId3"/>
          <a:stretch>
            <a:fillRect/>
          </a:stretch>
        </p:blipFill>
        <p:spPr>
          <a:xfrm>
            <a:off x="618565" y="992662"/>
            <a:ext cx="11187954" cy="5135963"/>
          </a:xfrm>
          <a:prstGeom prst="rect">
            <a:avLst/>
          </a:prstGeom>
        </p:spPr>
      </p:pic>
    </p:spTree>
    <p:extLst>
      <p:ext uri="{BB962C8B-B14F-4D97-AF65-F5344CB8AC3E}">
        <p14:creationId xmlns:p14="http://schemas.microsoft.com/office/powerpoint/2010/main" val="2572413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3" name="CuadroTexto 2"/>
          <p:cNvSpPr txBox="1"/>
          <p:nvPr/>
        </p:nvSpPr>
        <p:spPr>
          <a:xfrm>
            <a:off x="951230" y="259557"/>
            <a:ext cx="3025140" cy="646331"/>
          </a:xfrm>
          <a:prstGeom prst="rect">
            <a:avLst/>
          </a:prstGeom>
          <a:noFill/>
        </p:spPr>
        <p:txBody>
          <a:bodyPr wrap="square" rtlCol="0">
            <a:spAutoFit/>
          </a:bodyPr>
          <a:lstStyle/>
          <a:p>
            <a:r>
              <a:rPr lang="es-EC" sz="1200" i="1" dirty="0">
                <a:latin typeface="Calibri" panose="020F0502020204030204" pitchFamily="34" charset="0"/>
                <a:ea typeface="Calibri" panose="020F0502020204030204" pitchFamily="34" charset="0"/>
                <a:cs typeface="Calibri" panose="020F0502020204030204" pitchFamily="34" charset="0"/>
              </a:rPr>
              <a:t>DEUDA INTERNA</a:t>
            </a:r>
          </a:p>
          <a:p>
            <a:r>
              <a:rPr lang="es-EC" sz="1200" i="1" dirty="0">
                <a:latin typeface="Calibri" panose="020F0502020204030204" pitchFamily="34" charset="0"/>
                <a:ea typeface="Calibri" panose="020F0502020204030204" pitchFamily="34" charset="0"/>
                <a:cs typeface="Calibri" panose="020F0502020204030204" pitchFamily="34" charset="0"/>
              </a:rPr>
              <a:t>SECTOR PÚBLICO TOTAL</a:t>
            </a:r>
          </a:p>
          <a:p>
            <a:r>
              <a:rPr lang="es-EC" sz="1200" i="1" dirty="0">
                <a:latin typeface="Calibri" panose="020F0502020204030204" pitchFamily="34" charset="0"/>
                <a:ea typeface="Calibri" panose="020F0502020204030204" pitchFamily="34" charset="0"/>
                <a:cs typeface="Calibri" panose="020F0502020204030204" pitchFamily="34" charset="0"/>
              </a:rPr>
              <a:t>Cifras en miles de dólares </a:t>
            </a:r>
          </a:p>
        </p:txBody>
      </p:sp>
      <p:pic>
        <p:nvPicPr>
          <p:cNvPr id="6" name="Imagen 5">
            <a:extLst>
              <a:ext uri="{FF2B5EF4-FFF2-40B4-BE49-F238E27FC236}">
                <a16:creationId xmlns:a16="http://schemas.microsoft.com/office/drawing/2014/main" id="{283138CC-E04E-4AA1-BEB4-E5D5F0EC4F4E}"/>
              </a:ext>
            </a:extLst>
          </p:cNvPr>
          <p:cNvPicPr>
            <a:picLocks noChangeAspect="1"/>
          </p:cNvPicPr>
          <p:nvPr/>
        </p:nvPicPr>
        <p:blipFill>
          <a:blip r:embed="rId2"/>
          <a:stretch>
            <a:fillRect/>
          </a:stretch>
        </p:blipFill>
        <p:spPr>
          <a:xfrm>
            <a:off x="400148" y="991298"/>
            <a:ext cx="11391704" cy="5719063"/>
          </a:xfrm>
          <a:prstGeom prst="rect">
            <a:avLst/>
          </a:prstGeom>
        </p:spPr>
      </p:pic>
    </p:spTree>
    <p:extLst>
      <p:ext uri="{BB962C8B-B14F-4D97-AF65-F5344CB8AC3E}">
        <p14:creationId xmlns:p14="http://schemas.microsoft.com/office/powerpoint/2010/main" val="376799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8"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714CCFFF-C279-42FB-A7AA-BAC5295BC89C}"/>
              </a:ext>
            </a:extLst>
          </p:cNvPr>
          <p:cNvPicPr>
            <a:picLocks noChangeAspect="1"/>
          </p:cNvPicPr>
          <p:nvPr/>
        </p:nvPicPr>
        <p:blipFill>
          <a:blip r:embed="rId3"/>
          <a:stretch>
            <a:fillRect/>
          </a:stretch>
        </p:blipFill>
        <p:spPr>
          <a:xfrm>
            <a:off x="797629" y="1131127"/>
            <a:ext cx="10954872" cy="2024118"/>
          </a:xfrm>
          <a:prstGeom prst="rect">
            <a:avLst/>
          </a:prstGeom>
        </p:spPr>
      </p:pic>
      <p:pic>
        <p:nvPicPr>
          <p:cNvPr id="10" name="Imagen 9">
            <a:extLst>
              <a:ext uri="{FF2B5EF4-FFF2-40B4-BE49-F238E27FC236}">
                <a16:creationId xmlns:a16="http://schemas.microsoft.com/office/drawing/2014/main" id="{972188CA-2B93-41CE-B08A-F6A0228DAFE6}"/>
              </a:ext>
            </a:extLst>
          </p:cNvPr>
          <p:cNvPicPr>
            <a:picLocks noChangeAspect="1"/>
          </p:cNvPicPr>
          <p:nvPr/>
        </p:nvPicPr>
        <p:blipFill>
          <a:blip r:embed="rId4"/>
          <a:stretch>
            <a:fillRect/>
          </a:stretch>
        </p:blipFill>
        <p:spPr>
          <a:xfrm>
            <a:off x="797629" y="4033802"/>
            <a:ext cx="10954872" cy="1693071"/>
          </a:xfrm>
          <a:prstGeom prst="rect">
            <a:avLst/>
          </a:prstGeom>
        </p:spPr>
      </p:pic>
    </p:spTree>
    <p:extLst>
      <p:ext uri="{BB962C8B-B14F-4D97-AF65-F5344CB8AC3E}">
        <p14:creationId xmlns:p14="http://schemas.microsoft.com/office/powerpoint/2010/main" val="295948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DC0CA16-D9C9-4791-8D1E-065E67BC45F8}"/>
              </a:ext>
            </a:extLst>
          </p:cNvPr>
          <p:cNvSpPr>
            <a:spLocks noGrp="1"/>
          </p:cNvSpPr>
          <p:nvPr>
            <p:ph type="title"/>
          </p:nvPr>
        </p:nvSpPr>
        <p:spPr>
          <a:xfrm>
            <a:off x="745282" y="0"/>
            <a:ext cx="11001958" cy="1287462"/>
          </a:xfrm>
        </p:spPr>
        <p:txBody>
          <a:bodyPr>
            <a:normAutofit/>
          </a:bodyPr>
          <a:lstStyle/>
          <a:p>
            <a:pPr>
              <a:defRPr/>
            </a:pPr>
            <a:r>
              <a:rPr lang="en-US" sz="2800" dirty="0">
                <a:solidFill>
                  <a:srgbClr val="32266B"/>
                </a:solidFill>
                <a:latin typeface="Arial"/>
                <a:ea typeface="Arial"/>
                <a:cs typeface="Arial"/>
                <a:sym typeface="Arial"/>
              </a:rPr>
              <a:t>D</a:t>
            </a:r>
            <a:r>
              <a:rPr lang="es-EC" sz="2800" dirty="0">
                <a:solidFill>
                  <a:srgbClr val="32266B"/>
                </a:solidFill>
                <a:latin typeface="Arial"/>
                <a:ea typeface="Arial"/>
                <a:cs typeface="Arial"/>
                <a:sym typeface="Arial"/>
              </a:rPr>
              <a:t>EUDA PÚBLICA AGREGADA DEL SECTOR PÚBLICO NO FINANCIERO </a:t>
            </a:r>
          </a:p>
        </p:txBody>
      </p:sp>
      <p:sp>
        <p:nvSpPr>
          <p:cNvPr id="5"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6" name="Título 1">
            <a:extLst>
              <a:ext uri="{FF2B5EF4-FFF2-40B4-BE49-F238E27FC236}">
                <a16:creationId xmlns:a16="http://schemas.microsoft.com/office/drawing/2014/main" id="{117AA6DE-8D4E-42A1-AD23-7B730A017C20}"/>
              </a:ext>
            </a:extLst>
          </p:cNvPr>
          <p:cNvSpPr txBox="1">
            <a:spLocks/>
          </p:cNvSpPr>
          <p:nvPr/>
        </p:nvSpPr>
        <p:spPr bwMode="auto">
          <a:xfrm>
            <a:off x="6795911" y="2401538"/>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2026</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8" name="Imagen 7">
            <a:extLst>
              <a:ext uri="{FF2B5EF4-FFF2-40B4-BE49-F238E27FC236}">
                <a16:creationId xmlns:a16="http://schemas.microsoft.com/office/drawing/2014/main" id="{6A0EEA57-38EB-4E6B-97C4-ECA06E354834}"/>
              </a:ext>
            </a:extLst>
          </p:cNvPr>
          <p:cNvPicPr>
            <a:picLocks noChangeAspect="1"/>
          </p:cNvPicPr>
          <p:nvPr/>
        </p:nvPicPr>
        <p:blipFill>
          <a:blip r:embed="rId2"/>
          <a:stretch>
            <a:fillRect/>
          </a:stretch>
        </p:blipFill>
        <p:spPr>
          <a:xfrm>
            <a:off x="6942314" y="3290895"/>
            <a:ext cx="4324350" cy="1352550"/>
          </a:xfrm>
          <a:prstGeom prst="rect">
            <a:avLst/>
          </a:prstGeom>
        </p:spPr>
      </p:pic>
    </p:spTree>
    <p:extLst>
      <p:ext uri="{BB962C8B-B14F-4D97-AF65-F5344CB8AC3E}">
        <p14:creationId xmlns:p14="http://schemas.microsoft.com/office/powerpoint/2010/main" val="3726269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96197" y="325438"/>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6" name="Imagen 5">
            <a:extLst>
              <a:ext uri="{FF2B5EF4-FFF2-40B4-BE49-F238E27FC236}">
                <a16:creationId xmlns:a16="http://schemas.microsoft.com/office/drawing/2014/main" id="{2635D7DB-5925-4C6C-BD2B-5B8B20E67E6C}"/>
              </a:ext>
            </a:extLst>
          </p:cNvPr>
          <p:cNvPicPr>
            <a:picLocks noChangeAspect="1"/>
          </p:cNvPicPr>
          <p:nvPr/>
        </p:nvPicPr>
        <p:blipFill>
          <a:blip r:embed="rId2"/>
          <a:stretch>
            <a:fillRect/>
          </a:stretch>
        </p:blipFill>
        <p:spPr>
          <a:xfrm>
            <a:off x="628649" y="930790"/>
            <a:ext cx="11310097" cy="4996420"/>
          </a:xfrm>
          <a:prstGeom prst="rect">
            <a:avLst/>
          </a:prstGeom>
        </p:spPr>
      </p:pic>
    </p:spTree>
    <p:extLst>
      <p:ext uri="{BB962C8B-B14F-4D97-AF65-F5344CB8AC3E}">
        <p14:creationId xmlns:p14="http://schemas.microsoft.com/office/powerpoint/2010/main" val="176516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6" name="Título 1">
            <a:extLst>
              <a:ext uri="{FF2B5EF4-FFF2-40B4-BE49-F238E27FC236}">
                <a16:creationId xmlns:a16="http://schemas.microsoft.com/office/drawing/2014/main" id="{6628611F-24A1-446D-A9C8-0FCD1DFBC45F}"/>
              </a:ext>
            </a:extLst>
          </p:cNvPr>
          <p:cNvSpPr txBox="1">
            <a:spLocks/>
          </p:cNvSpPr>
          <p:nvPr/>
        </p:nvSpPr>
        <p:spPr>
          <a:xfrm>
            <a:off x="-2326053" y="103868"/>
            <a:ext cx="10515600" cy="6524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s-EC" sz="2800" dirty="0">
                <a:solidFill>
                  <a:srgbClr val="32266B"/>
                </a:solidFill>
                <a:latin typeface="Arial"/>
                <a:ea typeface="Arial"/>
                <a:cs typeface="Arial"/>
                <a:sym typeface="Arial"/>
              </a:rPr>
              <a:t>ÍNDICE</a:t>
            </a:r>
            <a:r>
              <a:rPr lang="es-EC" sz="2800" dirty="0">
                <a:solidFill>
                  <a:srgbClr val="32266B"/>
                </a:solidFill>
                <a:latin typeface="Arial"/>
                <a:ea typeface="Arial"/>
                <a:cs typeface="Arial"/>
              </a:rPr>
              <a:t> DE CONTENIDOS</a:t>
            </a:r>
          </a:p>
        </p:txBody>
      </p:sp>
      <p:sp>
        <p:nvSpPr>
          <p:cNvPr id="7" name="Marcador de contenido 2">
            <a:extLst>
              <a:ext uri="{FF2B5EF4-FFF2-40B4-BE49-F238E27FC236}">
                <a16:creationId xmlns:a16="http://schemas.microsoft.com/office/drawing/2014/main" id="{A59F3A20-0F64-4321-A0BE-D554CE664289}"/>
              </a:ext>
            </a:extLst>
          </p:cNvPr>
          <p:cNvSpPr txBox="1">
            <a:spLocks noChangeArrowheads="1"/>
          </p:cNvSpPr>
          <p:nvPr/>
        </p:nvSpPr>
        <p:spPr>
          <a:xfrm>
            <a:off x="1565275" y="769712"/>
            <a:ext cx="8963025" cy="4940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8374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CuadroTexto 5"/>
          <p:cNvSpPr txBox="1"/>
          <p:nvPr/>
        </p:nvSpPr>
        <p:spPr>
          <a:xfrm>
            <a:off x="647701" y="199121"/>
            <a:ext cx="3025140" cy="646331"/>
          </a:xfrm>
          <a:prstGeom prst="rect">
            <a:avLst/>
          </a:prstGeom>
          <a:noFill/>
        </p:spPr>
        <p:txBody>
          <a:bodyPr wrap="square" rtlCol="0">
            <a:spAutoFit/>
          </a:bodyPr>
          <a:lstStyle/>
          <a:p>
            <a:r>
              <a:rPr lang="es-EC" sz="1200" i="1" dirty="0">
                <a:latin typeface="Calibri" panose="020F0502020204030204" pitchFamily="34" charset="0"/>
                <a:ea typeface="Calibri" panose="020F0502020204030204" pitchFamily="34" charset="0"/>
                <a:cs typeface="Calibri" panose="020F0502020204030204" pitchFamily="34" charset="0"/>
              </a:rPr>
              <a:t>DEUDA INTERNA</a:t>
            </a:r>
          </a:p>
          <a:p>
            <a:r>
              <a:rPr lang="es-EC" sz="1200" i="1" dirty="0">
                <a:latin typeface="Calibri" panose="020F0502020204030204" pitchFamily="34" charset="0"/>
                <a:ea typeface="Calibri" panose="020F0502020204030204" pitchFamily="34" charset="0"/>
                <a:cs typeface="Calibri" panose="020F0502020204030204" pitchFamily="34" charset="0"/>
              </a:rPr>
              <a:t>SECTOR PÚBLICO NO FINANCIERO</a:t>
            </a:r>
          </a:p>
          <a:p>
            <a:r>
              <a:rPr lang="es-EC" sz="1200" i="1" dirty="0">
                <a:latin typeface="Calibri" panose="020F0502020204030204" pitchFamily="34" charset="0"/>
                <a:ea typeface="Calibri" panose="020F0502020204030204" pitchFamily="34" charset="0"/>
                <a:cs typeface="Calibri" panose="020F0502020204030204" pitchFamily="34" charset="0"/>
              </a:rPr>
              <a:t>Cifras en miles de dólares </a:t>
            </a:r>
          </a:p>
        </p:txBody>
      </p:sp>
      <p:pic>
        <p:nvPicPr>
          <p:cNvPr id="7" name="Imagen 6">
            <a:extLst>
              <a:ext uri="{FF2B5EF4-FFF2-40B4-BE49-F238E27FC236}">
                <a16:creationId xmlns:a16="http://schemas.microsoft.com/office/drawing/2014/main" id="{742BB7F0-7433-4A3B-B3E1-7FDAD0FAE351}"/>
              </a:ext>
            </a:extLst>
          </p:cNvPr>
          <p:cNvPicPr>
            <a:picLocks noChangeAspect="1"/>
          </p:cNvPicPr>
          <p:nvPr/>
        </p:nvPicPr>
        <p:blipFill>
          <a:blip r:embed="rId2"/>
          <a:stretch>
            <a:fillRect/>
          </a:stretch>
        </p:blipFill>
        <p:spPr>
          <a:xfrm>
            <a:off x="300815" y="845452"/>
            <a:ext cx="11590370" cy="5701553"/>
          </a:xfrm>
          <a:prstGeom prst="rect">
            <a:avLst/>
          </a:prstGeom>
        </p:spPr>
      </p:pic>
    </p:spTree>
    <p:extLst>
      <p:ext uri="{BB962C8B-B14F-4D97-AF65-F5344CB8AC3E}">
        <p14:creationId xmlns:p14="http://schemas.microsoft.com/office/powerpoint/2010/main" val="314446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799" y="334235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E1F6FF85-C087-46B8-A821-9A633EAFDFB7}"/>
              </a:ext>
            </a:extLst>
          </p:cNvPr>
          <p:cNvPicPr>
            <a:picLocks noChangeAspect="1"/>
          </p:cNvPicPr>
          <p:nvPr/>
        </p:nvPicPr>
        <p:blipFill>
          <a:blip r:embed="rId2"/>
          <a:stretch>
            <a:fillRect/>
          </a:stretch>
        </p:blipFill>
        <p:spPr>
          <a:xfrm>
            <a:off x="746719" y="1046182"/>
            <a:ext cx="10776801" cy="1969123"/>
          </a:xfrm>
          <a:prstGeom prst="rect">
            <a:avLst/>
          </a:prstGeom>
        </p:spPr>
      </p:pic>
      <p:pic>
        <p:nvPicPr>
          <p:cNvPr id="10" name="Imagen 9">
            <a:extLst>
              <a:ext uri="{FF2B5EF4-FFF2-40B4-BE49-F238E27FC236}">
                <a16:creationId xmlns:a16="http://schemas.microsoft.com/office/drawing/2014/main" id="{36EC8F4F-1A15-4A6B-9BF9-8E23A5E4B9BE}"/>
              </a:ext>
            </a:extLst>
          </p:cNvPr>
          <p:cNvPicPr>
            <a:picLocks noChangeAspect="1"/>
          </p:cNvPicPr>
          <p:nvPr/>
        </p:nvPicPr>
        <p:blipFill>
          <a:blip r:embed="rId3"/>
          <a:stretch>
            <a:fillRect/>
          </a:stretch>
        </p:blipFill>
        <p:spPr>
          <a:xfrm>
            <a:off x="746718" y="4061508"/>
            <a:ext cx="10776801" cy="1647070"/>
          </a:xfrm>
          <a:prstGeom prst="rect">
            <a:avLst/>
          </a:prstGeom>
        </p:spPr>
      </p:pic>
    </p:spTree>
    <p:extLst>
      <p:ext uri="{BB962C8B-B14F-4D97-AF65-F5344CB8AC3E}">
        <p14:creationId xmlns:p14="http://schemas.microsoft.com/office/powerpoint/2010/main" val="408209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EA48F10-0ACD-4BA0-87C5-E6A442FB2122}"/>
              </a:ext>
            </a:extLst>
          </p:cNvPr>
          <p:cNvSpPr txBox="1">
            <a:spLocks/>
          </p:cNvSpPr>
          <p:nvPr/>
        </p:nvSpPr>
        <p:spPr bwMode="auto">
          <a:xfrm>
            <a:off x="679340" y="68439"/>
            <a:ext cx="11301165"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AGREGADA DEL PRESUPUESTO GENERAL DEL ESTADO  </a:t>
            </a:r>
          </a:p>
        </p:txBody>
      </p:sp>
      <p:sp>
        <p:nvSpPr>
          <p:cNvPr id="5" name="Título 1">
            <a:extLst>
              <a:ext uri="{FF2B5EF4-FFF2-40B4-BE49-F238E27FC236}">
                <a16:creationId xmlns:a16="http://schemas.microsoft.com/office/drawing/2014/main" id="{809B0C65-93BF-4FFF-B66E-98F8EA626D30}"/>
              </a:ext>
            </a:extLst>
          </p:cNvPr>
          <p:cNvSpPr txBox="1">
            <a:spLocks/>
          </p:cNvSpPr>
          <p:nvPr/>
        </p:nvSpPr>
        <p:spPr bwMode="auto">
          <a:xfrm>
            <a:off x="6920089" y="218524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2026</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pic>
        <p:nvPicPr>
          <p:cNvPr id="3" name="Imagen 2">
            <a:extLst>
              <a:ext uri="{FF2B5EF4-FFF2-40B4-BE49-F238E27FC236}">
                <a16:creationId xmlns:a16="http://schemas.microsoft.com/office/drawing/2014/main" id="{2149BCA3-C110-415D-882B-AA58E1E0F712}"/>
              </a:ext>
            </a:extLst>
          </p:cNvPr>
          <p:cNvPicPr>
            <a:picLocks noChangeAspect="1"/>
          </p:cNvPicPr>
          <p:nvPr/>
        </p:nvPicPr>
        <p:blipFill>
          <a:blip r:embed="rId2"/>
          <a:stretch>
            <a:fillRect/>
          </a:stretch>
        </p:blipFill>
        <p:spPr>
          <a:xfrm>
            <a:off x="7055203" y="3213099"/>
            <a:ext cx="4324350" cy="1352550"/>
          </a:xfrm>
          <a:prstGeom prst="rect">
            <a:avLst/>
          </a:prstGeom>
        </p:spPr>
      </p:pic>
    </p:spTree>
    <p:extLst>
      <p:ext uri="{BB962C8B-B14F-4D97-AF65-F5344CB8AC3E}">
        <p14:creationId xmlns:p14="http://schemas.microsoft.com/office/powerpoint/2010/main" val="243124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04C0DB46-D83E-4E7E-8682-2BCA78199640}"/>
              </a:ext>
            </a:extLst>
          </p:cNvPr>
          <p:cNvPicPr>
            <a:picLocks noChangeAspect="1"/>
          </p:cNvPicPr>
          <p:nvPr/>
        </p:nvPicPr>
        <p:blipFill>
          <a:blip r:embed="rId2"/>
          <a:stretch>
            <a:fillRect/>
          </a:stretch>
        </p:blipFill>
        <p:spPr>
          <a:xfrm>
            <a:off x="838200" y="1024920"/>
            <a:ext cx="10838331" cy="4996420"/>
          </a:xfrm>
          <a:prstGeom prst="rect">
            <a:avLst/>
          </a:prstGeom>
        </p:spPr>
      </p:pic>
    </p:spTree>
    <p:extLst>
      <p:ext uri="{BB962C8B-B14F-4D97-AF65-F5344CB8AC3E}">
        <p14:creationId xmlns:p14="http://schemas.microsoft.com/office/powerpoint/2010/main" val="283491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CuadroTexto 5"/>
          <p:cNvSpPr txBox="1"/>
          <p:nvPr/>
        </p:nvSpPr>
        <p:spPr>
          <a:xfrm>
            <a:off x="879968" y="191502"/>
            <a:ext cx="3025140" cy="646331"/>
          </a:xfrm>
          <a:prstGeom prst="rect">
            <a:avLst/>
          </a:prstGeom>
          <a:noFill/>
        </p:spPr>
        <p:txBody>
          <a:bodyPr wrap="square" rtlCol="0">
            <a:spAutoFit/>
          </a:bodyPr>
          <a:lstStyle/>
          <a:p>
            <a:r>
              <a:rPr lang="es-EC" sz="1200" i="1" dirty="0">
                <a:latin typeface="Calibri" panose="020F0502020204030204" pitchFamily="34" charset="0"/>
                <a:ea typeface="Calibri" panose="020F0502020204030204" pitchFamily="34" charset="0"/>
                <a:cs typeface="Calibri" panose="020F0502020204030204" pitchFamily="34" charset="0"/>
              </a:rPr>
              <a:t>DEUDA INTERNA</a:t>
            </a:r>
          </a:p>
          <a:p>
            <a:r>
              <a:rPr lang="es-EC" sz="1200" i="1" dirty="0">
                <a:latin typeface="Calibri" panose="020F0502020204030204" pitchFamily="34" charset="0"/>
                <a:ea typeface="Calibri" panose="020F0502020204030204" pitchFamily="34" charset="0"/>
                <a:cs typeface="Calibri" panose="020F0502020204030204" pitchFamily="34" charset="0"/>
              </a:rPr>
              <a:t>PRESUPUESTO GENERAL DEL ESTADO</a:t>
            </a:r>
          </a:p>
          <a:p>
            <a:r>
              <a:rPr lang="es-EC" sz="1200" i="1" dirty="0">
                <a:latin typeface="Calibri" panose="020F0502020204030204" pitchFamily="34" charset="0"/>
                <a:ea typeface="Calibri" panose="020F0502020204030204" pitchFamily="34" charset="0"/>
                <a:cs typeface="Calibri" panose="020F0502020204030204" pitchFamily="34" charset="0"/>
              </a:rPr>
              <a:t>Cifras en miles de dólares </a:t>
            </a:r>
          </a:p>
        </p:txBody>
      </p:sp>
      <p:pic>
        <p:nvPicPr>
          <p:cNvPr id="2" name="Imagen 1">
            <a:extLst>
              <a:ext uri="{FF2B5EF4-FFF2-40B4-BE49-F238E27FC236}">
                <a16:creationId xmlns:a16="http://schemas.microsoft.com/office/drawing/2014/main" id="{25A0DA59-8BB7-44F3-8324-BA758186BC6A}"/>
              </a:ext>
            </a:extLst>
          </p:cNvPr>
          <p:cNvPicPr>
            <a:picLocks noChangeAspect="1"/>
          </p:cNvPicPr>
          <p:nvPr/>
        </p:nvPicPr>
        <p:blipFill>
          <a:blip r:embed="rId2"/>
          <a:stretch>
            <a:fillRect/>
          </a:stretch>
        </p:blipFill>
        <p:spPr>
          <a:xfrm>
            <a:off x="373802" y="964945"/>
            <a:ext cx="11444395" cy="5701553"/>
          </a:xfrm>
          <a:prstGeom prst="rect">
            <a:avLst/>
          </a:prstGeom>
        </p:spPr>
      </p:pic>
    </p:spTree>
    <p:extLst>
      <p:ext uri="{BB962C8B-B14F-4D97-AF65-F5344CB8AC3E}">
        <p14:creationId xmlns:p14="http://schemas.microsoft.com/office/powerpoint/2010/main" val="239883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838199" y="331454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A34084A3-25C2-457C-AFE6-6697D6E791FC}"/>
              </a:ext>
            </a:extLst>
          </p:cNvPr>
          <p:cNvPicPr>
            <a:picLocks noChangeAspect="1"/>
          </p:cNvPicPr>
          <p:nvPr/>
        </p:nvPicPr>
        <p:blipFill>
          <a:blip r:embed="rId2"/>
          <a:stretch>
            <a:fillRect/>
          </a:stretch>
        </p:blipFill>
        <p:spPr>
          <a:xfrm>
            <a:off x="739588" y="1075537"/>
            <a:ext cx="11178988" cy="1969123"/>
          </a:xfrm>
          <a:prstGeom prst="rect">
            <a:avLst/>
          </a:prstGeom>
        </p:spPr>
      </p:pic>
      <p:pic>
        <p:nvPicPr>
          <p:cNvPr id="3" name="Imagen 2">
            <a:extLst>
              <a:ext uri="{FF2B5EF4-FFF2-40B4-BE49-F238E27FC236}">
                <a16:creationId xmlns:a16="http://schemas.microsoft.com/office/drawing/2014/main" id="{75B2D427-5ACB-4A3D-AE86-071A7C2A084B}"/>
              </a:ext>
            </a:extLst>
          </p:cNvPr>
          <p:cNvPicPr>
            <a:picLocks noChangeAspect="1"/>
          </p:cNvPicPr>
          <p:nvPr/>
        </p:nvPicPr>
        <p:blipFill>
          <a:blip r:embed="rId3"/>
          <a:stretch>
            <a:fillRect/>
          </a:stretch>
        </p:blipFill>
        <p:spPr>
          <a:xfrm>
            <a:off x="739587" y="3813341"/>
            <a:ext cx="11178989" cy="1647070"/>
          </a:xfrm>
          <a:prstGeom prst="rect">
            <a:avLst/>
          </a:prstGeom>
        </p:spPr>
      </p:pic>
    </p:spTree>
    <p:extLst>
      <p:ext uri="{BB962C8B-B14F-4D97-AF65-F5344CB8AC3E}">
        <p14:creationId xmlns:p14="http://schemas.microsoft.com/office/powerpoint/2010/main" val="302722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333CC1A-CD2F-4E18-83E8-C38884633333}"/>
              </a:ext>
            </a:extLst>
          </p:cNvPr>
          <p:cNvSpPr txBox="1">
            <a:spLocks/>
          </p:cNvSpPr>
          <p:nvPr/>
        </p:nvSpPr>
        <p:spPr bwMode="auto">
          <a:xfrm>
            <a:off x="685800" y="332163"/>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6494106" y="150812"/>
            <a:ext cx="5483290" cy="739775"/>
          </a:xfrm>
        </p:spPr>
        <p:txBody>
          <a:bodyPr>
            <a:noAutofit/>
          </a:bodyPr>
          <a:lstStyle/>
          <a:p>
            <a:pPr algn="ctr"/>
            <a:r>
              <a:rPr lang="en-US" altLang="es-EC" sz="2800" kern="1200" dirty="0">
                <a:solidFill>
                  <a:srgbClr val="32266B"/>
                </a:solidFill>
                <a:latin typeface="Arial"/>
                <a:ea typeface="Arial"/>
                <a:cs typeface="Arial"/>
                <a:sym typeface="Arial"/>
              </a:rPr>
              <a:t>PASIVOS</a:t>
            </a:r>
            <a:r>
              <a:rPr lang="en-US" altLang="es-EC" sz="2800" kern="1200" dirty="0">
                <a:solidFill>
                  <a:srgbClr val="32266B"/>
                </a:solidFill>
                <a:latin typeface="Arial"/>
                <a:ea typeface="Arial"/>
                <a:cs typeface="Arial"/>
              </a:rPr>
              <a:t> CONTINGENTES</a:t>
            </a:r>
            <a:endParaRPr lang="es-EC" altLang="es-EC" sz="2800" kern="1200" dirty="0">
              <a:solidFill>
                <a:srgbClr val="32266B"/>
              </a:solidFill>
              <a:latin typeface="Arial"/>
              <a:ea typeface="Arial"/>
              <a:cs typeface="Arial"/>
            </a:endParaRPr>
          </a:p>
        </p:txBody>
      </p:sp>
      <p:sp>
        <p:nvSpPr>
          <p:cNvPr id="6" name="CuadroTexto 5">
            <a:extLst>
              <a:ext uri="{FF2B5EF4-FFF2-40B4-BE49-F238E27FC236}">
                <a16:creationId xmlns:a16="http://schemas.microsoft.com/office/drawing/2014/main" id="{F6C68CED-9C53-4134-A5C8-DA7CF2B632CD}"/>
              </a:ext>
            </a:extLst>
          </p:cNvPr>
          <p:cNvSpPr txBox="1"/>
          <p:nvPr/>
        </p:nvSpPr>
        <p:spPr>
          <a:xfrm>
            <a:off x="1826541" y="817751"/>
            <a:ext cx="6202117" cy="584775"/>
          </a:xfrm>
          <a:prstGeom prst="rect">
            <a:avLst/>
          </a:prstGeom>
          <a:noFill/>
        </p:spPr>
        <p:txBody>
          <a:bodyPr wrap="square">
            <a:spAutoFit/>
          </a:bodyPr>
          <a:lstStyle/>
          <a:p>
            <a:pPr>
              <a:defRPr/>
            </a:pPr>
            <a:endParaRPr lang="es-EC" altLang="es-EC" sz="1200" b="1" i="1" dirty="0">
              <a:latin typeface="Calibri Light" panose="020F0302020204030204" pitchFamily="34" charset="0"/>
              <a:cs typeface="Times New Roman" panose="02020603050405020304" pitchFamily="18" charset="0"/>
            </a:endParaRPr>
          </a:p>
          <a:p>
            <a:pPr>
              <a:defRPr/>
            </a:pPr>
            <a:r>
              <a:rPr lang="es-EC" altLang="es-EC" sz="2000" b="1" i="1" dirty="0">
                <a:latin typeface="Calibri Light" panose="020F0302020204030204" pitchFamily="34" charset="0"/>
                <a:cs typeface="Times New Roman" panose="02020603050405020304" pitchFamily="18" charset="0"/>
              </a:rPr>
              <a:t>Corte a Mayo 2026</a:t>
            </a:r>
          </a:p>
        </p:txBody>
      </p:sp>
      <p:pic>
        <p:nvPicPr>
          <p:cNvPr id="2" name="Imagen 1">
            <a:extLst>
              <a:ext uri="{FF2B5EF4-FFF2-40B4-BE49-F238E27FC236}">
                <a16:creationId xmlns:a16="http://schemas.microsoft.com/office/drawing/2014/main" id="{15EFFA04-8A5F-4314-A94E-23A6972B4F2F}"/>
              </a:ext>
            </a:extLst>
          </p:cNvPr>
          <p:cNvPicPr>
            <a:picLocks noChangeAspect="1"/>
          </p:cNvPicPr>
          <p:nvPr/>
        </p:nvPicPr>
        <p:blipFill>
          <a:blip r:embed="rId2"/>
          <a:stretch>
            <a:fillRect/>
          </a:stretch>
        </p:blipFill>
        <p:spPr>
          <a:xfrm>
            <a:off x="1924889" y="1402525"/>
            <a:ext cx="7308757" cy="4637723"/>
          </a:xfrm>
          <a:prstGeom prst="rect">
            <a:avLst/>
          </a:prstGeom>
        </p:spPr>
      </p:pic>
    </p:spTree>
    <p:extLst>
      <p:ext uri="{BB962C8B-B14F-4D97-AF65-F5344CB8AC3E}">
        <p14:creationId xmlns:p14="http://schemas.microsoft.com/office/powerpoint/2010/main" val="980024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8"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240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56196BB-B126-49A7-87D3-033FBAD7D135}"/>
              </a:ext>
            </a:extLst>
          </p:cNvPr>
          <p:cNvSpPr txBox="1">
            <a:spLocks/>
          </p:cNvSpPr>
          <p:nvPr/>
        </p:nvSpPr>
        <p:spPr bwMode="auto">
          <a:xfrm>
            <a:off x="653012" y="130629"/>
            <a:ext cx="11243517" cy="87795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TOTAL</a:t>
            </a:r>
          </a:p>
        </p:txBody>
      </p:sp>
      <p:sp>
        <p:nvSpPr>
          <p:cNvPr id="5"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2026</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sp>
        <p:nvSpPr>
          <p:cNvPr id="6"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a:extLst>
              <a:ext uri="{FF2B5EF4-FFF2-40B4-BE49-F238E27FC236}">
                <a16:creationId xmlns:a16="http://schemas.microsoft.com/office/drawing/2014/main" id="{D7C3BB98-CC4F-43CE-89FA-C9BD757F7BFC}"/>
              </a:ext>
            </a:extLst>
          </p:cNvPr>
          <p:cNvPicPr>
            <a:picLocks noChangeAspect="1"/>
          </p:cNvPicPr>
          <p:nvPr/>
        </p:nvPicPr>
        <p:blipFill>
          <a:blip r:embed="rId2"/>
          <a:stretch>
            <a:fillRect/>
          </a:stretch>
        </p:blipFill>
        <p:spPr>
          <a:xfrm>
            <a:off x="7209719" y="3106562"/>
            <a:ext cx="4286250" cy="1543050"/>
          </a:xfrm>
          <a:prstGeom prst="rect">
            <a:avLst/>
          </a:prstGeom>
        </p:spPr>
      </p:pic>
    </p:spTree>
    <p:extLst>
      <p:ext uri="{BB962C8B-B14F-4D97-AF65-F5344CB8AC3E}">
        <p14:creationId xmlns:p14="http://schemas.microsoft.com/office/powerpoint/2010/main" val="115877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55003" y="335713"/>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a:extLst>
              <a:ext uri="{FF2B5EF4-FFF2-40B4-BE49-F238E27FC236}">
                <a16:creationId xmlns:a16="http://schemas.microsoft.com/office/drawing/2014/main" id="{E8F74119-0498-4127-BD55-5D134FADE532}"/>
              </a:ext>
            </a:extLst>
          </p:cNvPr>
          <p:cNvPicPr>
            <a:picLocks noChangeAspect="1"/>
          </p:cNvPicPr>
          <p:nvPr/>
        </p:nvPicPr>
        <p:blipFill>
          <a:blip r:embed="rId3"/>
          <a:stretch>
            <a:fillRect/>
          </a:stretch>
        </p:blipFill>
        <p:spPr>
          <a:xfrm>
            <a:off x="655003" y="1102659"/>
            <a:ext cx="11030491" cy="5026678"/>
          </a:xfrm>
          <a:prstGeom prst="rect">
            <a:avLst/>
          </a:prstGeom>
        </p:spPr>
      </p:pic>
    </p:spTree>
    <p:extLst>
      <p:ext uri="{BB962C8B-B14F-4D97-AF65-F5344CB8AC3E}">
        <p14:creationId xmlns:p14="http://schemas.microsoft.com/office/powerpoint/2010/main" val="140945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
        <p:nvSpPr>
          <p:cNvPr id="4"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838200" y="1087068"/>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352466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CuadroTexto 5"/>
          <p:cNvSpPr txBox="1"/>
          <p:nvPr/>
        </p:nvSpPr>
        <p:spPr>
          <a:xfrm>
            <a:off x="585470" y="278737"/>
            <a:ext cx="3025140" cy="646331"/>
          </a:xfrm>
          <a:prstGeom prst="rect">
            <a:avLst/>
          </a:prstGeom>
          <a:noFill/>
        </p:spPr>
        <p:txBody>
          <a:bodyPr wrap="square" rtlCol="0">
            <a:spAutoFit/>
          </a:bodyPr>
          <a:lstStyle/>
          <a:p>
            <a:r>
              <a:rPr lang="es-EC" sz="1200" i="1" dirty="0">
                <a:latin typeface="Calibri" panose="020F0502020204030204" pitchFamily="34" charset="0"/>
                <a:ea typeface="Calibri" panose="020F0502020204030204" pitchFamily="34" charset="0"/>
                <a:cs typeface="Calibri" panose="020F0502020204030204" pitchFamily="34" charset="0"/>
              </a:rPr>
              <a:t>DEUDA INTERNA</a:t>
            </a:r>
          </a:p>
          <a:p>
            <a:r>
              <a:rPr lang="es-EC" sz="1200" i="1" dirty="0">
                <a:latin typeface="Calibri" panose="020F0502020204030204" pitchFamily="34" charset="0"/>
                <a:ea typeface="Calibri" panose="020F0502020204030204" pitchFamily="34" charset="0"/>
                <a:cs typeface="Calibri" panose="020F0502020204030204" pitchFamily="34" charset="0"/>
              </a:rPr>
              <a:t>SECTOR PÚBLICO TOTAL</a:t>
            </a:r>
          </a:p>
          <a:p>
            <a:r>
              <a:rPr lang="es-EC" sz="1200" i="1" dirty="0">
                <a:latin typeface="Calibri" panose="020F0502020204030204" pitchFamily="34" charset="0"/>
                <a:ea typeface="Calibri" panose="020F0502020204030204" pitchFamily="34" charset="0"/>
                <a:cs typeface="Calibri" panose="020F0502020204030204" pitchFamily="34" charset="0"/>
              </a:rPr>
              <a:t>Cifras en miles de dólares </a:t>
            </a:r>
          </a:p>
        </p:txBody>
      </p:sp>
      <p:pic>
        <p:nvPicPr>
          <p:cNvPr id="2" name="Imagen 1">
            <a:extLst>
              <a:ext uri="{FF2B5EF4-FFF2-40B4-BE49-F238E27FC236}">
                <a16:creationId xmlns:a16="http://schemas.microsoft.com/office/drawing/2014/main" id="{00EB2CA0-F41E-4971-8542-CD3ED3A48CF7}"/>
              </a:ext>
            </a:extLst>
          </p:cNvPr>
          <p:cNvPicPr>
            <a:picLocks noChangeAspect="1"/>
          </p:cNvPicPr>
          <p:nvPr/>
        </p:nvPicPr>
        <p:blipFill>
          <a:blip r:embed="rId2"/>
          <a:stretch>
            <a:fillRect/>
          </a:stretch>
        </p:blipFill>
        <p:spPr>
          <a:xfrm>
            <a:off x="664535" y="770509"/>
            <a:ext cx="10862930" cy="5782235"/>
          </a:xfrm>
          <a:prstGeom prst="rect">
            <a:avLst/>
          </a:prstGeom>
        </p:spPr>
      </p:pic>
    </p:spTree>
    <p:extLst>
      <p:ext uri="{BB962C8B-B14F-4D97-AF65-F5344CB8AC3E}">
        <p14:creationId xmlns:p14="http://schemas.microsoft.com/office/powerpoint/2010/main" val="1790244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809105" y="3389533"/>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789A15D2-E6C2-4507-9F66-7E814DC5A597}"/>
              </a:ext>
            </a:extLst>
          </p:cNvPr>
          <p:cNvPicPr>
            <a:picLocks noChangeAspect="1"/>
          </p:cNvPicPr>
          <p:nvPr/>
        </p:nvPicPr>
        <p:blipFill>
          <a:blip r:embed="rId2"/>
          <a:stretch>
            <a:fillRect/>
          </a:stretch>
        </p:blipFill>
        <p:spPr>
          <a:xfrm>
            <a:off x="639760" y="1194592"/>
            <a:ext cx="11103036" cy="2038350"/>
          </a:xfrm>
          <a:prstGeom prst="rect">
            <a:avLst/>
          </a:prstGeom>
        </p:spPr>
      </p:pic>
      <p:pic>
        <p:nvPicPr>
          <p:cNvPr id="7" name="Imagen 6">
            <a:extLst>
              <a:ext uri="{FF2B5EF4-FFF2-40B4-BE49-F238E27FC236}">
                <a16:creationId xmlns:a16="http://schemas.microsoft.com/office/drawing/2014/main" id="{94511B01-DCAC-4184-A24A-5224A7E8876F}"/>
              </a:ext>
            </a:extLst>
          </p:cNvPr>
          <p:cNvPicPr>
            <a:picLocks noChangeAspect="1"/>
          </p:cNvPicPr>
          <p:nvPr/>
        </p:nvPicPr>
        <p:blipFill>
          <a:blip r:embed="rId3"/>
          <a:stretch>
            <a:fillRect/>
          </a:stretch>
        </p:blipFill>
        <p:spPr>
          <a:xfrm>
            <a:off x="639760" y="3958433"/>
            <a:ext cx="11103036" cy="1704975"/>
          </a:xfrm>
          <a:prstGeom prst="rect">
            <a:avLst/>
          </a:prstGeom>
        </p:spPr>
      </p:pic>
    </p:spTree>
    <p:extLst>
      <p:ext uri="{BB962C8B-B14F-4D97-AF65-F5344CB8AC3E}">
        <p14:creationId xmlns:p14="http://schemas.microsoft.com/office/powerpoint/2010/main" val="288418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63E3414-F635-4203-BFA0-C0498C1D5563}"/>
              </a:ext>
            </a:extLst>
          </p:cNvPr>
          <p:cNvSpPr txBox="1">
            <a:spLocks/>
          </p:cNvSpPr>
          <p:nvPr/>
        </p:nvSpPr>
        <p:spPr bwMode="auto">
          <a:xfrm>
            <a:off x="641285" y="0"/>
            <a:ext cx="11245915"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NO FINANCIERO </a:t>
            </a:r>
          </a:p>
        </p:txBody>
      </p:sp>
      <p:sp>
        <p:nvSpPr>
          <p:cNvPr id="5"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2026</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a:extLst>
              <a:ext uri="{FF2B5EF4-FFF2-40B4-BE49-F238E27FC236}">
                <a16:creationId xmlns:a16="http://schemas.microsoft.com/office/drawing/2014/main" id="{E5ECBA55-76E0-496A-99DE-1388CC23DF55}"/>
              </a:ext>
            </a:extLst>
          </p:cNvPr>
          <p:cNvPicPr>
            <a:picLocks noChangeAspect="1"/>
          </p:cNvPicPr>
          <p:nvPr/>
        </p:nvPicPr>
        <p:blipFill>
          <a:blip r:embed="rId2"/>
          <a:stretch>
            <a:fillRect/>
          </a:stretch>
        </p:blipFill>
        <p:spPr>
          <a:xfrm>
            <a:off x="6637575" y="3795624"/>
            <a:ext cx="4286250" cy="1352550"/>
          </a:xfrm>
          <a:prstGeom prst="rect">
            <a:avLst/>
          </a:prstGeom>
        </p:spPr>
      </p:pic>
    </p:spTree>
    <p:extLst>
      <p:ext uri="{BB962C8B-B14F-4D97-AF65-F5344CB8AC3E}">
        <p14:creationId xmlns:p14="http://schemas.microsoft.com/office/powerpoint/2010/main" val="4040358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a:extLst>
              <a:ext uri="{FF2B5EF4-FFF2-40B4-BE49-F238E27FC236}">
                <a16:creationId xmlns:a16="http://schemas.microsoft.com/office/drawing/2014/main" id="{1A77B2A9-5964-4C4C-9C35-36BE0179FE21}"/>
              </a:ext>
            </a:extLst>
          </p:cNvPr>
          <p:cNvPicPr>
            <a:picLocks noChangeAspect="1"/>
          </p:cNvPicPr>
          <p:nvPr/>
        </p:nvPicPr>
        <p:blipFill>
          <a:blip r:embed="rId2"/>
          <a:stretch>
            <a:fillRect/>
          </a:stretch>
        </p:blipFill>
        <p:spPr>
          <a:xfrm>
            <a:off x="639763" y="1046630"/>
            <a:ext cx="11126413" cy="4953000"/>
          </a:xfrm>
          <a:prstGeom prst="rect">
            <a:avLst/>
          </a:prstGeom>
        </p:spPr>
      </p:pic>
    </p:spTree>
    <p:extLst>
      <p:ext uri="{BB962C8B-B14F-4D97-AF65-F5344CB8AC3E}">
        <p14:creationId xmlns:p14="http://schemas.microsoft.com/office/powerpoint/2010/main" val="4087916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CuadroTexto 5"/>
          <p:cNvSpPr txBox="1"/>
          <p:nvPr/>
        </p:nvSpPr>
        <p:spPr>
          <a:xfrm>
            <a:off x="680403" y="252095"/>
            <a:ext cx="3025140" cy="646331"/>
          </a:xfrm>
          <a:prstGeom prst="rect">
            <a:avLst/>
          </a:prstGeom>
          <a:noFill/>
        </p:spPr>
        <p:txBody>
          <a:bodyPr wrap="square" rtlCol="0">
            <a:spAutoFit/>
          </a:bodyPr>
          <a:lstStyle/>
          <a:p>
            <a:r>
              <a:rPr lang="es-EC" sz="1200" i="1" dirty="0">
                <a:latin typeface="Calibri" panose="020F0502020204030204" pitchFamily="34" charset="0"/>
                <a:ea typeface="Calibri" panose="020F0502020204030204" pitchFamily="34" charset="0"/>
                <a:cs typeface="Calibri" panose="020F0502020204030204" pitchFamily="34" charset="0"/>
              </a:rPr>
              <a:t>DEUDA INTERNA</a:t>
            </a:r>
          </a:p>
          <a:p>
            <a:r>
              <a:rPr lang="es-EC" sz="1200" i="1" dirty="0">
                <a:latin typeface="Calibri" panose="020F0502020204030204" pitchFamily="34" charset="0"/>
                <a:ea typeface="Calibri" panose="020F0502020204030204" pitchFamily="34" charset="0"/>
                <a:cs typeface="Calibri" panose="020F0502020204030204" pitchFamily="34" charset="0"/>
              </a:rPr>
              <a:t>SECTOR PÚBLICO NO FINANCIERO</a:t>
            </a:r>
          </a:p>
          <a:p>
            <a:r>
              <a:rPr lang="es-EC" sz="1200" i="1" dirty="0">
                <a:latin typeface="Calibri" panose="020F0502020204030204" pitchFamily="34" charset="0"/>
                <a:ea typeface="Calibri" panose="020F0502020204030204" pitchFamily="34" charset="0"/>
                <a:cs typeface="Calibri" panose="020F0502020204030204" pitchFamily="34" charset="0"/>
              </a:rPr>
              <a:t>Cifras en miles de dólares </a:t>
            </a:r>
          </a:p>
        </p:txBody>
      </p:sp>
      <p:pic>
        <p:nvPicPr>
          <p:cNvPr id="2" name="Imagen 1">
            <a:extLst>
              <a:ext uri="{FF2B5EF4-FFF2-40B4-BE49-F238E27FC236}">
                <a16:creationId xmlns:a16="http://schemas.microsoft.com/office/drawing/2014/main" id="{261F34FF-0288-4400-9F6C-5FA85AE31C29}"/>
              </a:ext>
            </a:extLst>
          </p:cNvPr>
          <p:cNvPicPr>
            <a:picLocks noChangeAspect="1"/>
          </p:cNvPicPr>
          <p:nvPr/>
        </p:nvPicPr>
        <p:blipFill>
          <a:blip r:embed="rId2"/>
          <a:stretch>
            <a:fillRect/>
          </a:stretch>
        </p:blipFill>
        <p:spPr>
          <a:xfrm>
            <a:off x="748111" y="898426"/>
            <a:ext cx="10763486" cy="5729025"/>
          </a:xfrm>
          <a:prstGeom prst="rect">
            <a:avLst/>
          </a:prstGeom>
        </p:spPr>
      </p:pic>
    </p:spTree>
    <p:extLst>
      <p:ext uri="{BB962C8B-B14F-4D97-AF65-F5344CB8AC3E}">
        <p14:creationId xmlns:p14="http://schemas.microsoft.com/office/powerpoint/2010/main" val="258303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Título 1">
            <a:extLst>
              <a:ext uri="{FF2B5EF4-FFF2-40B4-BE49-F238E27FC236}">
                <a16:creationId xmlns:a16="http://schemas.microsoft.com/office/drawing/2014/main" id="{62BED741-AC2D-4E85-A909-3C7B06897053}"/>
              </a:ext>
            </a:extLst>
          </p:cNvPr>
          <p:cNvSpPr txBox="1">
            <a:spLocks/>
          </p:cNvSpPr>
          <p:nvPr/>
        </p:nvSpPr>
        <p:spPr bwMode="auto">
          <a:xfrm>
            <a:off x="755449" y="3407816"/>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E1FB3D52-F75D-4905-8AC5-01B8599EEE24}"/>
              </a:ext>
            </a:extLst>
          </p:cNvPr>
          <p:cNvPicPr>
            <a:picLocks noChangeAspect="1"/>
          </p:cNvPicPr>
          <p:nvPr/>
        </p:nvPicPr>
        <p:blipFill>
          <a:blip r:embed="rId2"/>
          <a:stretch>
            <a:fillRect/>
          </a:stretch>
        </p:blipFill>
        <p:spPr>
          <a:xfrm>
            <a:off x="518144" y="1243414"/>
            <a:ext cx="11327491" cy="2095500"/>
          </a:xfrm>
          <a:prstGeom prst="rect">
            <a:avLst/>
          </a:prstGeom>
        </p:spPr>
      </p:pic>
      <p:pic>
        <p:nvPicPr>
          <p:cNvPr id="3" name="Imagen 2">
            <a:extLst>
              <a:ext uri="{FF2B5EF4-FFF2-40B4-BE49-F238E27FC236}">
                <a16:creationId xmlns:a16="http://schemas.microsoft.com/office/drawing/2014/main" id="{6CBF90C7-E613-4C3A-B2BF-FAA8426D2C6A}"/>
              </a:ext>
            </a:extLst>
          </p:cNvPr>
          <p:cNvPicPr>
            <a:picLocks noChangeAspect="1"/>
          </p:cNvPicPr>
          <p:nvPr/>
        </p:nvPicPr>
        <p:blipFill>
          <a:blip r:embed="rId3"/>
          <a:stretch>
            <a:fillRect/>
          </a:stretch>
        </p:blipFill>
        <p:spPr>
          <a:xfrm>
            <a:off x="518144" y="3868831"/>
            <a:ext cx="11327491" cy="1604122"/>
          </a:xfrm>
          <a:prstGeom prst="rect">
            <a:avLst/>
          </a:prstGeom>
        </p:spPr>
      </p:pic>
    </p:spTree>
    <p:extLst>
      <p:ext uri="{BB962C8B-B14F-4D97-AF65-F5344CB8AC3E}">
        <p14:creationId xmlns:p14="http://schemas.microsoft.com/office/powerpoint/2010/main" val="126530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645011" y="299258"/>
            <a:ext cx="11344825"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PRESUPUESTO GENERAL DEL ESTADO </a:t>
            </a:r>
          </a:p>
        </p:txBody>
      </p:sp>
      <p:sp>
        <p:nvSpPr>
          <p:cNvPr id="5"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2026</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sp>
        <p:nvSpPr>
          <p:cNvPr id="6"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a:extLst>
              <a:ext uri="{FF2B5EF4-FFF2-40B4-BE49-F238E27FC236}">
                <a16:creationId xmlns:a16="http://schemas.microsoft.com/office/drawing/2014/main" id="{476AD9D3-F586-4C91-B893-11D33098F1B4}"/>
              </a:ext>
            </a:extLst>
          </p:cNvPr>
          <p:cNvPicPr>
            <a:picLocks noChangeAspect="1"/>
          </p:cNvPicPr>
          <p:nvPr/>
        </p:nvPicPr>
        <p:blipFill>
          <a:blip r:embed="rId2"/>
          <a:stretch>
            <a:fillRect/>
          </a:stretch>
        </p:blipFill>
        <p:spPr>
          <a:xfrm>
            <a:off x="7365293" y="3510141"/>
            <a:ext cx="4286250" cy="1352550"/>
          </a:xfrm>
          <a:prstGeom prst="rect">
            <a:avLst/>
          </a:prstGeom>
        </p:spPr>
      </p:pic>
    </p:spTree>
    <p:extLst>
      <p:ext uri="{BB962C8B-B14F-4D97-AF65-F5344CB8AC3E}">
        <p14:creationId xmlns:p14="http://schemas.microsoft.com/office/powerpoint/2010/main" val="673733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a:extLst>
              <a:ext uri="{FF2B5EF4-FFF2-40B4-BE49-F238E27FC236}">
                <a16:creationId xmlns:a16="http://schemas.microsoft.com/office/drawing/2014/main" id="{C6A1425F-CCC2-4884-8DAB-F4002A9A3847}"/>
              </a:ext>
            </a:extLst>
          </p:cNvPr>
          <p:cNvPicPr>
            <a:picLocks noChangeAspect="1"/>
          </p:cNvPicPr>
          <p:nvPr/>
        </p:nvPicPr>
        <p:blipFill>
          <a:blip r:embed="rId2"/>
          <a:stretch>
            <a:fillRect/>
          </a:stretch>
        </p:blipFill>
        <p:spPr>
          <a:xfrm>
            <a:off x="304800" y="1028699"/>
            <a:ext cx="11582400" cy="4928347"/>
          </a:xfrm>
          <a:prstGeom prst="rect">
            <a:avLst/>
          </a:prstGeom>
        </p:spPr>
      </p:pic>
    </p:spTree>
    <p:extLst>
      <p:ext uri="{BB962C8B-B14F-4D97-AF65-F5344CB8AC3E}">
        <p14:creationId xmlns:p14="http://schemas.microsoft.com/office/powerpoint/2010/main" val="2467193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CuadroTexto 5"/>
          <p:cNvSpPr txBox="1"/>
          <p:nvPr/>
        </p:nvSpPr>
        <p:spPr>
          <a:xfrm>
            <a:off x="709613" y="287020"/>
            <a:ext cx="3025140" cy="646331"/>
          </a:xfrm>
          <a:prstGeom prst="rect">
            <a:avLst/>
          </a:prstGeom>
          <a:noFill/>
        </p:spPr>
        <p:txBody>
          <a:bodyPr wrap="square" rtlCol="0">
            <a:spAutoFit/>
          </a:bodyPr>
          <a:lstStyle/>
          <a:p>
            <a:r>
              <a:rPr lang="es-EC" sz="1200" i="1" dirty="0">
                <a:latin typeface="Calibri" panose="020F0502020204030204" pitchFamily="34" charset="0"/>
                <a:ea typeface="Calibri" panose="020F0502020204030204" pitchFamily="34" charset="0"/>
                <a:cs typeface="Calibri" panose="020F0502020204030204" pitchFamily="34" charset="0"/>
              </a:rPr>
              <a:t>DEUDA INTERNA</a:t>
            </a:r>
          </a:p>
          <a:p>
            <a:r>
              <a:rPr lang="es-EC" sz="1200" i="1" dirty="0">
                <a:latin typeface="Calibri" panose="020F0502020204030204" pitchFamily="34" charset="0"/>
                <a:ea typeface="Calibri" panose="020F0502020204030204" pitchFamily="34" charset="0"/>
                <a:cs typeface="Calibri" panose="020F0502020204030204" pitchFamily="34" charset="0"/>
              </a:rPr>
              <a:t>PRESUPUESTO GENERAL DEL ESTADO</a:t>
            </a:r>
          </a:p>
          <a:p>
            <a:r>
              <a:rPr lang="es-EC" sz="1200" i="1" dirty="0">
                <a:latin typeface="Calibri" panose="020F0502020204030204" pitchFamily="34" charset="0"/>
                <a:ea typeface="Calibri" panose="020F0502020204030204" pitchFamily="34" charset="0"/>
                <a:cs typeface="Calibri" panose="020F0502020204030204" pitchFamily="34" charset="0"/>
              </a:rPr>
              <a:t>Cifras en miles de dólares </a:t>
            </a:r>
          </a:p>
        </p:txBody>
      </p:sp>
      <p:pic>
        <p:nvPicPr>
          <p:cNvPr id="2" name="Imagen 1">
            <a:extLst>
              <a:ext uri="{FF2B5EF4-FFF2-40B4-BE49-F238E27FC236}">
                <a16:creationId xmlns:a16="http://schemas.microsoft.com/office/drawing/2014/main" id="{EB26A8D1-EBB9-4A38-9663-575BECE7091A}"/>
              </a:ext>
            </a:extLst>
          </p:cNvPr>
          <p:cNvPicPr>
            <a:picLocks noChangeAspect="1"/>
          </p:cNvPicPr>
          <p:nvPr/>
        </p:nvPicPr>
        <p:blipFill>
          <a:blip r:embed="rId2"/>
          <a:stretch>
            <a:fillRect/>
          </a:stretch>
        </p:blipFill>
        <p:spPr>
          <a:xfrm>
            <a:off x="770758" y="730150"/>
            <a:ext cx="10650483" cy="5924649"/>
          </a:xfrm>
          <a:prstGeom prst="rect">
            <a:avLst/>
          </a:prstGeom>
        </p:spPr>
      </p:pic>
    </p:spTree>
    <p:extLst>
      <p:ext uri="{BB962C8B-B14F-4D97-AF65-F5344CB8AC3E}">
        <p14:creationId xmlns:p14="http://schemas.microsoft.com/office/powerpoint/2010/main" val="1151874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818741" y="3208269"/>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196D61E4-965F-4C53-B5A9-48CB40BC7F17}"/>
              </a:ext>
            </a:extLst>
          </p:cNvPr>
          <p:cNvPicPr>
            <a:picLocks noChangeAspect="1"/>
          </p:cNvPicPr>
          <p:nvPr/>
        </p:nvPicPr>
        <p:blipFill>
          <a:blip r:embed="rId2"/>
          <a:stretch>
            <a:fillRect/>
          </a:stretch>
        </p:blipFill>
        <p:spPr>
          <a:xfrm>
            <a:off x="367553" y="1074482"/>
            <a:ext cx="11447930" cy="2076450"/>
          </a:xfrm>
          <a:prstGeom prst="rect">
            <a:avLst/>
          </a:prstGeom>
        </p:spPr>
      </p:pic>
      <p:pic>
        <p:nvPicPr>
          <p:cNvPr id="3" name="Imagen 2">
            <a:extLst>
              <a:ext uri="{FF2B5EF4-FFF2-40B4-BE49-F238E27FC236}">
                <a16:creationId xmlns:a16="http://schemas.microsoft.com/office/drawing/2014/main" id="{A011BBAF-F474-4AAA-BE97-0F01011B6682}"/>
              </a:ext>
            </a:extLst>
          </p:cNvPr>
          <p:cNvPicPr>
            <a:picLocks noChangeAspect="1"/>
          </p:cNvPicPr>
          <p:nvPr/>
        </p:nvPicPr>
        <p:blipFill>
          <a:blip r:embed="rId3"/>
          <a:stretch>
            <a:fillRect/>
          </a:stretch>
        </p:blipFill>
        <p:spPr>
          <a:xfrm>
            <a:off x="300318" y="3832972"/>
            <a:ext cx="11515165" cy="1504950"/>
          </a:xfrm>
          <a:prstGeom prst="rect">
            <a:avLst/>
          </a:prstGeom>
        </p:spPr>
      </p:pic>
    </p:spTree>
    <p:extLst>
      <p:ext uri="{BB962C8B-B14F-4D97-AF65-F5344CB8AC3E}">
        <p14:creationId xmlns:p14="http://schemas.microsoft.com/office/powerpoint/2010/main" val="65237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094889"/>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
        <p:nvSpPr>
          <p:cNvPr id="5"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431194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ANEXO No.1</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334516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3C6E48A-7E29-4F5E-9CC2-D3D4228C1F20}"/>
              </a:ext>
            </a:extLst>
          </p:cNvPr>
          <p:cNvPicPr>
            <a:picLocks noChangeAspect="1"/>
          </p:cNvPicPr>
          <p:nvPr/>
        </p:nvPicPr>
        <p:blipFill>
          <a:blip r:embed="rId2"/>
          <a:stretch>
            <a:fillRect/>
          </a:stretch>
        </p:blipFill>
        <p:spPr>
          <a:xfrm>
            <a:off x="2147494" y="932330"/>
            <a:ext cx="7937800" cy="4634752"/>
          </a:xfrm>
          <a:prstGeom prst="rect">
            <a:avLst/>
          </a:prstGeom>
        </p:spPr>
      </p:pic>
    </p:spTree>
    <p:extLst>
      <p:ext uri="{BB962C8B-B14F-4D97-AF65-F5344CB8AC3E}">
        <p14:creationId xmlns:p14="http://schemas.microsoft.com/office/powerpoint/2010/main" val="222240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26B8AF4-0467-456A-BEB9-B4091F7FB1FE}"/>
              </a:ext>
            </a:extLst>
          </p:cNvPr>
          <p:cNvPicPr>
            <a:picLocks noChangeAspect="1"/>
          </p:cNvPicPr>
          <p:nvPr/>
        </p:nvPicPr>
        <p:blipFill>
          <a:blip r:embed="rId3"/>
          <a:stretch>
            <a:fillRect/>
          </a:stretch>
        </p:blipFill>
        <p:spPr>
          <a:xfrm>
            <a:off x="2393576" y="1544449"/>
            <a:ext cx="7718613" cy="2812397"/>
          </a:xfrm>
          <a:prstGeom prst="rect">
            <a:avLst/>
          </a:prstGeom>
        </p:spPr>
      </p:pic>
    </p:spTree>
    <p:extLst>
      <p:ext uri="{BB962C8B-B14F-4D97-AF65-F5344CB8AC3E}">
        <p14:creationId xmlns:p14="http://schemas.microsoft.com/office/powerpoint/2010/main" val="3874844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3" name="Imagen 2">
            <a:extLst>
              <a:ext uri="{FF2B5EF4-FFF2-40B4-BE49-F238E27FC236}">
                <a16:creationId xmlns:a16="http://schemas.microsoft.com/office/drawing/2014/main" id="{CAEBA6E6-590C-DD70-DED5-B2D6F8C51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761" y="7732"/>
            <a:ext cx="12178254" cy="68502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209A8611-703B-4CCC-830E-9E892B5DFE3A}"/>
              </a:ext>
            </a:extLst>
          </p:cNvPr>
          <p:cNvSpPr txBox="1">
            <a:spLocks/>
          </p:cNvSpPr>
          <p:nvPr/>
        </p:nvSpPr>
        <p:spPr>
          <a:xfrm>
            <a:off x="2072594" y="1270000"/>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5" name="Título 1">
            <a:extLst>
              <a:ext uri="{FF2B5EF4-FFF2-40B4-BE49-F238E27FC236}">
                <a16:creationId xmlns:a16="http://schemas.microsoft.com/office/drawing/2014/main" id="{9C9BB573-D68C-4A01-A719-6EF978261B7E}"/>
              </a:ext>
            </a:extLst>
          </p:cNvPr>
          <p:cNvSpPr txBox="1">
            <a:spLocks/>
          </p:cNvSpPr>
          <p:nvPr/>
        </p:nvSpPr>
        <p:spPr bwMode="auto">
          <a:xfrm>
            <a:off x="2886834" y="629310"/>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Mayo 2026</a:t>
            </a:r>
          </a:p>
        </p:txBody>
      </p:sp>
      <p:sp>
        <p:nvSpPr>
          <p:cNvPr id="6" name="Título 1"/>
          <p:cNvSpPr>
            <a:spLocks noGrp="1"/>
          </p:cNvSpPr>
          <p:nvPr>
            <p:ph type="title"/>
          </p:nvPr>
        </p:nvSpPr>
        <p:spPr>
          <a:xfrm>
            <a:off x="642257" y="164597"/>
            <a:ext cx="10515600" cy="695695"/>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1006865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
        <p:nvSpPr>
          <p:cNvPr id="6"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normAutofit/>
          </a:bodyPr>
          <a:lstStyle/>
          <a:p>
            <a:pPr algn="ctr">
              <a:defRPr/>
            </a:pPr>
            <a:r>
              <a:rPr lang="en-US" sz="2800" dirty="0">
                <a:solidFill>
                  <a:srgbClr val="32266B"/>
                </a:solidFill>
                <a:latin typeface="Arial"/>
                <a:ea typeface="Arial"/>
                <a:cs typeface="Arial"/>
              </a:rPr>
              <a:t>G</a:t>
            </a:r>
            <a:r>
              <a:rPr lang="es-EC" sz="2800" dirty="0">
                <a:solidFill>
                  <a:srgbClr val="32266B"/>
                </a:solidFill>
                <a:latin typeface="Arial"/>
                <a:ea typeface="Arial"/>
                <a:cs typeface="Arial"/>
              </a:rPr>
              <a:t>LOSARIO</a:t>
            </a:r>
          </a:p>
        </p:txBody>
      </p:sp>
    </p:spTree>
    <p:extLst>
      <p:ext uri="{BB962C8B-B14F-4D97-AF65-F5344CB8AC3E}">
        <p14:creationId xmlns:p14="http://schemas.microsoft.com/office/powerpoint/2010/main" val="266203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dirty="0"/>
          </a:p>
          <a:p>
            <a:pPr algn="just"/>
            <a:r>
              <a:rPr lang="es-ES" altLang="es-EC" sz="1500" dirty="0"/>
              <a:t>La Deuda Externa corresponde a la deuda pública originada en instrumentos de entidades públicas frente a no residentes de la misma economía.</a:t>
            </a:r>
          </a:p>
          <a:p>
            <a:pPr algn="just"/>
            <a:r>
              <a:rPr lang="es-ES" altLang="es-EC" sz="1500" dirty="0"/>
              <a:t>La Deuda Interna corresponde a la deuda pública originada en instrumentos de entidades públicas frente a residentes de la misma economía. </a:t>
            </a:r>
          </a:p>
          <a:p>
            <a:pPr algn="just"/>
            <a:r>
              <a:rPr lang="es-ES" altLang="es-EC" sz="1500" dirty="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dirty="0"/>
          </a:p>
          <a:p>
            <a:pPr algn="just"/>
            <a:r>
              <a:rPr lang="es-ES" altLang="es-EC" sz="1500" dirty="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dirty="0"/>
          </a:p>
        </p:txBody>
      </p:sp>
      <p:sp>
        <p:nvSpPr>
          <p:cNvPr id="5"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normAutofit/>
          </a:bodyPr>
          <a:lstStyle/>
          <a:p>
            <a:pPr algn="ctr">
              <a:defRPr/>
            </a:pPr>
            <a:r>
              <a:rPr lang="en-US" sz="2800" dirty="0">
                <a:solidFill>
                  <a:srgbClr val="32266B"/>
                </a:solidFill>
                <a:latin typeface="Arial"/>
                <a:ea typeface="Arial"/>
                <a:cs typeface="Arial"/>
              </a:rPr>
              <a:t>DEFINICIONES</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372768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ítulo 1">
            <a:extLst>
              <a:ext uri="{FF2B5EF4-FFF2-40B4-BE49-F238E27FC236}">
                <a16:creationId xmlns:a16="http://schemas.microsoft.com/office/drawing/2014/main" id="{0C3D44F8-5F1E-4AD5-B62B-0F25F4A66B54}"/>
              </a:ext>
            </a:extLst>
          </p:cNvPr>
          <p:cNvSpPr txBox="1">
            <a:spLocks/>
          </p:cNvSpPr>
          <p:nvPr/>
        </p:nvSpPr>
        <p:spPr>
          <a:xfrm>
            <a:off x="838200" y="120650"/>
            <a:ext cx="10515600" cy="13843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defRPr/>
            </a:pPr>
            <a:br>
              <a:rPr lang="en-US" sz="2800" dirty="0">
                <a:solidFill>
                  <a:srgbClr val="32266B"/>
                </a:solidFill>
                <a:latin typeface="Arial"/>
                <a:ea typeface="Arial"/>
                <a:cs typeface="Arial"/>
              </a:rPr>
            </a:br>
            <a:r>
              <a:rPr lang="en-US" sz="2800" dirty="0">
                <a:solidFill>
                  <a:srgbClr val="32266B"/>
                </a:solidFill>
                <a:latin typeface="Arial"/>
                <a:ea typeface="Arial"/>
                <a:cs typeface="Arial"/>
              </a:rPr>
              <a:t>CONCEPTOS GENERALES DE SECTORIZACIÓN</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SECTOR PÚBLICO DISTRIBUCIÓN</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72046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dirty="0">
                <a:solidFill>
                  <a:srgbClr val="32266B"/>
                </a:solidFill>
                <a:latin typeface="Arial"/>
                <a:ea typeface="Arial"/>
                <a:cs typeface="Arial"/>
                <a:sym typeface="Calibri"/>
              </a:rPr>
              <a:t>INDICADOR DE LA DEUDA PÚBLICA Y OTRAS OBLIGACIONES DEL SPNF Y LA SEGURIDAD SOCIAL / PIB</a:t>
            </a:r>
          </a:p>
        </p:txBody>
      </p:sp>
    </p:spTree>
    <p:extLst>
      <p:ext uri="{BB962C8B-B14F-4D97-AF65-F5344CB8AC3E}">
        <p14:creationId xmlns:p14="http://schemas.microsoft.com/office/powerpoint/2010/main" val="920458805"/>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5033</TotalTime>
  <Words>1915</Words>
  <Application>Microsoft Office PowerPoint</Application>
  <PresentationFormat>Panorámica</PresentationFormat>
  <Paragraphs>231</Paragraphs>
  <Slides>43</Slides>
  <Notes>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43</vt:i4>
      </vt:variant>
    </vt:vector>
  </HeadingPairs>
  <TitlesOfParts>
    <vt:vector size="51" baseType="lpstr">
      <vt:lpstr>Arial</vt:lpstr>
      <vt:lpstr>Calibri</vt:lpstr>
      <vt:lpstr>Calibri (Cuerpo)</vt:lpstr>
      <vt:lpstr>Calibri Light</vt:lpstr>
      <vt:lpstr>GOTHAM-LIGHT</vt:lpstr>
      <vt:lpstr>Times New Roman</vt:lpstr>
      <vt:lpstr>Wingdings</vt:lpstr>
      <vt:lpstr>Tema de Office</vt:lpstr>
      <vt:lpstr>Presentación de PowerPoint</vt:lpstr>
      <vt:lpstr>Presentación de PowerPoint</vt:lpstr>
      <vt:lpstr>PRESENTACIÓN</vt:lpstr>
      <vt:lpstr>PRESENTACIÓN</vt:lpstr>
      <vt:lpstr>PRESENTACIÓN</vt:lpstr>
      <vt:lpstr>GLOSARIO</vt:lpstr>
      <vt:lpstr>DEFINICIONES</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María Dolores Valencia</dc:creator>
  <cp:lastModifiedBy>Castellanos Cevallos, Katherine de los Ángeles</cp:lastModifiedBy>
  <cp:revision>621</cp:revision>
  <dcterms:created xsi:type="dcterms:W3CDTF">2021-05-27T23:45:58Z</dcterms:created>
  <dcterms:modified xsi:type="dcterms:W3CDTF">2026-08-01T02:27:27Z</dcterms:modified>
</cp:coreProperties>
</file>