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2"/>
  </p:notesMasterIdLst>
  <p:sldIdLst>
    <p:sldId id="256" r:id="rId2"/>
    <p:sldId id="261" r:id="rId3"/>
    <p:sldId id="263" r:id="rId4"/>
    <p:sldId id="264" r:id="rId5"/>
    <p:sldId id="265" r:id="rId6"/>
    <p:sldId id="266" r:id="rId7"/>
    <p:sldId id="267" r:id="rId8"/>
    <p:sldId id="268" r:id="rId9"/>
    <p:sldId id="269" r:id="rId10"/>
    <p:sldId id="270" r:id="rId11"/>
    <p:sldId id="271" r:id="rId12"/>
    <p:sldId id="276" r:id="rId13"/>
    <p:sldId id="275" r:id="rId14"/>
    <p:sldId id="272" r:id="rId15"/>
    <p:sldId id="273" r:id="rId16"/>
    <p:sldId id="274" r:id="rId17"/>
    <p:sldId id="277" r:id="rId18"/>
    <p:sldId id="278" r:id="rId19"/>
    <p:sldId id="279" r:id="rId20"/>
    <p:sldId id="280" r:id="rId21"/>
    <p:sldId id="281" r:id="rId22"/>
    <p:sldId id="282" r:id="rId23"/>
    <p:sldId id="283" r:id="rId24"/>
    <p:sldId id="303" r:id="rId25"/>
    <p:sldId id="284" r:id="rId26"/>
    <p:sldId id="285" r:id="rId27"/>
    <p:sldId id="304"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5" r:id="rId46"/>
    <p:sldId id="306" r:id="rId47"/>
    <p:sldId id="307" r:id="rId48"/>
    <p:sldId id="308" r:id="rId49"/>
    <p:sldId id="309" r:id="rId50"/>
    <p:sldId id="260" r:id="rId5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gfsQybd2hes5qMfd625ajkgi9xT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266B"/>
    <a:srgbClr val="2CB5E0"/>
    <a:srgbClr val="287C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77"/>
    <p:restoredTop sz="94674"/>
  </p:normalViewPr>
  <p:slideViewPr>
    <p:cSldViewPr snapToGrid="0">
      <p:cViewPr varScale="1">
        <p:scale>
          <a:sx n="82" d="100"/>
          <a:sy n="82" d="100"/>
        </p:scale>
        <p:origin x="461"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customschemas.google.com/relationships/presentationmetadata" Target="metadata"/><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C"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5330935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C" dirty="0"/>
              <a:t>PORTADA 1: SOLO AGREGAR EL TÍTULO DE LA PRESENTACIÓN Y CAMBIAR EL NOMBRE DE LA INSTITUCIÓN</a:t>
            </a: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C"/>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C" dirty="0"/>
              <a:t>CONTENIDO: DIAGRAMACIÓN DE DIAPOSITIVA LIBRE. CAMBIAR EL NOMBRE DE LA INSTITUCIÓN</a:t>
            </a:r>
            <a:endParaRPr dirty="0"/>
          </a:p>
        </p:txBody>
      </p:sp>
      <p:sp>
        <p:nvSpPr>
          <p:cNvPr id="117" name="Google Shape;11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C"/>
              <a:t>2</a:t>
            </a:fld>
            <a:endParaRPr/>
          </a:p>
        </p:txBody>
      </p:sp>
    </p:spTree>
    <p:extLst>
      <p:ext uri="{BB962C8B-B14F-4D97-AF65-F5344CB8AC3E}">
        <p14:creationId xmlns:p14="http://schemas.microsoft.com/office/powerpoint/2010/main" val="2363503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C" dirty="0"/>
              <a:t>CONTENIDO: DIAGRAMACIÓN DE DIAPOSITIVA LIBRE. CAMBIAR EL NOMBRE DE LA INSTITUCIÓN</a:t>
            </a:r>
            <a:endParaRPr dirty="0"/>
          </a:p>
        </p:txBody>
      </p:sp>
      <p:sp>
        <p:nvSpPr>
          <p:cNvPr id="117" name="Google Shape;11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C"/>
              <a:t>12</a:t>
            </a:fld>
            <a:endParaRPr/>
          </a:p>
        </p:txBody>
      </p:sp>
    </p:spTree>
    <p:extLst>
      <p:ext uri="{BB962C8B-B14F-4D97-AF65-F5344CB8AC3E}">
        <p14:creationId xmlns:p14="http://schemas.microsoft.com/office/powerpoint/2010/main" val="2121881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C" dirty="0"/>
              <a:t>CONTENIDO: DIAGRAMACIÓN DE DIAPOSITIVA LIBRE. CAMBIAR EL NOMBRE DE LA INSTITUCIÓN</a:t>
            </a:r>
            <a:endParaRPr dirty="0"/>
          </a:p>
        </p:txBody>
      </p:sp>
      <p:sp>
        <p:nvSpPr>
          <p:cNvPr id="117" name="Google Shape;11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C"/>
              <a:t>27</a:t>
            </a:fld>
            <a:endParaRPr/>
          </a:p>
        </p:txBody>
      </p:sp>
    </p:spTree>
    <p:extLst>
      <p:ext uri="{BB962C8B-B14F-4D97-AF65-F5344CB8AC3E}">
        <p14:creationId xmlns:p14="http://schemas.microsoft.com/office/powerpoint/2010/main" val="1745295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dirty="0"/>
              <a:t>CIERRE</a:t>
            </a:r>
            <a:r>
              <a:rPr lang="es-ES"/>
              <a:t>: EL CIERRE DEBERÁ SER DISEÑADO POR CADA INSTITUCIÓN DE ACUERDO AL MODELO</a:t>
            </a:r>
            <a:endParaRPr/>
          </a:p>
        </p:txBody>
      </p:sp>
      <p:sp>
        <p:nvSpPr>
          <p:cNvPr id="125" name="Google Shape;12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5"/>
        <p:cNvGrpSpPr/>
        <p:nvPr/>
      </p:nvGrpSpPr>
      <p:grpSpPr>
        <a:xfrm>
          <a:off x="0" y="0"/>
          <a:ext cx="0" cy="0"/>
          <a:chOff x="0" y="0"/>
          <a:chExt cx="0" cy="0"/>
        </a:xfrm>
      </p:grpSpPr>
      <p:sp>
        <p:nvSpPr>
          <p:cNvPr id="16" name="Google Shape;16;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1"/>
        <p:cNvGrpSpPr/>
        <p:nvPr/>
      </p:nvGrpSpPr>
      <p:grpSpPr>
        <a:xfrm>
          <a:off x="0" y="0"/>
          <a:ext cx="0" cy="0"/>
          <a:chOff x="0" y="0"/>
          <a:chExt cx="0" cy="0"/>
        </a:xfrm>
      </p:grpSpPr>
      <p:sp>
        <p:nvSpPr>
          <p:cNvPr id="22" name="Google Shape;22;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0"/>
        <p:cNvGrpSpPr/>
        <p:nvPr/>
      </p:nvGrpSpPr>
      <p:grpSpPr>
        <a:xfrm>
          <a:off x="0" y="0"/>
          <a:ext cx="0" cy="0"/>
          <a:chOff x="0" y="0"/>
          <a:chExt cx="0" cy="0"/>
        </a:xfrm>
      </p:grpSpPr>
      <p:sp>
        <p:nvSpPr>
          <p:cNvPr id="41" name="Google Shape;41;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9"/>
        <p:cNvGrpSpPr/>
        <p:nvPr/>
      </p:nvGrpSpPr>
      <p:grpSpPr>
        <a:xfrm>
          <a:off x="0" y="0"/>
          <a:ext cx="0" cy="0"/>
          <a:chOff x="0" y="0"/>
          <a:chExt cx="0" cy="0"/>
        </a:xfrm>
      </p:grpSpPr>
      <p:sp>
        <p:nvSpPr>
          <p:cNvPr id="50" name="Google Shape;5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4"/>
        <p:cNvGrpSpPr/>
        <p:nvPr/>
      </p:nvGrpSpPr>
      <p:grpSpPr>
        <a:xfrm>
          <a:off x="0" y="0"/>
          <a:ext cx="0" cy="0"/>
          <a:chOff x="0" y="0"/>
          <a:chExt cx="0" cy="0"/>
        </a:xfrm>
      </p:grpSpPr>
      <p:sp>
        <p:nvSpPr>
          <p:cNvPr id="55" name="Google Shape;55;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5"/>
          <p:cNvSpPr>
            <a:spLocks noGrp="1"/>
          </p:cNvSpPr>
          <p:nvPr>
            <p:ph type="pic" idx="2"/>
          </p:nvPr>
        </p:nvSpPr>
        <p:spPr>
          <a:xfrm>
            <a:off x="5183188" y="987425"/>
            <a:ext cx="6172200" cy="4873625"/>
          </a:xfrm>
          <a:prstGeom prst="rect">
            <a:avLst/>
          </a:prstGeom>
          <a:noFill/>
          <a:ln>
            <a:noFill/>
          </a:ln>
        </p:spPr>
      </p:sp>
      <p:sp>
        <p:nvSpPr>
          <p:cNvPr id="68" name="Google Shape;68;p1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Shape 9"/>
        <p:cNvGrpSpPr/>
        <p:nvPr/>
      </p:nvGrpSpPr>
      <p:grpSpPr>
        <a:xfrm>
          <a:off x="0" y="0"/>
          <a:ext cx="0" cy="0"/>
          <a:chOff x="0" y="0"/>
          <a:chExt cx="0" cy="0"/>
        </a:xfrm>
      </p:grpSpPr>
      <p:sp>
        <p:nvSpPr>
          <p:cNvPr id="10" name="Google Shape;10;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2" name="Google Shape;127;p5">
            <a:extLst>
              <a:ext uri="{FF2B5EF4-FFF2-40B4-BE49-F238E27FC236}">
                <a16:creationId xmlns:a16="http://schemas.microsoft.com/office/drawing/2014/main" id="{3445F9BB-A9B0-0D9C-B893-A9C2EE6004BB}"/>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sp>
        <p:nvSpPr>
          <p:cNvPr id="92" name="Google Shape;92;p1"/>
          <p:cNvSpPr txBox="1"/>
          <p:nvPr/>
        </p:nvSpPr>
        <p:spPr>
          <a:xfrm>
            <a:off x="235925" y="6161643"/>
            <a:ext cx="5733348"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r>
              <a:rPr lang="es-EC" sz="1400" b="1" u="none" strike="noStrike" cap="none" dirty="0">
                <a:solidFill>
                  <a:srgbClr val="32266B"/>
                </a:solidFill>
                <a:latin typeface="Arial" panose="020B0604020202020204" pitchFamily="34" charset="0"/>
                <a:cs typeface="Arial" panose="020B0604020202020204" pitchFamily="34" charset="0"/>
                <a:sym typeface="Arial"/>
              </a:rPr>
              <a:t>Ministerio de Economía y Finanzas</a:t>
            </a:r>
            <a:endParaRPr sz="1400" b="1" u="none" strike="noStrike" cap="none" dirty="0">
              <a:solidFill>
                <a:srgbClr val="32266B"/>
              </a:solidFill>
              <a:latin typeface="Arial" panose="020B0604020202020204" pitchFamily="34" charset="0"/>
              <a:cs typeface="Arial" panose="020B0604020202020204" pitchFamily="34" charset="0"/>
              <a:sym typeface="Arial"/>
            </a:endParaRPr>
          </a:p>
        </p:txBody>
      </p:sp>
      <p:sp>
        <p:nvSpPr>
          <p:cNvPr id="5" name="Title 1">
            <a:extLst>
              <a:ext uri="{FF2B5EF4-FFF2-40B4-BE49-F238E27FC236}">
                <a16:creationId xmlns:a16="http://schemas.microsoft.com/office/drawing/2014/main" id="{957BD349-5EE1-4061-8206-8FF6677D28F2}"/>
              </a:ext>
            </a:extLst>
          </p:cNvPr>
          <p:cNvSpPr txBox="1">
            <a:spLocks noChangeArrowheads="1"/>
          </p:cNvSpPr>
          <p:nvPr/>
        </p:nvSpPr>
        <p:spPr bwMode="auto">
          <a:xfrm>
            <a:off x="3169168" y="3045018"/>
            <a:ext cx="9132888" cy="231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s-EC" altLang="es-EC" sz="4000" dirty="0">
                <a:solidFill>
                  <a:schemeClr val="bg1"/>
                </a:solidFill>
                <a:latin typeface="GOTHAM-LIGHT" pitchFamily="2" charset="0"/>
              </a:rPr>
              <a:t>Boletín de Deuda Pública y otras obligaciones del SPNF y la Seguridad Social / PIB</a:t>
            </a:r>
          </a:p>
          <a:p>
            <a:pPr algn="ctr" eaLnBrk="1" hangingPunct="1">
              <a:spcBef>
                <a:spcPct val="0"/>
              </a:spcBef>
              <a:buFontTx/>
              <a:buNone/>
            </a:pPr>
            <a:endParaRPr lang="es-EC" altLang="es-EC" sz="4000" dirty="0">
              <a:solidFill>
                <a:schemeClr val="bg1"/>
              </a:solidFill>
              <a:latin typeface="GOTHAM-LIGHT" pitchFamily="2" charset="0"/>
            </a:endParaRPr>
          </a:p>
        </p:txBody>
      </p:sp>
      <p:sp>
        <p:nvSpPr>
          <p:cNvPr id="7" name="Title 1">
            <a:extLst>
              <a:ext uri="{FF2B5EF4-FFF2-40B4-BE49-F238E27FC236}">
                <a16:creationId xmlns:a16="http://schemas.microsoft.com/office/drawing/2014/main" id="{1108E1A7-78F6-44C3-8AC9-03A8522444A6}"/>
              </a:ext>
            </a:extLst>
          </p:cNvPr>
          <p:cNvSpPr txBox="1">
            <a:spLocks noChangeArrowheads="1"/>
          </p:cNvSpPr>
          <p:nvPr/>
        </p:nvSpPr>
        <p:spPr bwMode="auto">
          <a:xfrm>
            <a:off x="1176583" y="1319926"/>
            <a:ext cx="4919417"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s-EC" sz="2800" dirty="0" smtClean="0">
                <a:solidFill>
                  <a:schemeClr val="bg1"/>
                </a:solidFill>
                <a:latin typeface="GOTHAM-LIGHT" pitchFamily="2" charset="0"/>
              </a:rPr>
              <a:t>31 </a:t>
            </a:r>
            <a:r>
              <a:rPr lang="en-US" altLang="es-EC" sz="2800" dirty="0">
                <a:solidFill>
                  <a:schemeClr val="bg1"/>
                </a:solidFill>
                <a:latin typeface="GOTHAM-LIGHT" pitchFamily="2" charset="0"/>
              </a:rPr>
              <a:t>de </a:t>
            </a:r>
            <a:r>
              <a:rPr lang="en-US" altLang="es-EC" sz="2800" dirty="0" err="1" smtClean="0">
                <a:solidFill>
                  <a:schemeClr val="bg1"/>
                </a:solidFill>
                <a:latin typeface="GOTHAM-LIGHT" pitchFamily="2" charset="0"/>
              </a:rPr>
              <a:t>julio</a:t>
            </a:r>
            <a:r>
              <a:rPr lang="en-US" altLang="es-EC" sz="2800" dirty="0" smtClean="0">
                <a:solidFill>
                  <a:schemeClr val="bg1"/>
                </a:solidFill>
                <a:latin typeface="GOTHAM-LIGHT" pitchFamily="2" charset="0"/>
              </a:rPr>
              <a:t> de 2024</a:t>
            </a:r>
            <a:endParaRPr lang="es-EC" altLang="es-EC" sz="2800" dirty="0">
              <a:solidFill>
                <a:schemeClr val="bg1"/>
              </a:solidFill>
              <a:latin typeface="GOTHAM-LIGHT"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41172018-71A0-4A45-BE2A-24448FCA6FA0}"/>
              </a:ext>
            </a:extLst>
          </p:cNvPr>
          <p:cNvSpPr txBox="1">
            <a:spLocks/>
          </p:cNvSpPr>
          <p:nvPr/>
        </p:nvSpPr>
        <p:spPr bwMode="auto">
          <a:xfrm>
            <a:off x="919163" y="1930400"/>
            <a:ext cx="4241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Saldo</a:t>
            </a:r>
            <a:r>
              <a:rPr lang="en-US" altLang="es-EC" sz="1200" b="1" i="1" dirty="0">
                <a:latin typeface="Calibri Light" panose="020F0302020204030204" pitchFamily="34" charset="0"/>
                <a:cs typeface="Times New Roman" panose="02020603050405020304" pitchFamily="18" charset="0"/>
              </a:rPr>
              <a:t> al </a:t>
            </a:r>
            <a:r>
              <a:rPr lang="en-US" altLang="es-EC" sz="1200" b="1" i="1" dirty="0" smtClean="0">
                <a:latin typeface="Calibri Light" panose="020F0302020204030204" pitchFamily="34" charset="0"/>
                <a:cs typeface="Times New Roman" panose="02020603050405020304" pitchFamily="18" charset="0"/>
              </a:rPr>
              <a:t>31 de </a:t>
            </a:r>
            <a:r>
              <a:rPr lang="en-US" altLang="es-EC" sz="1200" b="1" i="1" dirty="0" err="1" smtClean="0">
                <a:latin typeface="Calibri Light" panose="020F0302020204030204" pitchFamily="34" charset="0"/>
                <a:cs typeface="Times New Roman" panose="02020603050405020304" pitchFamily="18" charset="0"/>
              </a:rPr>
              <a:t>julio</a:t>
            </a:r>
            <a:r>
              <a:rPr lang="en-US" altLang="es-EC" sz="1200" b="1" i="1" dirty="0" smtClean="0">
                <a:latin typeface="Calibri Light" panose="020F0302020204030204" pitchFamily="34" charset="0"/>
                <a:cs typeface="Times New Roman" panose="02020603050405020304" pitchFamily="18" charset="0"/>
              </a:rPr>
              <a:t> de 2024</a:t>
            </a: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err="1">
                <a:latin typeface="Calibri Light" panose="020F0302020204030204" pitchFamily="34" charset="0"/>
                <a:cs typeface="Times New Roman" panose="02020603050405020304" pitchFamily="18" charset="0"/>
              </a:rPr>
              <a:t>Cifras</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en</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millones</a:t>
            </a:r>
            <a:r>
              <a:rPr lang="en-US" altLang="es-EC" sz="1200" b="1" i="1" dirty="0">
                <a:latin typeface="Calibri Light" panose="020F0302020204030204" pitchFamily="34" charset="0"/>
                <a:cs typeface="Times New Roman" panose="02020603050405020304" pitchFamily="18" charset="0"/>
              </a:rPr>
              <a:t> de </a:t>
            </a:r>
            <a:r>
              <a:rPr lang="en-US" altLang="es-EC" sz="1200" b="1" i="1" dirty="0" err="1">
                <a:latin typeface="Calibri Light" panose="020F0302020204030204" pitchFamily="34" charset="0"/>
                <a:cs typeface="Times New Roman" panose="02020603050405020304" pitchFamily="18" charset="0"/>
              </a:rPr>
              <a:t>dólares</a:t>
            </a:r>
            <a:endParaRPr lang="es-EC" altLang="es-EC" sz="1200" b="1" i="1" dirty="0">
              <a:latin typeface="Calibri Light" panose="020F0302020204030204" pitchFamily="34" charset="0"/>
              <a:cs typeface="Times New Roman" panose="02020603050405020304" pitchFamily="18" charset="0"/>
            </a:endParaRPr>
          </a:p>
        </p:txBody>
      </p:sp>
      <p:sp>
        <p:nvSpPr>
          <p:cNvPr id="6" name="Rectángulo 5">
            <a:extLst>
              <a:ext uri="{FF2B5EF4-FFF2-40B4-BE49-F238E27FC236}">
                <a16:creationId xmlns:a16="http://schemas.microsoft.com/office/drawing/2014/main" id="{6AD55F49-DE19-444B-93D2-0CFD7C38CA9E}"/>
              </a:ext>
            </a:extLst>
          </p:cNvPr>
          <p:cNvSpPr/>
          <p:nvPr/>
        </p:nvSpPr>
        <p:spPr>
          <a:xfrm>
            <a:off x="756687" y="66222"/>
            <a:ext cx="10887917" cy="954107"/>
          </a:xfrm>
          <a:prstGeom prst="rect">
            <a:avLst/>
          </a:prstGeom>
        </p:spPr>
        <p:txBody>
          <a:bodyPr wrap="square">
            <a:spAutoFit/>
          </a:bodyPr>
          <a:lstStyle/>
          <a:p>
            <a:pPr>
              <a:defRPr/>
            </a:pPr>
            <a:r>
              <a:rPr lang="es-EC" sz="2800" dirty="0">
                <a:solidFill>
                  <a:srgbClr val="32266B"/>
                </a:solidFill>
                <a:sym typeface="Calibri"/>
              </a:rPr>
              <a:t>INDICADOR DE LA DEUDA PÚBLICA Y OTRAS OBLIGACIONES DEL SPNF Y LA SEGURIDAD SOCIAL / PIB.</a:t>
            </a:r>
          </a:p>
        </p:txBody>
      </p:sp>
      <p:sp>
        <p:nvSpPr>
          <p:cNvPr id="3" name="Rectángulo 2"/>
          <p:cNvSpPr/>
          <p:nvPr/>
        </p:nvSpPr>
        <p:spPr>
          <a:xfrm>
            <a:off x="1596134" y="3648509"/>
            <a:ext cx="8854152" cy="261610"/>
          </a:xfrm>
          <a:prstGeom prst="rect">
            <a:avLst/>
          </a:prstGeom>
        </p:spPr>
        <p:txBody>
          <a:bodyPr wrap="square">
            <a:spAutoFit/>
          </a:bodyPr>
          <a:lstStyle/>
          <a:p>
            <a:r>
              <a:rPr lang="es-MX" sz="1100" dirty="0" smtClean="0">
                <a:latin typeface="Calibri" panose="020F0502020204030204" pitchFamily="34" charset="0"/>
              </a:rPr>
              <a:t>Nota: </a:t>
            </a:r>
            <a:r>
              <a:rPr lang="es-MX" sz="1100" dirty="0">
                <a:latin typeface="Calibri" panose="020F0502020204030204" pitchFamily="34" charset="0"/>
              </a:rPr>
              <a:t>PIB </a:t>
            </a:r>
            <a:r>
              <a:rPr lang="es-MX" sz="1100" dirty="0" smtClean="0">
                <a:latin typeface="Calibri" panose="020F0502020204030204" pitchFamily="34" charset="0"/>
              </a:rPr>
              <a:t>2024 </a:t>
            </a:r>
            <a:r>
              <a:rPr lang="es-MX" sz="1100" dirty="0">
                <a:latin typeface="Calibri" panose="020F0502020204030204" pitchFamily="34" charset="0"/>
              </a:rPr>
              <a:t>última cifra previsional publicada </a:t>
            </a:r>
            <a:r>
              <a:rPr lang="es-MX" sz="1100" dirty="0" smtClean="0">
                <a:latin typeface="Calibri" panose="020F0502020204030204" pitchFamily="34" charset="0"/>
              </a:rPr>
              <a:t>(</a:t>
            </a:r>
            <a:r>
              <a:rPr lang="es-MX" sz="1100" dirty="0" smtClean="0">
                <a:latin typeface="Calibri" panose="020F0502020204030204" pitchFamily="34" charset="0"/>
              </a:rPr>
              <a:t>septiembre</a:t>
            </a:r>
            <a:r>
              <a:rPr lang="es-MX" sz="1100" dirty="0" smtClean="0">
                <a:latin typeface="Calibri" panose="020F0502020204030204" pitchFamily="34" charset="0"/>
              </a:rPr>
              <a:t> </a:t>
            </a:r>
            <a:r>
              <a:rPr lang="es-MX" sz="1100" dirty="0" smtClean="0">
                <a:latin typeface="Calibri" panose="020F0502020204030204" pitchFamily="34" charset="0"/>
              </a:rPr>
              <a:t>2024) </a:t>
            </a:r>
            <a:r>
              <a:rPr lang="es-MX" sz="1100" dirty="0">
                <a:latin typeface="Calibri" panose="020F0502020204030204" pitchFamily="34" charset="0"/>
              </a:rPr>
              <a:t>por el BCE https://www.bce.fin.ec/index.php/informacioneconomica/sector-real</a:t>
            </a:r>
            <a:r>
              <a:rPr lang="es-MX" sz="1100" dirty="0"/>
              <a:t> </a:t>
            </a:r>
            <a:endParaRPr lang="es-EC" sz="1100" dirty="0"/>
          </a:p>
        </p:txBody>
      </p:sp>
      <p:pic>
        <p:nvPicPr>
          <p:cNvPr id="4" name="Imagen 3"/>
          <p:cNvPicPr>
            <a:picLocks noChangeAspect="1"/>
          </p:cNvPicPr>
          <p:nvPr/>
        </p:nvPicPr>
        <p:blipFill>
          <a:blip r:embed="rId2"/>
          <a:stretch>
            <a:fillRect/>
          </a:stretch>
        </p:blipFill>
        <p:spPr>
          <a:xfrm>
            <a:off x="1596134" y="2738438"/>
            <a:ext cx="8052486" cy="910071"/>
          </a:xfrm>
          <a:prstGeom prst="rect">
            <a:avLst/>
          </a:prstGeom>
        </p:spPr>
      </p:pic>
    </p:spTree>
    <p:extLst>
      <p:ext uri="{BB962C8B-B14F-4D97-AF65-F5344CB8AC3E}">
        <p14:creationId xmlns:p14="http://schemas.microsoft.com/office/powerpoint/2010/main" val="1223812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68BF485E-0D93-4651-A278-A6B4DC597CA0}"/>
              </a:ext>
            </a:extLst>
          </p:cNvPr>
          <p:cNvSpPr>
            <a:spLocks noGrp="1"/>
          </p:cNvSpPr>
          <p:nvPr>
            <p:ph type="title"/>
          </p:nvPr>
        </p:nvSpPr>
        <p:spPr>
          <a:xfrm>
            <a:off x="687370" y="-5101"/>
            <a:ext cx="11237152" cy="711200"/>
          </a:xfrm>
        </p:spPr>
        <p:txBody>
          <a:bodyPr>
            <a:noAutofit/>
          </a:bodyPr>
          <a:lstStyle/>
          <a:p>
            <a:pPr>
              <a:defRPr/>
            </a:pPr>
            <a:r>
              <a:rPr lang="es-EC" sz="2000" dirty="0">
                <a:solidFill>
                  <a:srgbClr val="0070C0"/>
                </a:solidFill>
                <a:effectLst>
                  <a:outerShdw blurRad="38100" dist="38100" dir="2700000" algn="tl">
                    <a:srgbClr val="000000">
                      <a:alpha val="43137"/>
                    </a:srgbClr>
                  </a:outerShdw>
                </a:effectLst>
              </a:rPr>
              <a:t/>
            </a:r>
            <a:br>
              <a:rPr lang="es-EC" sz="2000" dirty="0">
                <a:solidFill>
                  <a:srgbClr val="0070C0"/>
                </a:solidFill>
                <a:effectLst>
                  <a:outerShdw blurRad="38100" dist="38100" dir="2700000" algn="tl">
                    <a:srgbClr val="000000">
                      <a:alpha val="43137"/>
                    </a:srgbClr>
                  </a:outerShdw>
                </a:effectLst>
              </a:rPr>
            </a:br>
            <a:r>
              <a:rPr lang="es-EC" sz="2000" dirty="0">
                <a:solidFill>
                  <a:srgbClr val="0070C0"/>
                </a:solidFill>
                <a:effectLst>
                  <a:outerShdw blurRad="38100" dist="38100" dir="2700000" algn="tl">
                    <a:srgbClr val="000000">
                      <a:alpha val="43137"/>
                    </a:srgbClr>
                  </a:outerShdw>
                </a:effectLst>
              </a:rPr>
              <a:t/>
            </a:r>
            <a:br>
              <a:rPr lang="es-EC" sz="2000" dirty="0">
                <a:solidFill>
                  <a:srgbClr val="0070C0"/>
                </a:solidFill>
                <a:effectLst>
                  <a:outerShdw blurRad="38100" dist="38100" dir="2700000" algn="tl">
                    <a:srgbClr val="000000">
                      <a:alpha val="43137"/>
                    </a:srgbClr>
                  </a:outerShdw>
                </a:effectLst>
              </a:rPr>
            </a:br>
            <a:r>
              <a:rPr lang="es-EC" sz="2000" dirty="0">
                <a:solidFill>
                  <a:srgbClr val="32266B"/>
                </a:solidFill>
                <a:latin typeface="Arial"/>
                <a:ea typeface="Arial"/>
                <a:cs typeface="Arial"/>
              </a:rPr>
              <a:t>INDICADOR DE LA DEUDA PÚBLICA Y OTRAS OBLIGACIONES DEL SPNF Y LA SEGURIDAD SOCIAL / PIB</a:t>
            </a:r>
            <a:br>
              <a:rPr lang="es-EC" sz="2000" dirty="0">
                <a:solidFill>
                  <a:srgbClr val="32266B"/>
                </a:solidFill>
                <a:latin typeface="Arial"/>
                <a:ea typeface="Arial"/>
                <a:cs typeface="Arial"/>
              </a:rPr>
            </a:br>
            <a:endParaRPr lang="es-EC" sz="2000" dirty="0">
              <a:solidFill>
                <a:srgbClr val="32266B"/>
              </a:solidFill>
              <a:latin typeface="Arial"/>
              <a:ea typeface="Arial"/>
              <a:cs typeface="Arial"/>
            </a:endParaRPr>
          </a:p>
        </p:txBody>
      </p:sp>
      <p:pic>
        <p:nvPicPr>
          <p:cNvPr id="2" name="Imagen 1"/>
          <p:cNvPicPr>
            <a:picLocks noChangeAspect="1"/>
          </p:cNvPicPr>
          <p:nvPr/>
        </p:nvPicPr>
        <p:blipFill>
          <a:blip r:embed="rId2"/>
          <a:stretch>
            <a:fillRect/>
          </a:stretch>
        </p:blipFill>
        <p:spPr>
          <a:xfrm>
            <a:off x="391701" y="706097"/>
            <a:ext cx="5553451" cy="3735274"/>
          </a:xfrm>
          <a:prstGeom prst="rect">
            <a:avLst/>
          </a:prstGeom>
        </p:spPr>
      </p:pic>
      <p:pic>
        <p:nvPicPr>
          <p:cNvPr id="3" name="Imagen 2"/>
          <p:cNvPicPr>
            <a:picLocks noChangeAspect="1"/>
          </p:cNvPicPr>
          <p:nvPr/>
        </p:nvPicPr>
        <p:blipFill>
          <a:blip r:embed="rId3"/>
          <a:stretch>
            <a:fillRect/>
          </a:stretch>
        </p:blipFill>
        <p:spPr>
          <a:xfrm>
            <a:off x="6069373" y="576739"/>
            <a:ext cx="5855149" cy="3864632"/>
          </a:xfrm>
          <a:prstGeom prst="rect">
            <a:avLst/>
          </a:prstGeom>
        </p:spPr>
      </p:pic>
      <p:pic>
        <p:nvPicPr>
          <p:cNvPr id="5" name="Imagen 4"/>
          <p:cNvPicPr>
            <a:picLocks noChangeAspect="1"/>
          </p:cNvPicPr>
          <p:nvPr/>
        </p:nvPicPr>
        <p:blipFill>
          <a:blip r:embed="rId4"/>
          <a:stretch>
            <a:fillRect/>
          </a:stretch>
        </p:blipFill>
        <p:spPr>
          <a:xfrm>
            <a:off x="391700" y="4514968"/>
            <a:ext cx="5553451" cy="1933534"/>
          </a:xfrm>
          <a:prstGeom prst="rect">
            <a:avLst/>
          </a:prstGeom>
        </p:spPr>
      </p:pic>
      <p:pic>
        <p:nvPicPr>
          <p:cNvPr id="9" name="Imagen 8"/>
          <p:cNvPicPr>
            <a:picLocks noChangeAspect="1"/>
          </p:cNvPicPr>
          <p:nvPr/>
        </p:nvPicPr>
        <p:blipFill>
          <a:blip r:embed="rId5"/>
          <a:stretch>
            <a:fillRect/>
          </a:stretch>
        </p:blipFill>
        <p:spPr>
          <a:xfrm>
            <a:off x="6069373" y="4514968"/>
            <a:ext cx="5553451" cy="1338600"/>
          </a:xfrm>
          <a:prstGeom prst="rect">
            <a:avLst/>
          </a:prstGeom>
        </p:spPr>
      </p:pic>
    </p:spTree>
    <p:extLst>
      <p:ext uri="{BB962C8B-B14F-4D97-AF65-F5344CB8AC3E}">
        <p14:creationId xmlns:p14="http://schemas.microsoft.com/office/powerpoint/2010/main" val="995255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4" name="Imagen 3">
            <a:extLst>
              <a:ext uri="{FF2B5EF4-FFF2-40B4-BE49-F238E27FC236}">
                <a16:creationId xmlns:a16="http://schemas.microsoft.com/office/drawing/2014/main" id="{8E983474-382F-67B4-B2AA-EDB12812E6D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Google Shape;92;p1">
            <a:extLst>
              <a:ext uri="{FF2B5EF4-FFF2-40B4-BE49-F238E27FC236}">
                <a16:creationId xmlns:a16="http://schemas.microsoft.com/office/drawing/2014/main" id="{34875A3D-F658-67AB-DDFC-39EC7A38B578}"/>
              </a:ext>
            </a:extLst>
          </p:cNvPr>
          <p:cNvSpPr txBox="1"/>
          <p:nvPr/>
        </p:nvSpPr>
        <p:spPr>
          <a:xfrm>
            <a:off x="267095" y="6131333"/>
            <a:ext cx="4795559"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r>
              <a:rPr lang="es-EC" sz="1400" b="1" u="none" strike="noStrike" cap="none" dirty="0">
                <a:solidFill>
                  <a:schemeClr val="bg1"/>
                </a:solidFill>
                <a:latin typeface="Arial" panose="020B0604020202020204" pitchFamily="34" charset="0"/>
                <a:cs typeface="Arial" panose="020B0604020202020204" pitchFamily="34" charset="0"/>
                <a:sym typeface="Arial"/>
              </a:rPr>
              <a:t>Ministerio de Economía y Finanzas</a:t>
            </a:r>
            <a:endParaRPr sz="1400" b="1" u="none" strike="noStrike" cap="none" dirty="0">
              <a:solidFill>
                <a:schemeClr val="bg1"/>
              </a:solidFill>
              <a:latin typeface="Arial" panose="020B0604020202020204" pitchFamily="34" charset="0"/>
              <a:cs typeface="Arial" panose="020B0604020202020204" pitchFamily="34" charset="0"/>
              <a:sym typeface="Arial"/>
            </a:endParaRPr>
          </a:p>
        </p:txBody>
      </p:sp>
      <p:sp>
        <p:nvSpPr>
          <p:cNvPr id="7"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1530221" y="2389150"/>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Arial"/>
              </a:rPr>
              <a:t>Deuda </a:t>
            </a:r>
            <a:r>
              <a:rPr lang="en-US" altLang="es-EC" sz="4000" dirty="0" err="1">
                <a:solidFill>
                  <a:schemeClr val="bg1"/>
                </a:solidFill>
                <a:latin typeface="Arial"/>
              </a:rPr>
              <a:t>Agregada</a:t>
            </a:r>
            <a:r>
              <a:rPr lang="en-US" altLang="es-EC" sz="4000" dirty="0">
                <a:solidFill>
                  <a:schemeClr val="bg1"/>
                </a:solidFill>
                <a:latin typeface="Arial"/>
              </a:rPr>
              <a:t> </a:t>
            </a:r>
            <a:endParaRPr lang="es-EC" altLang="es-EC" sz="4000" dirty="0">
              <a:solidFill>
                <a:schemeClr val="bg1"/>
              </a:solidFill>
              <a:latin typeface="Arial"/>
            </a:endParaRPr>
          </a:p>
        </p:txBody>
      </p:sp>
    </p:spTree>
    <p:extLst>
      <p:ext uri="{BB962C8B-B14F-4D97-AF65-F5344CB8AC3E}">
        <p14:creationId xmlns:p14="http://schemas.microsoft.com/office/powerpoint/2010/main" val="4086010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9">
            <a:extLst>
              <a:ext uri="{FF2B5EF4-FFF2-40B4-BE49-F238E27FC236}">
                <a16:creationId xmlns:a16="http://schemas.microsoft.com/office/drawing/2014/main" id="{49F0EB79-53C8-46A4-86CC-7E8A6FA02158}"/>
              </a:ext>
            </a:extLst>
          </p:cNvPr>
          <p:cNvSpPr txBox="1">
            <a:spLocks/>
          </p:cNvSpPr>
          <p:nvPr/>
        </p:nvSpPr>
        <p:spPr bwMode="auto">
          <a:xfrm>
            <a:off x="317586" y="217890"/>
            <a:ext cx="7857067" cy="971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rPr>
              <a:t>RESUMEN GENERAL </a:t>
            </a:r>
            <a:r>
              <a:rPr lang="es-ES" sz="2800" dirty="0" smtClean="0">
                <a:solidFill>
                  <a:srgbClr val="32266B"/>
                </a:solidFill>
                <a:latin typeface="Arial"/>
                <a:ea typeface="Arial"/>
                <a:cs typeface="Arial"/>
              </a:rPr>
              <a:t>JULIO 2024</a:t>
            </a:r>
            <a:r>
              <a:rPr lang="es-ES" sz="2800" dirty="0">
                <a:solidFill>
                  <a:srgbClr val="32266B"/>
                </a:solidFill>
                <a:latin typeface="Arial"/>
                <a:ea typeface="Arial"/>
                <a:cs typeface="Arial"/>
              </a:rPr>
              <a:t/>
            </a:r>
            <a:br>
              <a:rPr lang="es-ES" sz="2800" dirty="0">
                <a:solidFill>
                  <a:srgbClr val="32266B"/>
                </a:solidFill>
                <a:latin typeface="Arial"/>
                <a:ea typeface="Arial"/>
                <a:cs typeface="Arial"/>
              </a:rPr>
            </a:br>
            <a:endParaRPr lang="es-EC" sz="2800" dirty="0">
              <a:solidFill>
                <a:srgbClr val="32266B"/>
              </a:solidFill>
              <a:latin typeface="Arial"/>
              <a:ea typeface="Arial"/>
              <a:cs typeface="Arial"/>
            </a:endParaRPr>
          </a:p>
        </p:txBody>
      </p:sp>
      <p:pic>
        <p:nvPicPr>
          <p:cNvPr id="5" name="Imagen 4"/>
          <p:cNvPicPr>
            <a:picLocks noChangeAspect="1"/>
          </p:cNvPicPr>
          <p:nvPr/>
        </p:nvPicPr>
        <p:blipFill>
          <a:blip r:embed="rId2"/>
          <a:stretch>
            <a:fillRect/>
          </a:stretch>
        </p:blipFill>
        <p:spPr>
          <a:xfrm>
            <a:off x="1726369" y="1038992"/>
            <a:ext cx="8751909" cy="2096093"/>
          </a:xfrm>
          <a:prstGeom prst="rect">
            <a:avLst/>
          </a:prstGeom>
        </p:spPr>
      </p:pic>
      <p:pic>
        <p:nvPicPr>
          <p:cNvPr id="6" name="Imagen 5"/>
          <p:cNvPicPr>
            <a:picLocks noChangeAspect="1"/>
          </p:cNvPicPr>
          <p:nvPr/>
        </p:nvPicPr>
        <p:blipFill>
          <a:blip r:embed="rId3"/>
          <a:stretch>
            <a:fillRect/>
          </a:stretch>
        </p:blipFill>
        <p:spPr>
          <a:xfrm>
            <a:off x="1726369" y="3314638"/>
            <a:ext cx="8751909" cy="2097117"/>
          </a:xfrm>
          <a:prstGeom prst="rect">
            <a:avLst/>
          </a:prstGeom>
        </p:spPr>
      </p:pic>
    </p:spTree>
    <p:extLst>
      <p:ext uri="{BB962C8B-B14F-4D97-AF65-F5344CB8AC3E}">
        <p14:creationId xmlns:p14="http://schemas.microsoft.com/office/powerpoint/2010/main" val="3969735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10">
            <a:extLst>
              <a:ext uri="{FF2B5EF4-FFF2-40B4-BE49-F238E27FC236}">
                <a16:creationId xmlns:a16="http://schemas.microsoft.com/office/drawing/2014/main" id="{2AAC5332-8CFD-4436-AE9F-8DE99428126B}"/>
              </a:ext>
            </a:extLst>
          </p:cNvPr>
          <p:cNvSpPr/>
          <p:nvPr/>
        </p:nvSpPr>
        <p:spPr>
          <a:xfrm>
            <a:off x="6570132" y="2882265"/>
            <a:ext cx="4752623" cy="2114197"/>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5" name="Título 1">
            <a:extLst>
              <a:ext uri="{FF2B5EF4-FFF2-40B4-BE49-F238E27FC236}">
                <a16:creationId xmlns:a16="http://schemas.microsoft.com/office/drawing/2014/main" id="{8D8F2C10-0B53-45CE-B044-923BF152B95E}"/>
              </a:ext>
            </a:extLst>
          </p:cNvPr>
          <p:cNvSpPr txBox="1">
            <a:spLocks/>
          </p:cNvSpPr>
          <p:nvPr/>
        </p:nvSpPr>
        <p:spPr bwMode="auto">
          <a:xfrm>
            <a:off x="6570132" y="2347913"/>
            <a:ext cx="3522134" cy="392112"/>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julio 2024</a:t>
            </a: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sp>
        <p:nvSpPr>
          <p:cNvPr id="6" name="Título 1">
            <a:extLst>
              <a:ext uri="{FF2B5EF4-FFF2-40B4-BE49-F238E27FC236}">
                <a16:creationId xmlns:a16="http://schemas.microsoft.com/office/drawing/2014/main" id="{13E61240-EBAD-4B4E-8EE9-F4B79F399A5A}"/>
              </a:ext>
            </a:extLst>
          </p:cNvPr>
          <p:cNvSpPr>
            <a:spLocks noGrp="1" noChangeArrowheads="1"/>
          </p:cNvSpPr>
          <p:nvPr>
            <p:ph type="title"/>
          </p:nvPr>
        </p:nvSpPr>
        <p:spPr>
          <a:xfrm>
            <a:off x="-205274" y="0"/>
            <a:ext cx="12045820" cy="1016000"/>
          </a:xfrm>
        </p:spPr>
        <p:txBody>
          <a:bodyPr>
            <a:normAutofit/>
          </a:bodyPr>
          <a:lstStyle/>
          <a:p>
            <a:pPr algn="ctr"/>
            <a:r>
              <a:rPr lang="en-US" altLang="es-EC" sz="2800" kern="1200" dirty="0">
                <a:solidFill>
                  <a:srgbClr val="32266B"/>
                </a:solidFill>
                <a:latin typeface="Arial"/>
                <a:ea typeface="Arial"/>
                <a:cs typeface="Arial"/>
                <a:sym typeface="Arial"/>
              </a:rPr>
              <a:t>D</a:t>
            </a:r>
            <a:r>
              <a:rPr lang="es-EC" altLang="es-EC" sz="2800" kern="1200" dirty="0">
                <a:solidFill>
                  <a:srgbClr val="32266B"/>
                </a:solidFill>
                <a:latin typeface="Arial"/>
                <a:ea typeface="Arial"/>
                <a:cs typeface="Arial"/>
                <a:sym typeface="Arial"/>
              </a:rPr>
              <a:t>EUDA PÚBLICA AGREGADA </a:t>
            </a:r>
            <a:r>
              <a:rPr lang="es-EC" altLang="es-EC" sz="2800" kern="1200" dirty="0" smtClean="0">
                <a:solidFill>
                  <a:srgbClr val="32266B"/>
                </a:solidFill>
                <a:latin typeface="Arial"/>
                <a:ea typeface="Arial"/>
                <a:cs typeface="Arial"/>
                <a:sym typeface="Arial"/>
              </a:rPr>
              <a:t>DEL </a:t>
            </a:r>
            <a:r>
              <a:rPr lang="es-EC" altLang="es-EC" sz="2800" kern="1200" dirty="0">
                <a:solidFill>
                  <a:srgbClr val="32266B"/>
                </a:solidFill>
                <a:latin typeface="Arial"/>
                <a:ea typeface="Arial"/>
                <a:cs typeface="Arial"/>
                <a:sym typeface="Arial"/>
              </a:rPr>
              <a:t>SECTOR PÚBLICO TOTAL </a:t>
            </a:r>
          </a:p>
        </p:txBody>
      </p:sp>
      <p:pic>
        <p:nvPicPr>
          <p:cNvPr id="3" name="Imagen 2"/>
          <p:cNvPicPr>
            <a:picLocks noChangeAspect="1"/>
          </p:cNvPicPr>
          <p:nvPr/>
        </p:nvPicPr>
        <p:blipFill>
          <a:blip r:embed="rId2"/>
          <a:stretch>
            <a:fillRect/>
          </a:stretch>
        </p:blipFill>
        <p:spPr>
          <a:xfrm>
            <a:off x="6738470" y="3220516"/>
            <a:ext cx="4415946" cy="1437693"/>
          </a:xfrm>
          <a:prstGeom prst="rect">
            <a:avLst/>
          </a:prstGeom>
        </p:spPr>
      </p:pic>
    </p:spTree>
    <p:extLst>
      <p:ext uri="{BB962C8B-B14F-4D97-AF65-F5344CB8AC3E}">
        <p14:creationId xmlns:p14="http://schemas.microsoft.com/office/powerpoint/2010/main" val="153736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D836649-668E-4591-B822-988962BDDDA8}"/>
              </a:ext>
            </a:extLst>
          </p:cNvPr>
          <p:cNvPicPr>
            <a:picLocks noChangeAspect="1"/>
          </p:cNvPicPr>
          <p:nvPr/>
        </p:nvPicPr>
        <p:blipFill>
          <a:blip r:embed="rId2"/>
          <a:stretch>
            <a:fillRect/>
          </a:stretch>
        </p:blipFill>
        <p:spPr>
          <a:xfrm>
            <a:off x="903040" y="297658"/>
            <a:ext cx="4249280" cy="695004"/>
          </a:xfrm>
          <a:prstGeom prst="rect">
            <a:avLst/>
          </a:prstGeom>
        </p:spPr>
      </p:pic>
      <p:sp>
        <p:nvSpPr>
          <p:cNvPr id="5"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3" name="Imagen 2"/>
          <p:cNvPicPr>
            <a:picLocks noChangeAspect="1"/>
          </p:cNvPicPr>
          <p:nvPr/>
        </p:nvPicPr>
        <p:blipFill>
          <a:blip r:embed="rId3"/>
          <a:stretch>
            <a:fillRect/>
          </a:stretch>
        </p:blipFill>
        <p:spPr>
          <a:xfrm>
            <a:off x="473350" y="992662"/>
            <a:ext cx="11189915" cy="4727003"/>
          </a:xfrm>
          <a:prstGeom prst="rect">
            <a:avLst/>
          </a:prstGeom>
        </p:spPr>
      </p:pic>
    </p:spTree>
    <p:extLst>
      <p:ext uri="{BB962C8B-B14F-4D97-AF65-F5344CB8AC3E}">
        <p14:creationId xmlns:p14="http://schemas.microsoft.com/office/powerpoint/2010/main" val="2572413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5" name="Imagen 4">
            <a:extLst>
              <a:ext uri="{FF2B5EF4-FFF2-40B4-BE49-F238E27FC236}">
                <a16:creationId xmlns:a16="http://schemas.microsoft.com/office/drawing/2014/main" id="{3D836649-668E-4591-B822-988962BDDDA8}"/>
              </a:ext>
            </a:extLst>
          </p:cNvPr>
          <p:cNvPicPr>
            <a:picLocks noChangeAspect="1"/>
          </p:cNvPicPr>
          <p:nvPr/>
        </p:nvPicPr>
        <p:blipFill>
          <a:blip r:embed="rId2"/>
          <a:stretch>
            <a:fillRect/>
          </a:stretch>
        </p:blipFill>
        <p:spPr>
          <a:xfrm>
            <a:off x="903040" y="297658"/>
            <a:ext cx="4249280" cy="695004"/>
          </a:xfrm>
          <a:prstGeom prst="rect">
            <a:avLst/>
          </a:prstGeom>
        </p:spPr>
      </p:pic>
      <p:pic>
        <p:nvPicPr>
          <p:cNvPr id="3" name="Imagen 2"/>
          <p:cNvPicPr>
            <a:picLocks noChangeAspect="1"/>
          </p:cNvPicPr>
          <p:nvPr/>
        </p:nvPicPr>
        <p:blipFill>
          <a:blip r:embed="rId3"/>
          <a:stretch>
            <a:fillRect/>
          </a:stretch>
        </p:blipFill>
        <p:spPr>
          <a:xfrm>
            <a:off x="650631" y="905897"/>
            <a:ext cx="10931769" cy="4944397"/>
          </a:xfrm>
          <a:prstGeom prst="rect">
            <a:avLst/>
          </a:prstGeom>
        </p:spPr>
      </p:pic>
    </p:spTree>
    <p:extLst>
      <p:ext uri="{BB962C8B-B14F-4D97-AF65-F5344CB8AC3E}">
        <p14:creationId xmlns:p14="http://schemas.microsoft.com/office/powerpoint/2010/main" val="376799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D836649-668E-4591-B822-988962BDDDA8}"/>
              </a:ext>
            </a:extLst>
          </p:cNvPr>
          <p:cNvPicPr>
            <a:picLocks noChangeAspect="1"/>
          </p:cNvPicPr>
          <p:nvPr/>
        </p:nvPicPr>
        <p:blipFill>
          <a:blip r:embed="rId2"/>
          <a:stretch>
            <a:fillRect/>
          </a:stretch>
        </p:blipFill>
        <p:spPr>
          <a:xfrm>
            <a:off x="903040" y="297658"/>
            <a:ext cx="4249280" cy="695004"/>
          </a:xfrm>
          <a:prstGeom prst="rect">
            <a:avLst/>
          </a:prstGeom>
        </p:spPr>
      </p:pic>
      <p:sp>
        <p:nvSpPr>
          <p:cNvPr id="5"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sp>
        <p:nvSpPr>
          <p:cNvPr id="8" name="Título 1">
            <a:extLst>
              <a:ext uri="{FF2B5EF4-FFF2-40B4-BE49-F238E27FC236}">
                <a16:creationId xmlns:a16="http://schemas.microsoft.com/office/drawing/2014/main" id="{2E48D64F-D366-4040-B3B7-4D29BFFF39BB}"/>
              </a:ext>
            </a:extLst>
          </p:cNvPr>
          <p:cNvSpPr txBox="1">
            <a:spLocks/>
          </p:cNvSpPr>
          <p:nvPr/>
        </p:nvSpPr>
        <p:spPr bwMode="auto">
          <a:xfrm>
            <a:off x="797631" y="3354157"/>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6" name="Imagen 5"/>
          <p:cNvPicPr>
            <a:picLocks noChangeAspect="1"/>
          </p:cNvPicPr>
          <p:nvPr/>
        </p:nvPicPr>
        <p:blipFill>
          <a:blip r:embed="rId3"/>
          <a:stretch>
            <a:fillRect/>
          </a:stretch>
        </p:blipFill>
        <p:spPr>
          <a:xfrm>
            <a:off x="903040" y="1069164"/>
            <a:ext cx="10247042" cy="2086081"/>
          </a:xfrm>
          <a:prstGeom prst="rect">
            <a:avLst/>
          </a:prstGeom>
        </p:spPr>
      </p:pic>
      <p:pic>
        <p:nvPicPr>
          <p:cNvPr id="7" name="Imagen 6"/>
          <p:cNvPicPr>
            <a:picLocks noChangeAspect="1"/>
          </p:cNvPicPr>
          <p:nvPr/>
        </p:nvPicPr>
        <p:blipFill>
          <a:blip r:embed="rId4"/>
          <a:stretch>
            <a:fillRect/>
          </a:stretch>
        </p:blipFill>
        <p:spPr>
          <a:xfrm>
            <a:off x="903040" y="3970168"/>
            <a:ext cx="10247042" cy="1945440"/>
          </a:xfrm>
          <a:prstGeom prst="rect">
            <a:avLst/>
          </a:prstGeom>
        </p:spPr>
      </p:pic>
    </p:spTree>
    <p:extLst>
      <p:ext uri="{BB962C8B-B14F-4D97-AF65-F5344CB8AC3E}">
        <p14:creationId xmlns:p14="http://schemas.microsoft.com/office/powerpoint/2010/main" val="2959487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DC0CA16-D9C9-4791-8D1E-065E67BC45F8}"/>
              </a:ext>
            </a:extLst>
          </p:cNvPr>
          <p:cNvSpPr>
            <a:spLocks noGrp="1"/>
          </p:cNvSpPr>
          <p:nvPr>
            <p:ph type="title"/>
          </p:nvPr>
        </p:nvSpPr>
        <p:spPr>
          <a:xfrm>
            <a:off x="745282" y="0"/>
            <a:ext cx="11001958" cy="1287462"/>
          </a:xfrm>
        </p:spPr>
        <p:txBody>
          <a:bodyPr>
            <a:normAutofit/>
          </a:bodyPr>
          <a:lstStyle/>
          <a:p>
            <a:pPr>
              <a:defRPr/>
            </a:pPr>
            <a:r>
              <a:rPr lang="en-US" sz="2800" dirty="0">
                <a:solidFill>
                  <a:srgbClr val="32266B"/>
                </a:solidFill>
                <a:latin typeface="Arial"/>
                <a:ea typeface="Arial"/>
                <a:cs typeface="Arial"/>
                <a:sym typeface="Arial"/>
              </a:rPr>
              <a:t>D</a:t>
            </a:r>
            <a:r>
              <a:rPr lang="es-EC" sz="2800" dirty="0">
                <a:solidFill>
                  <a:srgbClr val="32266B"/>
                </a:solidFill>
                <a:latin typeface="Arial"/>
                <a:ea typeface="Arial"/>
                <a:cs typeface="Arial"/>
                <a:sym typeface="Arial"/>
              </a:rPr>
              <a:t>EUDA PÚBLICA AGREGADA </a:t>
            </a:r>
            <a:r>
              <a:rPr lang="es-EC" sz="2800" dirty="0" smtClean="0">
                <a:solidFill>
                  <a:srgbClr val="32266B"/>
                </a:solidFill>
                <a:latin typeface="Arial"/>
                <a:ea typeface="Arial"/>
                <a:cs typeface="Arial"/>
                <a:sym typeface="Arial"/>
              </a:rPr>
              <a:t>DEL </a:t>
            </a:r>
            <a:r>
              <a:rPr lang="es-EC" sz="2800" dirty="0">
                <a:solidFill>
                  <a:srgbClr val="32266B"/>
                </a:solidFill>
                <a:latin typeface="Arial"/>
                <a:ea typeface="Arial"/>
                <a:cs typeface="Arial"/>
                <a:sym typeface="Arial"/>
              </a:rPr>
              <a:t>SECTOR PÚBLICO NO FINANCIERO </a:t>
            </a:r>
          </a:p>
        </p:txBody>
      </p:sp>
      <p:sp>
        <p:nvSpPr>
          <p:cNvPr id="5" name="Rectángulo: esquinas redondeadas 11">
            <a:extLst>
              <a:ext uri="{FF2B5EF4-FFF2-40B4-BE49-F238E27FC236}">
                <a16:creationId xmlns:a16="http://schemas.microsoft.com/office/drawing/2014/main" id="{EA771C9A-03D6-45F3-8547-C3076A2879D3}"/>
              </a:ext>
            </a:extLst>
          </p:cNvPr>
          <p:cNvSpPr/>
          <p:nvPr/>
        </p:nvSpPr>
        <p:spPr>
          <a:xfrm>
            <a:off x="6795911" y="2946400"/>
            <a:ext cx="4617156" cy="2146300"/>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6" name="Título 1">
            <a:extLst>
              <a:ext uri="{FF2B5EF4-FFF2-40B4-BE49-F238E27FC236}">
                <a16:creationId xmlns:a16="http://schemas.microsoft.com/office/drawing/2014/main" id="{117AA6DE-8D4E-42A1-AD23-7B730A017C20}"/>
              </a:ext>
            </a:extLst>
          </p:cNvPr>
          <p:cNvSpPr txBox="1">
            <a:spLocks/>
          </p:cNvSpPr>
          <p:nvPr/>
        </p:nvSpPr>
        <p:spPr bwMode="auto">
          <a:xfrm>
            <a:off x="6795911" y="2401538"/>
            <a:ext cx="4040363" cy="451556"/>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julio2024</a:t>
            </a: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3" name="Imagen 2"/>
          <p:cNvPicPr>
            <a:picLocks noChangeAspect="1"/>
          </p:cNvPicPr>
          <p:nvPr/>
        </p:nvPicPr>
        <p:blipFill>
          <a:blip r:embed="rId2"/>
          <a:stretch>
            <a:fillRect/>
          </a:stretch>
        </p:blipFill>
        <p:spPr>
          <a:xfrm>
            <a:off x="7037895" y="3191169"/>
            <a:ext cx="4158839" cy="1511459"/>
          </a:xfrm>
          <a:prstGeom prst="rect">
            <a:avLst/>
          </a:prstGeom>
        </p:spPr>
      </p:pic>
    </p:spTree>
    <p:extLst>
      <p:ext uri="{BB962C8B-B14F-4D97-AF65-F5344CB8AC3E}">
        <p14:creationId xmlns:p14="http://schemas.microsoft.com/office/powerpoint/2010/main" val="3726269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51C5787C-3A60-4482-9111-16DA14D8D5F8}"/>
              </a:ext>
            </a:extLst>
          </p:cNvPr>
          <p:cNvSpPr/>
          <p:nvPr/>
        </p:nvSpPr>
        <p:spPr>
          <a:xfrm>
            <a:off x="7396197" y="325438"/>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3" name="Imagen 2"/>
          <p:cNvPicPr>
            <a:picLocks noChangeAspect="1"/>
          </p:cNvPicPr>
          <p:nvPr/>
        </p:nvPicPr>
        <p:blipFill>
          <a:blip r:embed="rId2"/>
          <a:stretch>
            <a:fillRect/>
          </a:stretch>
        </p:blipFill>
        <p:spPr>
          <a:xfrm>
            <a:off x="507010" y="1053881"/>
            <a:ext cx="11258892" cy="4693776"/>
          </a:xfrm>
          <a:prstGeom prst="rect">
            <a:avLst/>
          </a:prstGeom>
        </p:spPr>
      </p:pic>
    </p:spTree>
    <p:extLst>
      <p:ext uri="{BB962C8B-B14F-4D97-AF65-F5344CB8AC3E}">
        <p14:creationId xmlns:p14="http://schemas.microsoft.com/office/powerpoint/2010/main" val="1765167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5" name="Google Shape;92;p1">
            <a:extLst>
              <a:ext uri="{FF2B5EF4-FFF2-40B4-BE49-F238E27FC236}">
                <a16:creationId xmlns:a16="http://schemas.microsoft.com/office/drawing/2014/main" id="{34875A3D-F658-67AB-DDFC-39EC7A38B578}"/>
              </a:ext>
            </a:extLst>
          </p:cNvPr>
          <p:cNvSpPr txBox="1"/>
          <p:nvPr/>
        </p:nvSpPr>
        <p:spPr>
          <a:xfrm>
            <a:off x="267095" y="6131333"/>
            <a:ext cx="4795559"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r>
              <a:rPr lang="es-EC" sz="1400" b="1" u="none" strike="noStrike" cap="none" dirty="0">
                <a:solidFill>
                  <a:srgbClr val="32266B"/>
                </a:solidFill>
                <a:latin typeface="Arial" panose="020B0604020202020204" pitchFamily="34" charset="0"/>
                <a:cs typeface="Arial" panose="020B0604020202020204" pitchFamily="34" charset="0"/>
                <a:sym typeface="Arial"/>
              </a:rPr>
              <a:t>Ministerio de Economía y Finanzas</a:t>
            </a:r>
            <a:endParaRPr sz="1400" b="1" u="none" strike="noStrike" cap="none" dirty="0">
              <a:solidFill>
                <a:srgbClr val="32266B"/>
              </a:solidFill>
              <a:latin typeface="Arial" panose="020B0604020202020204" pitchFamily="34" charset="0"/>
              <a:cs typeface="Arial" panose="020B0604020202020204" pitchFamily="34" charset="0"/>
              <a:sym typeface="Arial"/>
            </a:endParaRPr>
          </a:p>
        </p:txBody>
      </p:sp>
      <p:sp>
        <p:nvSpPr>
          <p:cNvPr id="6" name="Título 1">
            <a:extLst>
              <a:ext uri="{FF2B5EF4-FFF2-40B4-BE49-F238E27FC236}">
                <a16:creationId xmlns:a16="http://schemas.microsoft.com/office/drawing/2014/main" id="{6628611F-24A1-446D-A9C8-0FCD1DFBC45F}"/>
              </a:ext>
            </a:extLst>
          </p:cNvPr>
          <p:cNvSpPr txBox="1">
            <a:spLocks/>
          </p:cNvSpPr>
          <p:nvPr/>
        </p:nvSpPr>
        <p:spPr>
          <a:xfrm>
            <a:off x="-2326053" y="103868"/>
            <a:ext cx="10515600" cy="652463"/>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defRPr/>
            </a:pPr>
            <a:r>
              <a:rPr lang="es-EC" sz="2800" dirty="0">
                <a:solidFill>
                  <a:srgbClr val="32266B"/>
                </a:solidFill>
                <a:latin typeface="Arial"/>
                <a:ea typeface="Arial"/>
                <a:cs typeface="Arial"/>
                <a:sym typeface="Arial"/>
              </a:rPr>
              <a:t>ÍNDICE</a:t>
            </a:r>
            <a:r>
              <a:rPr lang="es-EC" sz="2800" dirty="0">
                <a:solidFill>
                  <a:srgbClr val="32266B"/>
                </a:solidFill>
                <a:latin typeface="Arial"/>
                <a:ea typeface="Arial"/>
                <a:cs typeface="Arial"/>
              </a:rPr>
              <a:t> DE CONTENIDOS</a:t>
            </a:r>
          </a:p>
        </p:txBody>
      </p:sp>
      <p:sp>
        <p:nvSpPr>
          <p:cNvPr id="7" name="Marcador de contenido 2">
            <a:extLst>
              <a:ext uri="{FF2B5EF4-FFF2-40B4-BE49-F238E27FC236}">
                <a16:creationId xmlns:a16="http://schemas.microsoft.com/office/drawing/2014/main" id="{A59F3A20-0F64-4321-A0BE-D554CE664289}"/>
              </a:ext>
            </a:extLst>
          </p:cNvPr>
          <p:cNvSpPr txBox="1">
            <a:spLocks noChangeArrowheads="1"/>
          </p:cNvSpPr>
          <p:nvPr/>
        </p:nvSpPr>
        <p:spPr>
          <a:xfrm>
            <a:off x="1565275" y="769712"/>
            <a:ext cx="8963025" cy="494030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810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55600"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L="1828800" marR="0" lvl="3"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L="2286000" marR="0" lvl="4"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Presentación.</a:t>
            </a:r>
          </a:p>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Glosario de aclaraciones y definiciones.</a:t>
            </a:r>
          </a:p>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Indicador de la Deuda Pública y otras obligaciones del SPNF y la Seguridad Social / PIB.</a:t>
            </a:r>
          </a:p>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Información de Deuda Externa Agregada y Consolidada.</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Presupuesto General del Estado. 	</a:t>
            </a:r>
          </a:p>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Información de Deuda Interna Agregada y Consolidada.</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Presupuesto General del Estado.</a:t>
            </a:r>
          </a:p>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Pasivos contingentes del Gobierno Central de acuerdo con el Artículo 123 del COPLAFIP.</a:t>
            </a:r>
            <a:endParaRPr lang="es-EC" altLang="es-EC" sz="2000" dirty="0">
              <a:latin typeface="Calibri (Cuerpo)"/>
              <a:cs typeface="Times New Roman" panose="02020603050405020304" pitchFamily="18" charset="0"/>
            </a:endParaRPr>
          </a:p>
        </p:txBody>
      </p:sp>
    </p:spTree>
    <p:extLst>
      <p:ext uri="{BB962C8B-B14F-4D97-AF65-F5344CB8AC3E}">
        <p14:creationId xmlns:p14="http://schemas.microsoft.com/office/powerpoint/2010/main" val="3837440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3" name="Imagen 2"/>
          <p:cNvPicPr>
            <a:picLocks noChangeAspect="1"/>
          </p:cNvPicPr>
          <p:nvPr/>
        </p:nvPicPr>
        <p:blipFill>
          <a:blip r:embed="rId2"/>
          <a:stretch>
            <a:fillRect/>
          </a:stretch>
        </p:blipFill>
        <p:spPr>
          <a:xfrm>
            <a:off x="553663" y="845453"/>
            <a:ext cx="11380190" cy="5060825"/>
          </a:xfrm>
          <a:prstGeom prst="rect">
            <a:avLst/>
          </a:prstGeom>
        </p:spPr>
      </p:pic>
    </p:spTree>
    <p:extLst>
      <p:ext uri="{BB962C8B-B14F-4D97-AF65-F5344CB8AC3E}">
        <p14:creationId xmlns:p14="http://schemas.microsoft.com/office/powerpoint/2010/main" val="3144462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sp>
        <p:nvSpPr>
          <p:cNvPr id="6" name="Título 1">
            <a:extLst>
              <a:ext uri="{FF2B5EF4-FFF2-40B4-BE49-F238E27FC236}">
                <a16:creationId xmlns:a16="http://schemas.microsoft.com/office/drawing/2014/main" id="{5900A355-54CA-4AD8-85BF-0C1AB8D3C3DA}"/>
              </a:ext>
            </a:extLst>
          </p:cNvPr>
          <p:cNvSpPr txBox="1">
            <a:spLocks/>
          </p:cNvSpPr>
          <p:nvPr/>
        </p:nvSpPr>
        <p:spPr bwMode="auto">
          <a:xfrm>
            <a:off x="685800"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7" name="Imagen 6"/>
          <p:cNvPicPr>
            <a:picLocks noChangeAspect="1"/>
          </p:cNvPicPr>
          <p:nvPr/>
        </p:nvPicPr>
        <p:blipFill>
          <a:blip r:embed="rId2"/>
          <a:stretch>
            <a:fillRect/>
          </a:stretch>
        </p:blipFill>
        <p:spPr>
          <a:xfrm>
            <a:off x="628650" y="980561"/>
            <a:ext cx="10697811" cy="2201177"/>
          </a:xfrm>
          <a:prstGeom prst="rect">
            <a:avLst/>
          </a:prstGeom>
        </p:spPr>
      </p:pic>
      <p:pic>
        <p:nvPicPr>
          <p:cNvPr id="8" name="Imagen 7"/>
          <p:cNvPicPr>
            <a:picLocks noChangeAspect="1"/>
          </p:cNvPicPr>
          <p:nvPr/>
        </p:nvPicPr>
        <p:blipFill>
          <a:blip r:embed="rId3"/>
          <a:stretch>
            <a:fillRect/>
          </a:stretch>
        </p:blipFill>
        <p:spPr>
          <a:xfrm>
            <a:off x="628650" y="3947077"/>
            <a:ext cx="10697811" cy="1912547"/>
          </a:xfrm>
          <a:prstGeom prst="rect">
            <a:avLst/>
          </a:prstGeom>
        </p:spPr>
      </p:pic>
    </p:spTree>
    <p:extLst>
      <p:ext uri="{BB962C8B-B14F-4D97-AF65-F5344CB8AC3E}">
        <p14:creationId xmlns:p14="http://schemas.microsoft.com/office/powerpoint/2010/main" val="4082093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DEA48F10-0ACD-4BA0-87C5-E6A442FB2122}"/>
              </a:ext>
            </a:extLst>
          </p:cNvPr>
          <p:cNvSpPr txBox="1">
            <a:spLocks/>
          </p:cNvSpPr>
          <p:nvPr/>
        </p:nvSpPr>
        <p:spPr bwMode="auto">
          <a:xfrm>
            <a:off x="679340" y="68439"/>
            <a:ext cx="11301165" cy="1084439"/>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dirty="0">
                <a:solidFill>
                  <a:srgbClr val="32266B"/>
                </a:solidFill>
                <a:latin typeface="Arial"/>
                <a:ea typeface="Arial"/>
                <a:cs typeface="Arial"/>
              </a:rPr>
              <a:t>D</a:t>
            </a:r>
            <a:r>
              <a:rPr lang="es-EC" sz="2800" dirty="0">
                <a:solidFill>
                  <a:srgbClr val="32266B"/>
                </a:solidFill>
                <a:latin typeface="Arial"/>
                <a:ea typeface="Arial"/>
                <a:cs typeface="Arial"/>
              </a:rPr>
              <a:t>EUDA PÚBLICA AGREGADA </a:t>
            </a:r>
            <a:r>
              <a:rPr lang="es-EC" sz="2800" dirty="0" smtClean="0">
                <a:solidFill>
                  <a:srgbClr val="32266B"/>
                </a:solidFill>
                <a:latin typeface="Arial"/>
                <a:ea typeface="Arial"/>
                <a:cs typeface="Arial"/>
              </a:rPr>
              <a:t>DEL </a:t>
            </a:r>
            <a:r>
              <a:rPr lang="es-EC" sz="2800" dirty="0">
                <a:solidFill>
                  <a:srgbClr val="32266B"/>
                </a:solidFill>
                <a:latin typeface="Arial"/>
                <a:ea typeface="Arial"/>
                <a:cs typeface="Arial"/>
              </a:rPr>
              <a:t>PRESUPUESTO GENERAL DEL ESTADO  </a:t>
            </a:r>
          </a:p>
        </p:txBody>
      </p:sp>
      <p:sp>
        <p:nvSpPr>
          <p:cNvPr id="5" name="Título 1">
            <a:extLst>
              <a:ext uri="{FF2B5EF4-FFF2-40B4-BE49-F238E27FC236}">
                <a16:creationId xmlns:a16="http://schemas.microsoft.com/office/drawing/2014/main" id="{809B0C65-93BF-4FFF-B66E-98F8EA626D30}"/>
              </a:ext>
            </a:extLst>
          </p:cNvPr>
          <p:cNvSpPr txBox="1">
            <a:spLocks/>
          </p:cNvSpPr>
          <p:nvPr/>
        </p:nvSpPr>
        <p:spPr bwMode="auto">
          <a:xfrm>
            <a:off x="6920089" y="2269067"/>
            <a:ext cx="3982860" cy="51999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julio 2024</a:t>
            </a: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sp>
        <p:nvSpPr>
          <p:cNvPr id="6" name="Rectángulo: esquinas redondeadas 10">
            <a:extLst>
              <a:ext uri="{FF2B5EF4-FFF2-40B4-BE49-F238E27FC236}">
                <a16:creationId xmlns:a16="http://schemas.microsoft.com/office/drawing/2014/main" id="{49082728-CB47-4409-9213-CED9B7BB030A}"/>
              </a:ext>
            </a:extLst>
          </p:cNvPr>
          <p:cNvSpPr/>
          <p:nvPr/>
        </p:nvSpPr>
        <p:spPr>
          <a:xfrm>
            <a:off x="6920089" y="2789060"/>
            <a:ext cx="4594578" cy="2200628"/>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pic>
        <p:nvPicPr>
          <p:cNvPr id="3" name="Imagen 2"/>
          <p:cNvPicPr>
            <a:picLocks noChangeAspect="1"/>
          </p:cNvPicPr>
          <p:nvPr/>
        </p:nvPicPr>
        <p:blipFill>
          <a:blip r:embed="rId2"/>
          <a:stretch>
            <a:fillRect/>
          </a:stretch>
        </p:blipFill>
        <p:spPr>
          <a:xfrm>
            <a:off x="7099641" y="3031668"/>
            <a:ext cx="4246383" cy="1540331"/>
          </a:xfrm>
          <a:prstGeom prst="rect">
            <a:avLst/>
          </a:prstGeom>
        </p:spPr>
      </p:pic>
    </p:spTree>
    <p:extLst>
      <p:ext uri="{BB962C8B-B14F-4D97-AF65-F5344CB8AC3E}">
        <p14:creationId xmlns:p14="http://schemas.microsoft.com/office/powerpoint/2010/main" val="24312439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3" name="Imagen 2"/>
          <p:cNvPicPr>
            <a:picLocks noChangeAspect="1"/>
          </p:cNvPicPr>
          <p:nvPr/>
        </p:nvPicPr>
        <p:blipFill>
          <a:blip r:embed="rId2"/>
          <a:stretch>
            <a:fillRect/>
          </a:stretch>
        </p:blipFill>
        <p:spPr>
          <a:xfrm>
            <a:off x="629050" y="1053698"/>
            <a:ext cx="10648951" cy="4526667"/>
          </a:xfrm>
          <a:prstGeom prst="rect">
            <a:avLst/>
          </a:prstGeom>
        </p:spPr>
      </p:pic>
    </p:spTree>
    <p:extLst>
      <p:ext uri="{BB962C8B-B14F-4D97-AF65-F5344CB8AC3E}">
        <p14:creationId xmlns:p14="http://schemas.microsoft.com/office/powerpoint/2010/main" val="2834914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2" name="Imagen 1"/>
          <p:cNvPicPr>
            <a:picLocks noChangeAspect="1"/>
          </p:cNvPicPr>
          <p:nvPr/>
        </p:nvPicPr>
        <p:blipFill>
          <a:blip r:embed="rId2"/>
          <a:stretch>
            <a:fillRect/>
          </a:stretch>
        </p:blipFill>
        <p:spPr>
          <a:xfrm>
            <a:off x="704848" y="989045"/>
            <a:ext cx="10958417" cy="5169159"/>
          </a:xfrm>
          <a:prstGeom prst="rect">
            <a:avLst/>
          </a:prstGeom>
        </p:spPr>
      </p:pic>
    </p:spTree>
    <p:extLst>
      <p:ext uri="{BB962C8B-B14F-4D97-AF65-F5344CB8AC3E}">
        <p14:creationId xmlns:p14="http://schemas.microsoft.com/office/powerpoint/2010/main" val="23988372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sp>
        <p:nvSpPr>
          <p:cNvPr id="6" name="Título 1">
            <a:extLst>
              <a:ext uri="{FF2B5EF4-FFF2-40B4-BE49-F238E27FC236}">
                <a16:creationId xmlns:a16="http://schemas.microsoft.com/office/drawing/2014/main" id="{343A7AA1-39C0-4E5D-983E-626194029710}"/>
              </a:ext>
            </a:extLst>
          </p:cNvPr>
          <p:cNvSpPr txBox="1">
            <a:spLocks/>
          </p:cNvSpPr>
          <p:nvPr/>
        </p:nvSpPr>
        <p:spPr bwMode="auto">
          <a:xfrm>
            <a:off x="685800" y="33909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7" name="Imagen 6"/>
          <p:cNvPicPr>
            <a:picLocks noChangeAspect="1"/>
          </p:cNvPicPr>
          <p:nvPr/>
        </p:nvPicPr>
        <p:blipFill>
          <a:blip r:embed="rId2"/>
          <a:stretch>
            <a:fillRect/>
          </a:stretch>
        </p:blipFill>
        <p:spPr>
          <a:xfrm>
            <a:off x="838198" y="986970"/>
            <a:ext cx="10648951" cy="1927067"/>
          </a:xfrm>
          <a:prstGeom prst="rect">
            <a:avLst/>
          </a:prstGeom>
        </p:spPr>
      </p:pic>
      <p:pic>
        <p:nvPicPr>
          <p:cNvPr id="8" name="Imagen 7"/>
          <p:cNvPicPr>
            <a:picLocks noChangeAspect="1"/>
          </p:cNvPicPr>
          <p:nvPr/>
        </p:nvPicPr>
        <p:blipFill>
          <a:blip r:embed="rId3"/>
          <a:stretch>
            <a:fillRect/>
          </a:stretch>
        </p:blipFill>
        <p:spPr>
          <a:xfrm>
            <a:off x="838197" y="4037442"/>
            <a:ext cx="10648951" cy="1694267"/>
          </a:xfrm>
          <a:prstGeom prst="rect">
            <a:avLst/>
          </a:prstGeom>
        </p:spPr>
      </p:pic>
    </p:spTree>
    <p:extLst>
      <p:ext uri="{BB962C8B-B14F-4D97-AF65-F5344CB8AC3E}">
        <p14:creationId xmlns:p14="http://schemas.microsoft.com/office/powerpoint/2010/main" val="302722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333CC1A-CD2F-4E18-83E8-C38884633333}"/>
              </a:ext>
            </a:extLst>
          </p:cNvPr>
          <p:cNvSpPr txBox="1">
            <a:spLocks/>
          </p:cNvSpPr>
          <p:nvPr/>
        </p:nvSpPr>
        <p:spPr bwMode="auto">
          <a:xfrm>
            <a:off x="685800" y="323850"/>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PASIVOS CONTINGENTES</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Título 1">
            <a:extLst>
              <a:ext uri="{FF2B5EF4-FFF2-40B4-BE49-F238E27FC236}">
                <a16:creationId xmlns:a16="http://schemas.microsoft.com/office/drawing/2014/main" id="{3633FC1F-AD2A-4727-AD00-557A6E335369}"/>
              </a:ext>
            </a:extLst>
          </p:cNvPr>
          <p:cNvSpPr>
            <a:spLocks noGrp="1" noChangeArrowheads="1"/>
          </p:cNvSpPr>
          <p:nvPr>
            <p:ph type="title"/>
          </p:nvPr>
        </p:nvSpPr>
        <p:spPr>
          <a:xfrm>
            <a:off x="6494106" y="150812"/>
            <a:ext cx="5483290" cy="739775"/>
          </a:xfrm>
        </p:spPr>
        <p:txBody>
          <a:bodyPr>
            <a:noAutofit/>
          </a:bodyPr>
          <a:lstStyle/>
          <a:p>
            <a:pPr algn="ctr"/>
            <a:r>
              <a:rPr lang="en-US" altLang="es-EC" sz="2800" kern="1200" dirty="0">
                <a:solidFill>
                  <a:srgbClr val="32266B"/>
                </a:solidFill>
                <a:latin typeface="Arial"/>
                <a:ea typeface="Arial"/>
                <a:cs typeface="Arial"/>
                <a:sym typeface="Arial"/>
              </a:rPr>
              <a:t>PASIVOS</a:t>
            </a:r>
            <a:r>
              <a:rPr lang="en-US" altLang="es-EC" sz="2800" kern="1200" dirty="0">
                <a:solidFill>
                  <a:srgbClr val="32266B"/>
                </a:solidFill>
                <a:latin typeface="Arial"/>
                <a:ea typeface="Arial"/>
                <a:cs typeface="Arial"/>
              </a:rPr>
              <a:t> CONTINGENTES</a:t>
            </a:r>
            <a:endParaRPr lang="es-EC" altLang="es-EC" sz="2800" kern="1200" dirty="0">
              <a:solidFill>
                <a:srgbClr val="32266B"/>
              </a:solidFill>
              <a:latin typeface="Arial"/>
              <a:ea typeface="Arial"/>
              <a:cs typeface="Arial"/>
            </a:endParaRPr>
          </a:p>
        </p:txBody>
      </p:sp>
      <p:sp>
        <p:nvSpPr>
          <p:cNvPr id="6" name="CuadroTexto 5">
            <a:extLst>
              <a:ext uri="{FF2B5EF4-FFF2-40B4-BE49-F238E27FC236}">
                <a16:creationId xmlns:a16="http://schemas.microsoft.com/office/drawing/2014/main" id="{F6C68CED-9C53-4134-A5C8-DA7CF2B632CD}"/>
              </a:ext>
            </a:extLst>
          </p:cNvPr>
          <p:cNvSpPr txBox="1"/>
          <p:nvPr/>
        </p:nvSpPr>
        <p:spPr>
          <a:xfrm>
            <a:off x="1894113" y="1248636"/>
            <a:ext cx="6202117" cy="584775"/>
          </a:xfrm>
          <a:prstGeom prst="rect">
            <a:avLst/>
          </a:prstGeom>
          <a:noFill/>
        </p:spPr>
        <p:txBody>
          <a:bodyPr wrap="square">
            <a:spAutoFit/>
          </a:bodyPr>
          <a:lstStyle/>
          <a:p>
            <a:pPr>
              <a:defRPr/>
            </a:pPr>
            <a:endParaRPr lang="es-EC" altLang="es-EC" sz="1200" b="1" i="1" dirty="0">
              <a:latin typeface="Calibri Light" panose="020F0302020204030204" pitchFamily="34" charset="0"/>
              <a:cs typeface="Times New Roman" panose="02020603050405020304" pitchFamily="18" charset="0"/>
            </a:endParaRPr>
          </a:p>
          <a:p>
            <a:pPr>
              <a:defRPr/>
            </a:pPr>
            <a:r>
              <a:rPr lang="es-EC" altLang="es-EC" sz="2000" b="1" i="1" dirty="0" smtClean="0">
                <a:latin typeface="Calibri Light" panose="020F0302020204030204" pitchFamily="34" charset="0"/>
                <a:cs typeface="Times New Roman" panose="02020603050405020304" pitchFamily="18" charset="0"/>
              </a:rPr>
              <a:t>Corte </a:t>
            </a:r>
            <a:r>
              <a:rPr lang="es-EC" altLang="es-EC" sz="2000" b="1" i="1" dirty="0">
                <a:latin typeface="Calibri Light" panose="020F0302020204030204" pitchFamily="34" charset="0"/>
                <a:cs typeface="Times New Roman" panose="02020603050405020304" pitchFamily="18" charset="0"/>
              </a:rPr>
              <a:t>a </a:t>
            </a:r>
            <a:r>
              <a:rPr lang="es-EC" altLang="es-EC" sz="2000" b="1" i="1" dirty="0" smtClean="0">
                <a:latin typeface="Calibri Light" panose="020F0302020204030204" pitchFamily="34" charset="0"/>
                <a:cs typeface="Times New Roman" panose="02020603050405020304" pitchFamily="18" charset="0"/>
              </a:rPr>
              <a:t>julio 2024</a:t>
            </a:r>
            <a:endParaRPr lang="es-EC" altLang="es-EC" sz="2000" b="1" i="1" dirty="0">
              <a:latin typeface="Calibri Light" panose="020F0302020204030204" pitchFamily="34" charset="0"/>
              <a:cs typeface="Times New Roman" panose="02020603050405020304" pitchFamily="18" charset="0"/>
            </a:endParaRPr>
          </a:p>
        </p:txBody>
      </p:sp>
      <p:pic>
        <p:nvPicPr>
          <p:cNvPr id="8" name="Imagen 7"/>
          <p:cNvPicPr>
            <a:picLocks noChangeAspect="1"/>
          </p:cNvPicPr>
          <p:nvPr/>
        </p:nvPicPr>
        <p:blipFill>
          <a:blip r:embed="rId2"/>
          <a:stretch>
            <a:fillRect/>
          </a:stretch>
        </p:blipFill>
        <p:spPr>
          <a:xfrm>
            <a:off x="1642187" y="1833411"/>
            <a:ext cx="8937769" cy="3313968"/>
          </a:xfrm>
          <a:prstGeom prst="rect">
            <a:avLst/>
          </a:prstGeom>
        </p:spPr>
      </p:pic>
    </p:spTree>
    <p:extLst>
      <p:ext uri="{BB962C8B-B14F-4D97-AF65-F5344CB8AC3E}">
        <p14:creationId xmlns:p14="http://schemas.microsoft.com/office/powerpoint/2010/main" val="980024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4" name="Imagen 3">
            <a:extLst>
              <a:ext uri="{FF2B5EF4-FFF2-40B4-BE49-F238E27FC236}">
                <a16:creationId xmlns:a16="http://schemas.microsoft.com/office/drawing/2014/main" id="{8E983474-382F-67B4-B2AA-EDB12812E6D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Google Shape;92;p1">
            <a:extLst>
              <a:ext uri="{FF2B5EF4-FFF2-40B4-BE49-F238E27FC236}">
                <a16:creationId xmlns:a16="http://schemas.microsoft.com/office/drawing/2014/main" id="{34875A3D-F658-67AB-DDFC-39EC7A38B578}"/>
              </a:ext>
            </a:extLst>
          </p:cNvPr>
          <p:cNvSpPr txBox="1"/>
          <p:nvPr/>
        </p:nvSpPr>
        <p:spPr>
          <a:xfrm>
            <a:off x="267095" y="6131333"/>
            <a:ext cx="4795559"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r>
              <a:rPr lang="es-EC" sz="1400" b="1" u="none" strike="noStrike" cap="none" dirty="0">
                <a:solidFill>
                  <a:schemeClr val="bg1"/>
                </a:solidFill>
                <a:latin typeface="Arial" panose="020B0604020202020204" pitchFamily="34" charset="0"/>
                <a:cs typeface="Arial" panose="020B0604020202020204" pitchFamily="34" charset="0"/>
                <a:sym typeface="Arial"/>
              </a:rPr>
              <a:t>Ministerio de Economía y Finanzas</a:t>
            </a:r>
            <a:endParaRPr sz="1400" b="1" u="none" strike="noStrike" cap="none" dirty="0">
              <a:solidFill>
                <a:schemeClr val="bg1"/>
              </a:solidFill>
              <a:latin typeface="Arial" panose="020B0604020202020204" pitchFamily="34" charset="0"/>
              <a:cs typeface="Arial" panose="020B0604020202020204" pitchFamily="34" charset="0"/>
              <a:sym typeface="Arial"/>
            </a:endParaRPr>
          </a:p>
        </p:txBody>
      </p:sp>
      <p:sp>
        <p:nvSpPr>
          <p:cNvPr id="8"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Consolidada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5122402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456196BB-B126-49A7-87D3-033FBAD7D135}"/>
              </a:ext>
            </a:extLst>
          </p:cNvPr>
          <p:cNvSpPr txBox="1">
            <a:spLocks/>
          </p:cNvSpPr>
          <p:nvPr/>
        </p:nvSpPr>
        <p:spPr bwMode="auto">
          <a:xfrm>
            <a:off x="653012" y="130629"/>
            <a:ext cx="11243517" cy="877952"/>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dirty="0">
                <a:solidFill>
                  <a:srgbClr val="32266B"/>
                </a:solidFill>
                <a:latin typeface="Arial"/>
                <a:ea typeface="Arial"/>
                <a:cs typeface="Arial"/>
              </a:rPr>
              <a:t>D</a:t>
            </a:r>
            <a:r>
              <a:rPr lang="es-EC" sz="2800" dirty="0">
                <a:solidFill>
                  <a:srgbClr val="32266B"/>
                </a:solidFill>
                <a:latin typeface="Arial"/>
                <a:ea typeface="Arial"/>
                <a:cs typeface="Arial"/>
              </a:rPr>
              <a:t>EUDA PÚBLICA CONSOLIDADA DEL SECTOR PÚBLICO TOTAL</a:t>
            </a:r>
          </a:p>
        </p:txBody>
      </p:sp>
      <p:sp>
        <p:nvSpPr>
          <p:cNvPr id="5" name="Título 1">
            <a:extLst>
              <a:ext uri="{FF2B5EF4-FFF2-40B4-BE49-F238E27FC236}">
                <a16:creationId xmlns:a16="http://schemas.microsoft.com/office/drawing/2014/main" id="{0AE48A19-B7E6-45C0-B04C-1D3A31AB7856}"/>
              </a:ext>
            </a:extLst>
          </p:cNvPr>
          <p:cNvSpPr txBox="1">
            <a:spLocks/>
          </p:cNvSpPr>
          <p:nvPr/>
        </p:nvSpPr>
        <p:spPr bwMode="auto">
          <a:xfrm>
            <a:off x="6897511" y="2381250"/>
            <a:ext cx="4005438" cy="32861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julio 2024</a:t>
            </a: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Miles de dólares USD</a:t>
            </a:r>
          </a:p>
        </p:txBody>
      </p:sp>
      <p:sp>
        <p:nvSpPr>
          <p:cNvPr id="6" name="Rectángulo: esquinas redondeadas 10">
            <a:extLst>
              <a:ext uri="{FF2B5EF4-FFF2-40B4-BE49-F238E27FC236}">
                <a16:creationId xmlns:a16="http://schemas.microsoft.com/office/drawing/2014/main" id="{651F8E05-3BF2-4751-9CBD-9C2B177EE8AF}"/>
              </a:ext>
            </a:extLst>
          </p:cNvPr>
          <p:cNvSpPr/>
          <p:nvPr/>
        </p:nvSpPr>
        <p:spPr>
          <a:xfrm>
            <a:off x="6987822" y="2800351"/>
            <a:ext cx="4730044" cy="2155472"/>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pic>
        <p:nvPicPr>
          <p:cNvPr id="2" name="Imagen 1"/>
          <p:cNvPicPr>
            <a:picLocks noChangeAspect="1"/>
          </p:cNvPicPr>
          <p:nvPr/>
        </p:nvPicPr>
        <p:blipFill>
          <a:blip r:embed="rId2"/>
          <a:stretch>
            <a:fillRect/>
          </a:stretch>
        </p:blipFill>
        <p:spPr>
          <a:xfrm>
            <a:off x="7195483" y="3036749"/>
            <a:ext cx="4337154" cy="1535251"/>
          </a:xfrm>
          <a:prstGeom prst="rect">
            <a:avLst/>
          </a:prstGeom>
        </p:spPr>
      </p:pic>
    </p:spTree>
    <p:extLst>
      <p:ext uri="{BB962C8B-B14F-4D97-AF65-F5344CB8AC3E}">
        <p14:creationId xmlns:p14="http://schemas.microsoft.com/office/powerpoint/2010/main" val="1158772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3" name="Imagen 2"/>
          <p:cNvPicPr>
            <a:picLocks noChangeAspect="1"/>
          </p:cNvPicPr>
          <p:nvPr/>
        </p:nvPicPr>
        <p:blipFill>
          <a:blip r:embed="rId2"/>
          <a:stretch>
            <a:fillRect/>
          </a:stretch>
        </p:blipFill>
        <p:spPr>
          <a:xfrm>
            <a:off x="500747" y="1113923"/>
            <a:ext cx="11237163" cy="4596412"/>
          </a:xfrm>
          <a:prstGeom prst="rect">
            <a:avLst/>
          </a:prstGeom>
        </p:spPr>
      </p:pic>
    </p:spTree>
    <p:extLst>
      <p:ext uri="{BB962C8B-B14F-4D97-AF65-F5344CB8AC3E}">
        <p14:creationId xmlns:p14="http://schemas.microsoft.com/office/powerpoint/2010/main" val="1409458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50754"/>
            <a:ext cx="10515600" cy="1325563"/>
          </a:xfrm>
        </p:spPr>
        <p:txBody>
          <a:bodyPr>
            <a:normAutofit/>
          </a:bodyPr>
          <a:lstStyle/>
          <a:p>
            <a:r>
              <a:rPr lang="es-EC" sz="2800" dirty="0">
                <a:solidFill>
                  <a:srgbClr val="32266B"/>
                </a:solidFill>
                <a:latin typeface="Arial"/>
                <a:ea typeface="Arial"/>
                <a:cs typeface="Arial"/>
              </a:rPr>
              <a:t>PRESENTACIÓN</a:t>
            </a:r>
          </a:p>
        </p:txBody>
      </p:sp>
      <p:sp>
        <p:nvSpPr>
          <p:cNvPr id="4" name="Marcador de contenido 2">
            <a:extLst>
              <a:ext uri="{FF2B5EF4-FFF2-40B4-BE49-F238E27FC236}">
                <a16:creationId xmlns:a16="http://schemas.microsoft.com/office/drawing/2014/main" id="{6AE06EAF-DF3C-478A-A09F-D6DD62AB7D0E}"/>
              </a:ext>
            </a:extLst>
          </p:cNvPr>
          <p:cNvSpPr txBox="1">
            <a:spLocks noChangeArrowheads="1"/>
          </p:cNvSpPr>
          <p:nvPr/>
        </p:nvSpPr>
        <p:spPr bwMode="auto">
          <a:xfrm>
            <a:off x="838200" y="1087068"/>
            <a:ext cx="1000125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altLang="es-EC" sz="1400" dirty="0">
                <a:latin typeface="Calibri (Cuerpo)"/>
                <a:cs typeface="Times New Roman" panose="02020603050405020304" pitchFamily="18" charset="0"/>
              </a:rPr>
              <a:t>La Ley Orgánica para el Ordenamiento de las Finanzas Públicas en el Suplemento al Registro Oficial No. 253 de 24 de julio de 2020, introdujo importantes modificaciones al Código Orgánico de Planificación y Finanzas Públicas (COPLAFIP). Con Decreto Ejecutivo No. 1203, publicado en el Suplemento al Registro Oficial No. 346 de 9 de diciembre 2020, se reformó el Reglamento al COPLAFIP.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Las modificaciones mencionadas, incluyeron cambios relacionados con la definición de “</a:t>
            </a:r>
            <a:r>
              <a:rPr lang="es-EC" altLang="es-EC" sz="1400" b="1" i="1" dirty="0">
                <a:latin typeface="Calibri (Cuerpo)"/>
                <a:cs typeface="Times New Roman" panose="02020603050405020304" pitchFamily="18" charset="0"/>
              </a:rPr>
              <a:t>endeudamiento público</a:t>
            </a:r>
            <a:r>
              <a:rPr lang="es-EC" altLang="es-EC" sz="1400" dirty="0">
                <a:latin typeface="Calibri (Cuerpo)"/>
                <a:cs typeface="Times New Roman" panose="02020603050405020304" pitchFamily="18" charset="0"/>
              </a:rPr>
              <a:t>”; y, se incorporó una sección sobre la “</a:t>
            </a:r>
            <a:r>
              <a:rPr lang="es-EC" altLang="es-EC" sz="1400" b="1" i="1" dirty="0">
                <a:latin typeface="Calibri (Cuerpo)"/>
                <a:cs typeface="Times New Roman" panose="02020603050405020304" pitchFamily="18" charset="0"/>
              </a:rPr>
              <a:t>Regla de deuda y otras obligaciones</a:t>
            </a:r>
            <a:r>
              <a:rPr lang="es-EC" altLang="es-EC" sz="1400" dirty="0">
                <a:latin typeface="Calibri (Cuerpo)"/>
                <a:cs typeface="Times New Roman" panose="02020603050405020304" pitchFamily="18" charset="0"/>
              </a:rPr>
              <a:t>”, que hace referencia al Indicador Deuda / 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Con Acuerdo Ministerial No. 0077 de 14 de agosto de 2021, se expidió la metodología para el cálculo del </a:t>
            </a:r>
            <a:r>
              <a:rPr lang="es-EC" altLang="es-EC" sz="1400" b="1" i="1" dirty="0">
                <a:latin typeface="Calibri (Cuerpo)"/>
                <a:cs typeface="Times New Roman" panose="02020603050405020304" pitchFamily="18" charset="0"/>
              </a:rPr>
              <a:t>Indicador de la Regla de deuda y otras obligaciones de pago del sector público no financiero y Seguridad Social</a:t>
            </a:r>
            <a:r>
              <a:rPr lang="es-EC" altLang="es-EC" sz="1400" dirty="0">
                <a:latin typeface="Calibri (Cuerpo)"/>
                <a:cs typeface="Times New Roman" panose="02020603050405020304" pitchFamily="18" charset="0"/>
              </a:rPr>
              <a:t>, en cuya disposición derogatoria suprimió los Acuerdos Ministeriales No. MEF-2018-0134 de 19 de noviembre de 2018, No. 036 de 20 de mayo de 2021 y No. 071 de 20 de junio de 2021.</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El Art. 133 del Reglamento al Código Orgánico de Planificación y Finanzas prevé que “Estados agregados y consolidados de la deuda pública. - El Ministerio de Finanzas </a:t>
            </a:r>
            <a:r>
              <a:rPr lang="es-EC" altLang="es-EC" sz="1400" b="1" i="1" dirty="0">
                <a:latin typeface="Calibri (Cuerpo)"/>
                <a:cs typeface="Times New Roman" panose="02020603050405020304" pitchFamily="18" charset="0"/>
              </a:rPr>
              <a:t>elaborará los estados agregados y consolidados de la deuda pública del sector público</a:t>
            </a:r>
            <a:r>
              <a:rPr lang="es-EC" altLang="es-EC" sz="1400" dirty="0">
                <a:latin typeface="Calibri (Cuerpo)"/>
                <a:cs typeface="Times New Roman" panose="02020603050405020304" pitchFamily="18" charset="0"/>
              </a:rPr>
              <a:t>, hasta sesenta (60) días después de finalizado cada mes, mismos que servirán de base para calcular la relación deuda/PIB.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p:txBody>
      </p:sp>
    </p:spTree>
    <p:extLst>
      <p:ext uri="{BB962C8B-B14F-4D97-AF65-F5344CB8AC3E}">
        <p14:creationId xmlns:p14="http://schemas.microsoft.com/office/powerpoint/2010/main" val="35246656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3" name="Imagen 2"/>
          <p:cNvPicPr>
            <a:picLocks noChangeAspect="1"/>
          </p:cNvPicPr>
          <p:nvPr/>
        </p:nvPicPr>
        <p:blipFill>
          <a:blip r:embed="rId2"/>
          <a:stretch>
            <a:fillRect/>
          </a:stretch>
        </p:blipFill>
        <p:spPr>
          <a:xfrm>
            <a:off x="500746" y="927100"/>
            <a:ext cx="11069213" cy="4848549"/>
          </a:xfrm>
          <a:prstGeom prst="rect">
            <a:avLst/>
          </a:prstGeom>
        </p:spPr>
      </p:pic>
    </p:spTree>
    <p:extLst>
      <p:ext uri="{BB962C8B-B14F-4D97-AF65-F5344CB8AC3E}">
        <p14:creationId xmlns:p14="http://schemas.microsoft.com/office/powerpoint/2010/main" val="17902449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6" name="Título 1">
            <a:extLst>
              <a:ext uri="{FF2B5EF4-FFF2-40B4-BE49-F238E27FC236}">
                <a16:creationId xmlns:a16="http://schemas.microsoft.com/office/drawing/2014/main" id="{DD55237F-0F8C-4AA2-B3B5-310E3B117F18}"/>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7" name="Imagen 6"/>
          <p:cNvPicPr>
            <a:picLocks noChangeAspect="1"/>
          </p:cNvPicPr>
          <p:nvPr/>
        </p:nvPicPr>
        <p:blipFill>
          <a:blip r:embed="rId2"/>
          <a:stretch>
            <a:fillRect/>
          </a:stretch>
        </p:blipFill>
        <p:spPr>
          <a:xfrm>
            <a:off x="998538" y="1282230"/>
            <a:ext cx="9983593" cy="1871517"/>
          </a:xfrm>
          <a:prstGeom prst="rect">
            <a:avLst/>
          </a:prstGeom>
        </p:spPr>
      </p:pic>
      <p:pic>
        <p:nvPicPr>
          <p:cNvPr id="8" name="Imagen 7"/>
          <p:cNvPicPr>
            <a:picLocks noChangeAspect="1"/>
          </p:cNvPicPr>
          <p:nvPr/>
        </p:nvPicPr>
        <p:blipFill>
          <a:blip r:embed="rId3"/>
          <a:stretch>
            <a:fillRect/>
          </a:stretch>
        </p:blipFill>
        <p:spPr>
          <a:xfrm>
            <a:off x="998538" y="3934248"/>
            <a:ext cx="9983593" cy="1888053"/>
          </a:xfrm>
          <a:prstGeom prst="rect">
            <a:avLst/>
          </a:prstGeom>
        </p:spPr>
      </p:pic>
    </p:spTree>
    <p:extLst>
      <p:ext uri="{BB962C8B-B14F-4D97-AF65-F5344CB8AC3E}">
        <p14:creationId xmlns:p14="http://schemas.microsoft.com/office/powerpoint/2010/main" val="28841867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B63E3414-F635-4203-BFA0-C0498C1D5563}"/>
              </a:ext>
            </a:extLst>
          </p:cNvPr>
          <p:cNvSpPr txBox="1">
            <a:spLocks/>
          </p:cNvSpPr>
          <p:nvPr/>
        </p:nvSpPr>
        <p:spPr bwMode="auto">
          <a:xfrm>
            <a:off x="641285" y="0"/>
            <a:ext cx="11245915" cy="12192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dirty="0">
                <a:solidFill>
                  <a:srgbClr val="32266B"/>
                </a:solidFill>
                <a:latin typeface="Arial"/>
                <a:ea typeface="Arial"/>
                <a:cs typeface="Arial"/>
              </a:rPr>
              <a:t>D</a:t>
            </a:r>
            <a:r>
              <a:rPr lang="es-EC" sz="2800" dirty="0">
                <a:solidFill>
                  <a:srgbClr val="32266B"/>
                </a:solidFill>
                <a:latin typeface="Arial"/>
                <a:ea typeface="Arial"/>
                <a:cs typeface="Arial"/>
              </a:rPr>
              <a:t>EUDA PÚBLICA CONSOLIDADA DEL SECTOR PÚBLICO NO FINANCIERO </a:t>
            </a:r>
          </a:p>
        </p:txBody>
      </p:sp>
      <p:sp>
        <p:nvSpPr>
          <p:cNvPr id="5" name="Título 1">
            <a:extLst>
              <a:ext uri="{FF2B5EF4-FFF2-40B4-BE49-F238E27FC236}">
                <a16:creationId xmlns:a16="http://schemas.microsoft.com/office/drawing/2014/main" id="{B9936026-C7C0-4466-980E-7D52E065C102}"/>
              </a:ext>
            </a:extLst>
          </p:cNvPr>
          <p:cNvSpPr txBox="1">
            <a:spLocks/>
          </p:cNvSpPr>
          <p:nvPr/>
        </p:nvSpPr>
        <p:spPr bwMode="auto">
          <a:xfrm>
            <a:off x="6493228" y="2659063"/>
            <a:ext cx="4432298" cy="860425"/>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julio 2024</a:t>
            </a: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sp>
        <p:nvSpPr>
          <p:cNvPr id="6" name="Rectángulo: esquinas redondeadas 10">
            <a:extLst>
              <a:ext uri="{FF2B5EF4-FFF2-40B4-BE49-F238E27FC236}">
                <a16:creationId xmlns:a16="http://schemas.microsoft.com/office/drawing/2014/main" id="{38B9946D-6796-466E-B2AF-9CAF36FE6469}"/>
              </a:ext>
            </a:extLst>
          </p:cNvPr>
          <p:cNvSpPr/>
          <p:nvPr/>
        </p:nvSpPr>
        <p:spPr>
          <a:xfrm>
            <a:off x="6493228" y="3519488"/>
            <a:ext cx="4671483" cy="190482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pic>
        <p:nvPicPr>
          <p:cNvPr id="3" name="Imagen 2"/>
          <p:cNvPicPr>
            <a:picLocks noChangeAspect="1"/>
          </p:cNvPicPr>
          <p:nvPr/>
        </p:nvPicPr>
        <p:blipFill>
          <a:blip r:embed="rId2"/>
          <a:stretch>
            <a:fillRect/>
          </a:stretch>
        </p:blipFill>
        <p:spPr>
          <a:xfrm>
            <a:off x="6698541" y="3839244"/>
            <a:ext cx="4260855" cy="1265309"/>
          </a:xfrm>
          <a:prstGeom prst="rect">
            <a:avLst/>
          </a:prstGeom>
        </p:spPr>
      </p:pic>
    </p:spTree>
    <p:extLst>
      <p:ext uri="{BB962C8B-B14F-4D97-AF65-F5344CB8AC3E}">
        <p14:creationId xmlns:p14="http://schemas.microsoft.com/office/powerpoint/2010/main" val="40403582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3" name="Imagen 2"/>
          <p:cNvPicPr>
            <a:picLocks noChangeAspect="1"/>
          </p:cNvPicPr>
          <p:nvPr/>
        </p:nvPicPr>
        <p:blipFill>
          <a:blip r:embed="rId2"/>
          <a:stretch>
            <a:fillRect/>
          </a:stretch>
        </p:blipFill>
        <p:spPr>
          <a:xfrm>
            <a:off x="445326" y="1027083"/>
            <a:ext cx="11171286" cy="4655259"/>
          </a:xfrm>
          <a:prstGeom prst="rect">
            <a:avLst/>
          </a:prstGeom>
        </p:spPr>
      </p:pic>
    </p:spTree>
    <p:extLst>
      <p:ext uri="{BB962C8B-B14F-4D97-AF65-F5344CB8AC3E}">
        <p14:creationId xmlns:p14="http://schemas.microsoft.com/office/powerpoint/2010/main" val="40879162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3" name="Imagen 2"/>
          <p:cNvPicPr>
            <a:picLocks noChangeAspect="1"/>
          </p:cNvPicPr>
          <p:nvPr/>
        </p:nvPicPr>
        <p:blipFill>
          <a:blip r:embed="rId2"/>
          <a:stretch>
            <a:fillRect/>
          </a:stretch>
        </p:blipFill>
        <p:spPr>
          <a:xfrm>
            <a:off x="529302" y="927100"/>
            <a:ext cx="11264592" cy="4798267"/>
          </a:xfrm>
          <a:prstGeom prst="rect">
            <a:avLst/>
          </a:prstGeom>
        </p:spPr>
      </p:pic>
    </p:spTree>
    <p:extLst>
      <p:ext uri="{BB962C8B-B14F-4D97-AF65-F5344CB8AC3E}">
        <p14:creationId xmlns:p14="http://schemas.microsoft.com/office/powerpoint/2010/main" val="2583034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6" name="Título 1">
            <a:extLst>
              <a:ext uri="{FF2B5EF4-FFF2-40B4-BE49-F238E27FC236}">
                <a16:creationId xmlns:a16="http://schemas.microsoft.com/office/drawing/2014/main" id="{62BED741-AC2D-4E85-A909-3C7B06897053}"/>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7" name="Imagen 6"/>
          <p:cNvPicPr>
            <a:picLocks noChangeAspect="1"/>
          </p:cNvPicPr>
          <p:nvPr/>
        </p:nvPicPr>
        <p:blipFill>
          <a:blip r:embed="rId2"/>
          <a:stretch>
            <a:fillRect/>
          </a:stretch>
        </p:blipFill>
        <p:spPr>
          <a:xfrm>
            <a:off x="874535" y="1172112"/>
            <a:ext cx="10479264" cy="1990966"/>
          </a:xfrm>
          <a:prstGeom prst="rect">
            <a:avLst/>
          </a:prstGeom>
        </p:spPr>
      </p:pic>
      <p:pic>
        <p:nvPicPr>
          <p:cNvPr id="8" name="Imagen 7"/>
          <p:cNvPicPr>
            <a:picLocks noChangeAspect="1"/>
          </p:cNvPicPr>
          <p:nvPr/>
        </p:nvPicPr>
        <p:blipFill>
          <a:blip r:embed="rId3"/>
          <a:stretch>
            <a:fillRect/>
          </a:stretch>
        </p:blipFill>
        <p:spPr>
          <a:xfrm>
            <a:off x="874535" y="3821113"/>
            <a:ext cx="10479264" cy="1888053"/>
          </a:xfrm>
          <a:prstGeom prst="rect">
            <a:avLst/>
          </a:prstGeom>
        </p:spPr>
      </p:pic>
    </p:spTree>
    <p:extLst>
      <p:ext uri="{BB962C8B-B14F-4D97-AF65-F5344CB8AC3E}">
        <p14:creationId xmlns:p14="http://schemas.microsoft.com/office/powerpoint/2010/main" val="12653056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23969E7-611A-49C2-99FF-A2A1710AB0C0}"/>
              </a:ext>
            </a:extLst>
          </p:cNvPr>
          <p:cNvSpPr txBox="1">
            <a:spLocks/>
          </p:cNvSpPr>
          <p:nvPr/>
        </p:nvSpPr>
        <p:spPr bwMode="auto">
          <a:xfrm>
            <a:off x="645011" y="0"/>
            <a:ext cx="11344825" cy="1004888"/>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dirty="0">
                <a:solidFill>
                  <a:srgbClr val="32266B"/>
                </a:solidFill>
                <a:latin typeface="Arial"/>
                <a:ea typeface="Arial"/>
                <a:cs typeface="Arial"/>
              </a:rPr>
              <a:t>D</a:t>
            </a:r>
            <a:r>
              <a:rPr lang="es-EC" sz="2800" dirty="0">
                <a:solidFill>
                  <a:srgbClr val="32266B"/>
                </a:solidFill>
                <a:latin typeface="Arial"/>
                <a:ea typeface="Arial"/>
                <a:cs typeface="Arial"/>
              </a:rPr>
              <a:t>EUDA PÚBLICA CONSOLIDADA DEL PRESUPUESTO GENERAL DEL ESTADO </a:t>
            </a:r>
          </a:p>
        </p:txBody>
      </p:sp>
      <p:sp>
        <p:nvSpPr>
          <p:cNvPr id="5" name="Título 1">
            <a:extLst>
              <a:ext uri="{FF2B5EF4-FFF2-40B4-BE49-F238E27FC236}">
                <a16:creationId xmlns:a16="http://schemas.microsoft.com/office/drawing/2014/main" id="{FA6EAA5C-CBEB-47EE-AE27-257C2AAA4B20}"/>
              </a:ext>
            </a:extLst>
          </p:cNvPr>
          <p:cNvSpPr txBox="1">
            <a:spLocks/>
          </p:cNvSpPr>
          <p:nvPr/>
        </p:nvSpPr>
        <p:spPr bwMode="auto">
          <a:xfrm>
            <a:off x="7137752" y="2655357"/>
            <a:ext cx="3765197" cy="69250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julio 2024</a:t>
            </a: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 Cifras en miles de dólares USD</a:t>
            </a:r>
          </a:p>
        </p:txBody>
      </p:sp>
      <p:sp>
        <p:nvSpPr>
          <p:cNvPr id="6" name="Rectángulo: esquinas redondeadas 4">
            <a:extLst>
              <a:ext uri="{FF2B5EF4-FFF2-40B4-BE49-F238E27FC236}">
                <a16:creationId xmlns:a16="http://schemas.microsoft.com/office/drawing/2014/main" id="{E4249835-2646-43B5-8E22-7EB47CD07BDE}"/>
              </a:ext>
            </a:extLst>
          </p:cNvPr>
          <p:cNvSpPr/>
          <p:nvPr/>
        </p:nvSpPr>
        <p:spPr>
          <a:xfrm>
            <a:off x="7137752" y="3282597"/>
            <a:ext cx="4741332" cy="181504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pic>
        <p:nvPicPr>
          <p:cNvPr id="3" name="Imagen 2"/>
          <p:cNvPicPr>
            <a:picLocks noChangeAspect="1"/>
          </p:cNvPicPr>
          <p:nvPr/>
        </p:nvPicPr>
        <p:blipFill>
          <a:blip r:embed="rId2"/>
          <a:stretch>
            <a:fillRect/>
          </a:stretch>
        </p:blipFill>
        <p:spPr>
          <a:xfrm>
            <a:off x="7420750" y="3447296"/>
            <a:ext cx="4186532" cy="1367300"/>
          </a:xfrm>
          <a:prstGeom prst="rect">
            <a:avLst/>
          </a:prstGeom>
        </p:spPr>
      </p:pic>
    </p:spTree>
    <p:extLst>
      <p:ext uri="{BB962C8B-B14F-4D97-AF65-F5344CB8AC3E}">
        <p14:creationId xmlns:p14="http://schemas.microsoft.com/office/powerpoint/2010/main" val="6737337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3" name="Imagen 2"/>
          <p:cNvPicPr>
            <a:picLocks noChangeAspect="1"/>
          </p:cNvPicPr>
          <p:nvPr/>
        </p:nvPicPr>
        <p:blipFill>
          <a:blip r:embed="rId2"/>
          <a:stretch>
            <a:fillRect/>
          </a:stretch>
        </p:blipFill>
        <p:spPr>
          <a:xfrm>
            <a:off x="420341" y="1019599"/>
            <a:ext cx="11317569" cy="4672073"/>
          </a:xfrm>
          <a:prstGeom prst="rect">
            <a:avLst/>
          </a:prstGeom>
        </p:spPr>
      </p:pic>
    </p:spTree>
    <p:extLst>
      <p:ext uri="{BB962C8B-B14F-4D97-AF65-F5344CB8AC3E}">
        <p14:creationId xmlns:p14="http://schemas.microsoft.com/office/powerpoint/2010/main" val="24671935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3" name="Imagen 2"/>
          <p:cNvPicPr>
            <a:picLocks noChangeAspect="1"/>
          </p:cNvPicPr>
          <p:nvPr/>
        </p:nvPicPr>
        <p:blipFill>
          <a:blip r:embed="rId2"/>
          <a:stretch>
            <a:fillRect/>
          </a:stretch>
        </p:blipFill>
        <p:spPr>
          <a:xfrm>
            <a:off x="429671" y="1019331"/>
            <a:ext cx="11457529" cy="4868285"/>
          </a:xfrm>
          <a:prstGeom prst="rect">
            <a:avLst/>
          </a:prstGeom>
        </p:spPr>
      </p:pic>
    </p:spTree>
    <p:extLst>
      <p:ext uri="{BB962C8B-B14F-4D97-AF65-F5344CB8AC3E}">
        <p14:creationId xmlns:p14="http://schemas.microsoft.com/office/powerpoint/2010/main" val="11518749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6" name="Título 1">
            <a:extLst>
              <a:ext uri="{FF2B5EF4-FFF2-40B4-BE49-F238E27FC236}">
                <a16:creationId xmlns:a16="http://schemas.microsoft.com/office/drawing/2014/main" id="{108F52C5-1E94-4A1A-A2EA-5D2CB100E41C}"/>
              </a:ext>
            </a:extLst>
          </p:cNvPr>
          <p:cNvSpPr txBox="1">
            <a:spLocks/>
          </p:cNvSpPr>
          <p:nvPr/>
        </p:nvSpPr>
        <p:spPr bwMode="auto">
          <a:xfrm>
            <a:off x="998538" y="3206044"/>
            <a:ext cx="4241800" cy="441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7" name="Imagen 6"/>
          <p:cNvPicPr>
            <a:picLocks noChangeAspect="1"/>
          </p:cNvPicPr>
          <p:nvPr/>
        </p:nvPicPr>
        <p:blipFill>
          <a:blip r:embed="rId2"/>
          <a:stretch>
            <a:fillRect/>
          </a:stretch>
        </p:blipFill>
        <p:spPr>
          <a:xfrm>
            <a:off x="799430" y="1050511"/>
            <a:ext cx="10554369" cy="2032122"/>
          </a:xfrm>
          <a:prstGeom prst="rect">
            <a:avLst/>
          </a:prstGeom>
        </p:spPr>
      </p:pic>
      <p:pic>
        <p:nvPicPr>
          <p:cNvPr id="8" name="Imagen 7"/>
          <p:cNvPicPr>
            <a:picLocks noChangeAspect="1"/>
          </p:cNvPicPr>
          <p:nvPr/>
        </p:nvPicPr>
        <p:blipFill>
          <a:blip r:embed="rId3"/>
          <a:stretch>
            <a:fillRect/>
          </a:stretch>
        </p:blipFill>
        <p:spPr>
          <a:xfrm>
            <a:off x="799430" y="3878265"/>
            <a:ext cx="10554369" cy="1841400"/>
          </a:xfrm>
          <a:prstGeom prst="rect">
            <a:avLst/>
          </a:prstGeom>
        </p:spPr>
      </p:pic>
    </p:spTree>
    <p:extLst>
      <p:ext uri="{BB962C8B-B14F-4D97-AF65-F5344CB8AC3E}">
        <p14:creationId xmlns:p14="http://schemas.microsoft.com/office/powerpoint/2010/main" val="652375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0242F2FC-1EE9-452B-AE93-8D7877348AA2}"/>
              </a:ext>
            </a:extLst>
          </p:cNvPr>
          <p:cNvSpPr txBox="1">
            <a:spLocks/>
          </p:cNvSpPr>
          <p:nvPr/>
        </p:nvSpPr>
        <p:spPr bwMode="auto">
          <a:xfrm>
            <a:off x="838200" y="1094889"/>
            <a:ext cx="10709275"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Mediante Acuerdo Ministerial No. 096 de 15 de octubre de 2021, se expidió la norma técnica de elaboración, contenido y publicación del boletín de deuda pública y su anexo estadístico.</a:t>
            </a:r>
          </a:p>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El Art.-3 del Acuerdo 096 estipula “Contenido del boletín de deuda pública. El boletín de Deuda Pública contendrá al menos cinco secciones destinadas a: </a:t>
            </a:r>
          </a:p>
          <a:p>
            <a:pPr marL="857250" lvl="1" indent="-400050" algn="just">
              <a:lnSpc>
                <a:spcPct val="100000"/>
              </a:lnSpc>
              <a:spcBef>
                <a:spcPts val="0"/>
              </a:spcBef>
              <a:buFont typeface="+mj-lt"/>
              <a:buAutoNum type="romanLcPeriod"/>
              <a:defRPr/>
            </a:pPr>
            <a:r>
              <a:rPr lang="es-EC" sz="1300" dirty="0">
                <a:latin typeface="Calibri (Cuerpo)"/>
                <a:ea typeface="Calibri" panose="020F0502020204030204" pitchFamily="34" charset="0"/>
                <a:cs typeface="Times New Roman" panose="02020603050405020304" pitchFamily="18" charset="0"/>
              </a:rPr>
              <a:t>	</a:t>
            </a:r>
            <a:r>
              <a:rPr lang="es-EC" sz="1300" i="1" dirty="0">
                <a:latin typeface="Calibri (Cuerpo)"/>
                <a:ea typeface="Calibri" panose="020F0502020204030204" pitchFamily="34" charset="0"/>
                <a:cs typeface="Times New Roman" panose="02020603050405020304" pitchFamily="18" charset="0"/>
              </a:rPr>
              <a:t>una presentación,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la publicación del indicador deuda y otras obligaciones del Sector Público No Financiero incluyen la Seguridad Social respecto al PIB de acuerdo con la definición establecida en el Acuerdo 077 de 14 de agosto de 2021 y su norma técnica de implementación.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información de la deuda agregada y consolidada del presupuesto General del Estado, del Sector Público No Financiero incluyendo a la Seguridad Social y del Sector Público Total en concordancia a lo definido en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Pasivos contingentes del gobierno central de acuerdo con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Glosario de aclaraciones y definiciones.”</a:t>
            </a:r>
          </a:p>
          <a:p>
            <a:pPr marL="0" indent="0" algn="just">
              <a:buFont typeface="Arial" panose="020B0604020202020204" pitchFamily="34" charset="0"/>
              <a:buNone/>
              <a:defRPr/>
            </a:pPr>
            <a:r>
              <a:rPr lang="es-EC" sz="1400" dirty="0">
                <a:latin typeface="Calibri (Cuerpo)"/>
                <a:cs typeface="Times New Roman" panose="02020603050405020304" pitchFamily="18" charset="0"/>
              </a:rPr>
              <a:t>Mediante Acuerdo Ministerial No. 099 de 22 de octubre de 2021, se expidió:</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 Definiciones Referenciales sobre Componentes requeridos para el cálculo del Indicador de la Regla de deuda y otras obligaciones de pago del sector público no financiero y seguridad social.</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 Definiciones Conceptuales, Estados Agregados y Consolidados de la Deuda Pública y Otras Obligaciones del Sector Público.</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III: Definiciones Generales para la aplicación de la metodología: Sector Público.</a:t>
            </a:r>
          </a:p>
          <a:p>
            <a:pPr marL="857250" lvl="1" indent="-400050" algn="just">
              <a:buFont typeface="Arial" panose="020B0604020202020204" pitchFamily="34" charset="0"/>
              <a:buAutoNum type="romanLcParenBoth"/>
              <a:defRPr/>
            </a:pPr>
            <a:endParaRPr lang="es-EC" sz="1300" i="1" dirty="0">
              <a:latin typeface="Calibri (Cuerpo)"/>
              <a:cs typeface="Times New Roman" panose="02020603050405020304" pitchFamily="18" charset="0"/>
            </a:endParaRPr>
          </a:p>
          <a:p>
            <a:pPr marL="0" indent="0" algn="just">
              <a:buFont typeface="Arial" panose="020B0604020202020204" pitchFamily="34" charset="0"/>
              <a:buNone/>
              <a:defRPr/>
            </a:pPr>
            <a:r>
              <a:rPr lang="es-EC" sz="1400" dirty="0">
                <a:latin typeface="Calibri (Cuerpo)"/>
                <a:cs typeface="Times New Roman" panose="02020603050405020304" pitchFamily="18" charset="0"/>
              </a:rPr>
              <a:t>Por el alcance y la cobertura establecido en la normativa bajo la nueva metodología la información se presenta de manera provisional, la misma que será actualizada de contar con información adicional.</a:t>
            </a:r>
          </a:p>
        </p:txBody>
      </p:sp>
      <p:sp>
        <p:nvSpPr>
          <p:cNvPr id="5" name="Título 1"/>
          <p:cNvSpPr>
            <a:spLocks noGrp="1"/>
          </p:cNvSpPr>
          <p:nvPr>
            <p:ph type="title"/>
          </p:nvPr>
        </p:nvSpPr>
        <p:spPr>
          <a:xfrm>
            <a:off x="838200" y="50754"/>
            <a:ext cx="10515600" cy="1325563"/>
          </a:xfrm>
        </p:spPr>
        <p:txBody>
          <a:bodyPr>
            <a:normAutofit/>
          </a:bodyPr>
          <a:lstStyle/>
          <a:p>
            <a:r>
              <a:rPr lang="es-EC" sz="2800" dirty="0">
                <a:solidFill>
                  <a:srgbClr val="32266B"/>
                </a:solidFill>
                <a:latin typeface="Arial"/>
                <a:ea typeface="Arial"/>
                <a:cs typeface="Arial"/>
              </a:rPr>
              <a:t>PRESENTACIÓN</a:t>
            </a:r>
          </a:p>
        </p:txBody>
      </p:sp>
    </p:spTree>
    <p:extLst>
      <p:ext uri="{BB962C8B-B14F-4D97-AF65-F5344CB8AC3E}">
        <p14:creationId xmlns:p14="http://schemas.microsoft.com/office/powerpoint/2010/main" val="4311944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F0FE0F0-86FA-48F3-9D3E-467F1C93FB2B}"/>
              </a:ext>
            </a:extLst>
          </p:cNvPr>
          <p:cNvSpPr txBox="1">
            <a:spLocks/>
          </p:cNvSpPr>
          <p:nvPr/>
        </p:nvSpPr>
        <p:spPr bwMode="auto">
          <a:xfrm>
            <a:off x="1149812" y="2140846"/>
            <a:ext cx="10056253"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
            </a:r>
            <a:br>
              <a:rPr lang="es-ES" sz="2800" b="1" dirty="0">
                <a:solidFill>
                  <a:srgbClr val="0070C0"/>
                </a:solidFill>
                <a:effectLst>
                  <a:outerShdw blurRad="38100" dist="38100" dir="2700000" algn="tl">
                    <a:srgbClr val="000000">
                      <a:alpha val="43137"/>
                    </a:srgbClr>
                  </a:outerShdw>
                </a:effectLst>
              </a:rPr>
            </a:br>
            <a:r>
              <a:rPr lang="es-ES" sz="2800" dirty="0">
                <a:solidFill>
                  <a:srgbClr val="32266B"/>
                </a:solidFill>
                <a:latin typeface="Arial"/>
                <a:ea typeface="Arial"/>
                <a:cs typeface="Arial"/>
              </a:rPr>
              <a:t>Información para el seguimiento del Programa con el FMI</a:t>
            </a:r>
            <a:br>
              <a:rPr lang="es-ES" sz="2800" dirty="0">
                <a:solidFill>
                  <a:srgbClr val="32266B"/>
                </a:solidFill>
                <a:latin typeface="Arial"/>
                <a:ea typeface="Arial"/>
                <a:cs typeface="Arial"/>
              </a:rPr>
            </a:br>
            <a:r>
              <a:rPr lang="es-ES" sz="2800" dirty="0">
                <a:solidFill>
                  <a:srgbClr val="32266B"/>
                </a:solidFill>
                <a:latin typeface="Arial"/>
                <a:ea typeface="Arial"/>
                <a:cs typeface="Arial"/>
              </a:rPr>
              <a:t>Al </a:t>
            </a:r>
            <a:r>
              <a:rPr lang="es-ES" sz="2800" dirty="0" smtClean="0">
                <a:solidFill>
                  <a:srgbClr val="32266B"/>
                </a:solidFill>
                <a:latin typeface="Arial"/>
                <a:ea typeface="Arial"/>
                <a:cs typeface="Arial"/>
              </a:rPr>
              <a:t>31 </a:t>
            </a:r>
            <a:r>
              <a:rPr lang="es-ES" sz="2800" dirty="0">
                <a:solidFill>
                  <a:srgbClr val="32266B"/>
                </a:solidFill>
                <a:latin typeface="Arial"/>
                <a:ea typeface="Arial"/>
                <a:cs typeface="Arial"/>
              </a:rPr>
              <a:t>de </a:t>
            </a:r>
            <a:r>
              <a:rPr lang="es-ES" sz="2800" dirty="0" smtClean="0">
                <a:solidFill>
                  <a:srgbClr val="32266B"/>
                </a:solidFill>
                <a:latin typeface="Arial"/>
                <a:ea typeface="Arial"/>
                <a:cs typeface="Arial"/>
              </a:rPr>
              <a:t>julio de 2024</a:t>
            </a:r>
            <a:r>
              <a:rPr lang="es-ES" sz="2800" dirty="0">
                <a:solidFill>
                  <a:srgbClr val="32266B"/>
                </a:solidFill>
                <a:latin typeface="Arial"/>
                <a:ea typeface="Arial"/>
                <a:cs typeface="Arial"/>
              </a:rPr>
              <a:t/>
            </a:r>
            <a:br>
              <a:rPr lang="es-ES" sz="2800" dirty="0">
                <a:solidFill>
                  <a:srgbClr val="32266B"/>
                </a:solidFill>
                <a:latin typeface="Arial"/>
                <a:ea typeface="Arial"/>
                <a:cs typeface="Arial"/>
              </a:rPr>
            </a:br>
            <a:endParaRPr lang="es-EC" sz="2800" dirty="0">
              <a:solidFill>
                <a:srgbClr val="32266B"/>
              </a:solidFill>
              <a:latin typeface="Arial"/>
              <a:ea typeface="Arial"/>
              <a:cs typeface="Arial"/>
            </a:endParaRPr>
          </a:p>
        </p:txBody>
      </p:sp>
    </p:spTree>
    <p:extLst>
      <p:ext uri="{BB962C8B-B14F-4D97-AF65-F5344CB8AC3E}">
        <p14:creationId xmlns:p14="http://schemas.microsoft.com/office/powerpoint/2010/main" val="19966702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E7223102-0CFB-4F83-BAD7-7DDBA1CA72EE}"/>
              </a:ext>
            </a:extLst>
          </p:cNvPr>
          <p:cNvSpPr txBox="1">
            <a:spLocks/>
          </p:cNvSpPr>
          <p:nvPr/>
        </p:nvSpPr>
        <p:spPr bwMode="auto">
          <a:xfrm>
            <a:off x="3333919" y="259573"/>
            <a:ext cx="5222252" cy="433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rPr>
              <a:t>DEUDA PÚBLICA EXTERNA</a:t>
            </a:r>
            <a:endParaRPr lang="es-EC" sz="2800" dirty="0">
              <a:solidFill>
                <a:srgbClr val="32266B"/>
              </a:solidFill>
              <a:latin typeface="Arial"/>
              <a:ea typeface="Arial"/>
              <a:cs typeface="Arial"/>
            </a:endParaRPr>
          </a:p>
        </p:txBody>
      </p:sp>
      <p:pic>
        <p:nvPicPr>
          <p:cNvPr id="3" name="Imagen 2"/>
          <p:cNvPicPr>
            <a:picLocks noChangeAspect="1"/>
          </p:cNvPicPr>
          <p:nvPr/>
        </p:nvPicPr>
        <p:blipFill>
          <a:blip r:embed="rId2"/>
          <a:stretch>
            <a:fillRect/>
          </a:stretch>
        </p:blipFill>
        <p:spPr>
          <a:xfrm>
            <a:off x="333075" y="693206"/>
            <a:ext cx="11516803" cy="5267932"/>
          </a:xfrm>
          <a:prstGeom prst="rect">
            <a:avLst/>
          </a:prstGeom>
        </p:spPr>
      </p:pic>
    </p:spTree>
    <p:extLst>
      <p:ext uri="{BB962C8B-B14F-4D97-AF65-F5344CB8AC3E}">
        <p14:creationId xmlns:p14="http://schemas.microsoft.com/office/powerpoint/2010/main" val="18444565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26255D60-2BD7-4933-8536-1096DD128C98}"/>
              </a:ext>
            </a:extLst>
          </p:cNvPr>
          <p:cNvSpPr txBox="1">
            <a:spLocks noGrp="1"/>
          </p:cNvSpPr>
          <p:nvPr>
            <p:ph type="title"/>
          </p:nvPr>
        </p:nvSpPr>
        <p:spPr bwMode="auto">
          <a:xfrm>
            <a:off x="-113522" y="185562"/>
            <a:ext cx="10515600" cy="57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sym typeface="Arial"/>
              </a:rPr>
              <a:t>DEUDA PÚBLICA EXTERNA TOTAL POR SECTORES </a:t>
            </a:r>
            <a:endParaRPr lang="es-EC" sz="2800" dirty="0">
              <a:solidFill>
                <a:srgbClr val="32266B"/>
              </a:solidFill>
              <a:latin typeface="Arial"/>
              <a:ea typeface="Arial"/>
              <a:cs typeface="Arial"/>
              <a:sym typeface="Arial"/>
            </a:endParaRPr>
          </a:p>
        </p:txBody>
      </p:sp>
      <p:pic>
        <p:nvPicPr>
          <p:cNvPr id="3" name="Imagen 2"/>
          <p:cNvPicPr>
            <a:picLocks noChangeAspect="1"/>
          </p:cNvPicPr>
          <p:nvPr/>
        </p:nvPicPr>
        <p:blipFill>
          <a:blip r:embed="rId2"/>
          <a:stretch>
            <a:fillRect/>
          </a:stretch>
        </p:blipFill>
        <p:spPr>
          <a:xfrm>
            <a:off x="519687" y="1094878"/>
            <a:ext cx="11311529" cy="2581383"/>
          </a:xfrm>
          <a:prstGeom prst="rect">
            <a:avLst/>
          </a:prstGeom>
        </p:spPr>
      </p:pic>
    </p:spTree>
    <p:extLst>
      <p:ext uri="{BB962C8B-B14F-4D97-AF65-F5344CB8AC3E}">
        <p14:creationId xmlns:p14="http://schemas.microsoft.com/office/powerpoint/2010/main" val="22577375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9C317FC-9A1C-4C44-8410-0958EE5B25C4}"/>
              </a:ext>
            </a:extLst>
          </p:cNvPr>
          <p:cNvSpPr txBox="1">
            <a:spLocks/>
          </p:cNvSpPr>
          <p:nvPr/>
        </p:nvSpPr>
        <p:spPr bwMode="auto">
          <a:xfrm>
            <a:off x="-127415" y="330537"/>
            <a:ext cx="8189064"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rPr>
              <a:t>DEUDA PÚBLICA INTERNA AGREGADA</a:t>
            </a:r>
            <a:endParaRPr lang="es-EC" sz="2800" dirty="0">
              <a:solidFill>
                <a:srgbClr val="32266B"/>
              </a:solidFill>
              <a:latin typeface="Arial"/>
              <a:ea typeface="Arial"/>
              <a:cs typeface="Arial"/>
            </a:endParaRPr>
          </a:p>
        </p:txBody>
      </p:sp>
      <p:pic>
        <p:nvPicPr>
          <p:cNvPr id="2" name="Imagen 1"/>
          <p:cNvPicPr>
            <a:picLocks noChangeAspect="1"/>
          </p:cNvPicPr>
          <p:nvPr/>
        </p:nvPicPr>
        <p:blipFill>
          <a:blip r:embed="rId2"/>
          <a:stretch>
            <a:fillRect/>
          </a:stretch>
        </p:blipFill>
        <p:spPr>
          <a:xfrm>
            <a:off x="93306" y="802433"/>
            <a:ext cx="12008498" cy="6055567"/>
          </a:xfrm>
          <a:prstGeom prst="rect">
            <a:avLst/>
          </a:prstGeom>
        </p:spPr>
      </p:pic>
    </p:spTree>
    <p:extLst>
      <p:ext uri="{BB962C8B-B14F-4D97-AF65-F5344CB8AC3E}">
        <p14:creationId xmlns:p14="http://schemas.microsoft.com/office/powerpoint/2010/main" val="27871046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3">
            <a:extLst>
              <a:ext uri="{FF2B5EF4-FFF2-40B4-BE49-F238E27FC236}">
                <a16:creationId xmlns:a16="http://schemas.microsoft.com/office/drawing/2014/main" id="{99C317FC-9A1C-4C44-8410-0958EE5B25C4}"/>
              </a:ext>
            </a:extLst>
          </p:cNvPr>
          <p:cNvSpPr txBox="1">
            <a:spLocks/>
          </p:cNvSpPr>
          <p:nvPr/>
        </p:nvSpPr>
        <p:spPr bwMode="auto">
          <a:xfrm>
            <a:off x="2727752" y="927696"/>
            <a:ext cx="6509553"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rPr>
              <a:t>DEUDA PÚBLICA INTERNA </a:t>
            </a:r>
            <a:r>
              <a:rPr lang="es-ES" sz="2800" dirty="0" smtClean="0">
                <a:solidFill>
                  <a:srgbClr val="32266B"/>
                </a:solidFill>
                <a:latin typeface="Arial"/>
                <a:ea typeface="Arial"/>
                <a:cs typeface="Arial"/>
              </a:rPr>
              <a:t>CONSOLIDADA</a:t>
            </a:r>
            <a:endParaRPr lang="es-EC" sz="2800" dirty="0">
              <a:solidFill>
                <a:srgbClr val="32266B"/>
              </a:solidFill>
              <a:latin typeface="Arial"/>
              <a:ea typeface="Arial"/>
              <a:cs typeface="Arial"/>
            </a:endParaRPr>
          </a:p>
        </p:txBody>
      </p:sp>
      <p:pic>
        <p:nvPicPr>
          <p:cNvPr id="2" name="Imagen 1"/>
          <p:cNvPicPr>
            <a:picLocks noChangeAspect="1"/>
          </p:cNvPicPr>
          <p:nvPr/>
        </p:nvPicPr>
        <p:blipFill>
          <a:blip r:embed="rId2"/>
          <a:stretch>
            <a:fillRect/>
          </a:stretch>
        </p:blipFill>
        <p:spPr>
          <a:xfrm>
            <a:off x="929546" y="1557715"/>
            <a:ext cx="10556438" cy="2669052"/>
          </a:xfrm>
          <a:prstGeom prst="rect">
            <a:avLst/>
          </a:prstGeom>
        </p:spPr>
      </p:pic>
    </p:spTree>
    <p:extLst>
      <p:ext uri="{BB962C8B-B14F-4D97-AF65-F5344CB8AC3E}">
        <p14:creationId xmlns:p14="http://schemas.microsoft.com/office/powerpoint/2010/main" val="18023469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FA92C94C-8860-4AE6-9AB8-3BF134E95D32}"/>
              </a:ext>
            </a:extLst>
          </p:cNvPr>
          <p:cNvSpPr txBox="1"/>
          <p:nvPr/>
        </p:nvSpPr>
        <p:spPr>
          <a:xfrm>
            <a:off x="877078" y="4882872"/>
            <a:ext cx="10366309" cy="246221"/>
          </a:xfrm>
          <a:prstGeom prst="rect">
            <a:avLst/>
          </a:prstGeom>
          <a:noFill/>
        </p:spPr>
        <p:txBody>
          <a:bodyPr wrap="square" rtlCol="0">
            <a:spAutoFit/>
          </a:bodyPr>
          <a:lstStyle/>
          <a:p>
            <a:r>
              <a:rPr lang="es-ES" sz="1000" b="1" dirty="0"/>
              <a:t> Nota: Al saldo del </a:t>
            </a:r>
            <a:r>
              <a:rPr lang="es-ES" sz="1000" b="1" dirty="0" smtClean="0"/>
              <a:t>31 </a:t>
            </a:r>
            <a:r>
              <a:rPr lang="es-ES" sz="1000" b="1" dirty="0"/>
              <a:t>de </a:t>
            </a:r>
            <a:r>
              <a:rPr lang="es-ES" sz="1000" b="1" dirty="0" smtClean="0"/>
              <a:t>julio de </a:t>
            </a:r>
            <a:r>
              <a:rPr lang="es-ES" sz="1000" b="1" dirty="0"/>
              <a:t>Tenedores de Bonos y Pagares Privados se debe restar USD </a:t>
            </a:r>
            <a:r>
              <a:rPr lang="es-ES" sz="1000" b="1" dirty="0" smtClean="0"/>
              <a:t>407.237.971,08  </a:t>
            </a:r>
            <a:r>
              <a:rPr lang="es-ES" sz="1000" b="1" dirty="0"/>
              <a:t>bonos que han sido recomprados por la Seguridad Social </a:t>
            </a:r>
            <a:endParaRPr lang="es-EC" dirty="0"/>
          </a:p>
        </p:txBody>
      </p:sp>
      <p:sp>
        <p:nvSpPr>
          <p:cNvPr id="7" name="Título 3">
            <a:extLst>
              <a:ext uri="{FF2B5EF4-FFF2-40B4-BE49-F238E27FC236}">
                <a16:creationId xmlns:a16="http://schemas.microsoft.com/office/drawing/2014/main" id="{99C317FC-9A1C-4C44-8410-0958EE5B25C4}"/>
              </a:ext>
            </a:extLst>
          </p:cNvPr>
          <p:cNvSpPr txBox="1">
            <a:spLocks/>
          </p:cNvSpPr>
          <p:nvPr/>
        </p:nvSpPr>
        <p:spPr bwMode="auto">
          <a:xfrm>
            <a:off x="-1079138" y="283884"/>
            <a:ext cx="11118674"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rPr>
              <a:t>DEUDA PÚBLICA INTERNA </a:t>
            </a:r>
            <a:r>
              <a:rPr lang="es-ES" sz="2800" dirty="0" smtClean="0">
                <a:solidFill>
                  <a:srgbClr val="32266B"/>
                </a:solidFill>
                <a:latin typeface="Arial"/>
                <a:ea typeface="Arial"/>
                <a:cs typeface="Arial"/>
              </a:rPr>
              <a:t>CONSOLIDADA</a:t>
            </a:r>
            <a:endParaRPr lang="es-EC" sz="2800" dirty="0">
              <a:solidFill>
                <a:srgbClr val="32266B"/>
              </a:solidFill>
              <a:latin typeface="Arial"/>
              <a:ea typeface="Arial"/>
              <a:cs typeface="Arial"/>
            </a:endParaRPr>
          </a:p>
        </p:txBody>
      </p:sp>
      <p:pic>
        <p:nvPicPr>
          <p:cNvPr id="2" name="Imagen 1"/>
          <p:cNvPicPr>
            <a:picLocks noChangeAspect="1"/>
          </p:cNvPicPr>
          <p:nvPr/>
        </p:nvPicPr>
        <p:blipFill>
          <a:blip r:embed="rId2"/>
          <a:stretch>
            <a:fillRect/>
          </a:stretch>
        </p:blipFill>
        <p:spPr>
          <a:xfrm>
            <a:off x="475860" y="685766"/>
            <a:ext cx="11290041" cy="4110169"/>
          </a:xfrm>
          <a:prstGeom prst="rect">
            <a:avLst/>
          </a:prstGeom>
        </p:spPr>
      </p:pic>
    </p:spTree>
    <p:extLst>
      <p:ext uri="{BB962C8B-B14F-4D97-AF65-F5344CB8AC3E}">
        <p14:creationId xmlns:p14="http://schemas.microsoft.com/office/powerpoint/2010/main" val="12464889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5171ACD0-C06D-4CA6-9271-40949F7FD6B6}"/>
              </a:ext>
            </a:extLst>
          </p:cNvPr>
          <p:cNvSpPr txBox="1">
            <a:spLocks noGrp="1"/>
          </p:cNvSpPr>
          <p:nvPr>
            <p:ph type="title"/>
          </p:nvPr>
        </p:nvSpPr>
        <p:spPr bwMode="auto">
          <a:xfrm>
            <a:off x="-897294" y="105336"/>
            <a:ext cx="10515600" cy="718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sym typeface="Arial"/>
              </a:rPr>
              <a:t>DEUDA PÚBLICA INTERNA CONSOLIDADA</a:t>
            </a:r>
            <a:endParaRPr lang="es-EC" sz="2800" dirty="0">
              <a:solidFill>
                <a:srgbClr val="32266B"/>
              </a:solidFill>
              <a:latin typeface="Arial"/>
              <a:ea typeface="Arial"/>
              <a:cs typeface="Arial"/>
              <a:sym typeface="Arial"/>
            </a:endParaRPr>
          </a:p>
        </p:txBody>
      </p:sp>
      <p:pic>
        <p:nvPicPr>
          <p:cNvPr id="2" name="Imagen 1"/>
          <p:cNvPicPr>
            <a:picLocks noChangeAspect="1"/>
          </p:cNvPicPr>
          <p:nvPr/>
        </p:nvPicPr>
        <p:blipFill>
          <a:blip r:embed="rId2"/>
          <a:stretch>
            <a:fillRect/>
          </a:stretch>
        </p:blipFill>
        <p:spPr>
          <a:xfrm>
            <a:off x="155105" y="824293"/>
            <a:ext cx="11900046" cy="5949731"/>
          </a:xfrm>
          <a:prstGeom prst="rect">
            <a:avLst/>
          </a:prstGeom>
        </p:spPr>
      </p:pic>
    </p:spTree>
    <p:extLst>
      <p:ext uri="{BB962C8B-B14F-4D97-AF65-F5344CB8AC3E}">
        <p14:creationId xmlns:p14="http://schemas.microsoft.com/office/powerpoint/2010/main" val="2004571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5079C1A6-B603-462D-8DF6-4FBC82C6B37E}"/>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
            </a:r>
            <a:br>
              <a:rPr lang="es-ES" sz="2800" b="1" dirty="0">
                <a:solidFill>
                  <a:srgbClr val="0070C0"/>
                </a:solidFill>
                <a:effectLst>
                  <a:outerShdw blurRad="38100" dist="38100" dir="2700000" algn="tl">
                    <a:srgbClr val="000000">
                      <a:alpha val="43137"/>
                    </a:srgbClr>
                  </a:outerShdw>
                </a:effectLst>
              </a:rPr>
            </a:br>
            <a:r>
              <a:rPr lang="es-ES" sz="2800" dirty="0">
                <a:solidFill>
                  <a:srgbClr val="32266B"/>
                </a:solidFill>
                <a:latin typeface="Arial"/>
                <a:ea typeface="Arial"/>
                <a:cs typeface="Arial"/>
              </a:rPr>
              <a:t>ANEXO No.1</a:t>
            </a:r>
            <a:br>
              <a:rPr lang="es-ES" sz="2800" dirty="0">
                <a:solidFill>
                  <a:srgbClr val="32266B"/>
                </a:solidFill>
                <a:latin typeface="Arial"/>
                <a:ea typeface="Arial"/>
                <a:cs typeface="Arial"/>
              </a:rPr>
            </a:br>
            <a:endParaRPr lang="es-EC" sz="2800" dirty="0">
              <a:solidFill>
                <a:srgbClr val="32266B"/>
              </a:solidFill>
              <a:latin typeface="Arial"/>
              <a:ea typeface="Arial"/>
              <a:cs typeface="Arial"/>
            </a:endParaRPr>
          </a:p>
        </p:txBody>
      </p:sp>
    </p:spTree>
    <p:extLst>
      <p:ext uri="{BB962C8B-B14F-4D97-AF65-F5344CB8AC3E}">
        <p14:creationId xmlns:p14="http://schemas.microsoft.com/office/powerpoint/2010/main" val="13345164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277025" y="849711"/>
            <a:ext cx="11460885" cy="4897946"/>
          </a:xfrm>
          <a:prstGeom prst="rect">
            <a:avLst/>
          </a:prstGeom>
        </p:spPr>
      </p:pic>
    </p:spTree>
    <p:extLst>
      <p:ext uri="{BB962C8B-B14F-4D97-AF65-F5344CB8AC3E}">
        <p14:creationId xmlns:p14="http://schemas.microsoft.com/office/powerpoint/2010/main" val="2222408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145088" y="1065504"/>
            <a:ext cx="7782683" cy="3366536"/>
          </a:xfrm>
          <a:prstGeom prst="rect">
            <a:avLst/>
          </a:prstGeom>
        </p:spPr>
      </p:pic>
    </p:spTree>
    <p:extLst>
      <p:ext uri="{BB962C8B-B14F-4D97-AF65-F5344CB8AC3E}">
        <p14:creationId xmlns:p14="http://schemas.microsoft.com/office/powerpoint/2010/main" val="3874844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209A8611-703B-4CCC-830E-9E892B5DFE3A}"/>
              </a:ext>
            </a:extLst>
          </p:cNvPr>
          <p:cNvSpPr txBox="1">
            <a:spLocks/>
          </p:cNvSpPr>
          <p:nvPr/>
        </p:nvSpPr>
        <p:spPr>
          <a:xfrm>
            <a:off x="2072594" y="1270000"/>
            <a:ext cx="7654925" cy="558800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EXTERNA </a:t>
            </a:r>
          </a:p>
          <a:p>
            <a:pPr>
              <a:lnSpc>
                <a:spcPct val="100000"/>
              </a:lnSpc>
              <a:spcBef>
                <a:spcPts val="0"/>
              </a:spcBef>
              <a:defRPr/>
            </a:pPr>
            <a:r>
              <a:rPr lang="es-EC" sz="1000" b="1" dirty="0">
                <a:solidFill>
                  <a:schemeClr val="tx1">
                    <a:lumMod val="75000"/>
                    <a:lumOff val="25000"/>
                  </a:schemeClr>
                </a:solidFill>
              </a:rPr>
              <a:t>Préstamos Externos: </a:t>
            </a:r>
          </a:p>
          <a:p>
            <a:pPr lvl="1">
              <a:lnSpc>
                <a:spcPct val="100000"/>
              </a:lnSpc>
              <a:spcBef>
                <a:spcPts val="0"/>
              </a:spcBef>
              <a:defRPr/>
            </a:pPr>
            <a:r>
              <a:rPr lang="es-EC" sz="1000" dirty="0"/>
              <a:t>Convenios Originales (Bancos)</a:t>
            </a:r>
          </a:p>
          <a:p>
            <a:pPr lvl="1">
              <a:lnSpc>
                <a:spcPct val="100000"/>
              </a:lnSpc>
              <a:spcBef>
                <a:spcPts val="0"/>
              </a:spcBef>
              <a:defRPr/>
            </a:pPr>
            <a:r>
              <a:rPr lang="es-EC" sz="1000" dirty="0"/>
              <a:t>Convenios Originales (Gobiernos) </a:t>
            </a:r>
          </a:p>
          <a:p>
            <a:pPr lvl="1">
              <a:lnSpc>
                <a:spcPct val="100000"/>
              </a:lnSpc>
              <a:spcBef>
                <a:spcPts val="0"/>
              </a:spcBef>
              <a:defRPr/>
            </a:pPr>
            <a:r>
              <a:rPr lang="es-EC" sz="1000" dirty="0"/>
              <a:t>Organismos Internacionales (Multilaterales)</a:t>
            </a:r>
          </a:p>
          <a:p>
            <a:pPr lvl="1">
              <a:lnSpc>
                <a:spcPct val="100000"/>
              </a:lnSpc>
              <a:spcBef>
                <a:spcPts val="0"/>
              </a:spcBef>
              <a:defRPr/>
            </a:pPr>
            <a:r>
              <a:rPr lang="es-EC" sz="1000" dirty="0"/>
              <a:t>Proveedores</a:t>
            </a:r>
          </a:p>
          <a:p>
            <a:pPr>
              <a:lnSpc>
                <a:spcPct val="100000"/>
              </a:lnSpc>
              <a:spcBef>
                <a:spcPts val="0"/>
              </a:spcBef>
              <a:defRPr/>
            </a:pPr>
            <a:r>
              <a:rPr lang="es-EC" sz="1000" b="1" dirty="0"/>
              <a:t>Títulos de Deuda: </a:t>
            </a:r>
          </a:p>
          <a:p>
            <a:pPr lvl="1">
              <a:lnSpc>
                <a:spcPct val="100000"/>
              </a:lnSpc>
              <a:spcBef>
                <a:spcPts val="0"/>
              </a:spcBef>
              <a:defRPr/>
            </a:pPr>
            <a:r>
              <a:rPr lang="es-EC" sz="1000" dirty="0"/>
              <a:t>Títulos de Deuda emitidos en Mercados Internacionales </a:t>
            </a:r>
          </a:p>
          <a:p>
            <a:pPr>
              <a:lnSpc>
                <a:spcPct val="100000"/>
              </a:lnSpc>
              <a:spcBef>
                <a:spcPts val="0"/>
              </a:spcBef>
              <a:defRPr/>
            </a:pPr>
            <a:r>
              <a:rPr lang="es-EC" sz="1000" b="1" dirty="0"/>
              <a:t>Otras Obligaciones:</a:t>
            </a:r>
          </a:p>
          <a:p>
            <a:pPr lvl="1">
              <a:lnSpc>
                <a:spcPct val="100000"/>
              </a:lnSpc>
              <a:spcBef>
                <a:spcPts val="0"/>
              </a:spcBef>
              <a:defRPr/>
            </a:pPr>
            <a:r>
              <a:rPr lang="es-EC" sz="1000" b="1" dirty="0"/>
              <a:t>Financiamiento atado a Petróleo </a:t>
            </a:r>
          </a:p>
          <a:p>
            <a:pPr lvl="2">
              <a:lnSpc>
                <a:spcPct val="100000"/>
              </a:lnSpc>
              <a:spcBef>
                <a:spcPts val="0"/>
              </a:spcBef>
              <a:defRPr/>
            </a:pPr>
            <a:r>
              <a:rPr lang="es-EC" sz="1000" dirty="0"/>
              <a:t>Anticipos Pactados en los Contratos Comerciales de Venta de Productos </a:t>
            </a:r>
          </a:p>
          <a:p>
            <a:pPr lvl="2">
              <a:lnSpc>
                <a:spcPct val="100000"/>
              </a:lnSpc>
              <a:spcBef>
                <a:spcPts val="0"/>
              </a:spcBef>
              <a:defRPr/>
            </a:pPr>
            <a:r>
              <a:rPr lang="es-EC" sz="1000" dirty="0"/>
              <a:t>Derechos Contractuales Originados o Vinculados a operaciones Ordinarias (Schlumberger)</a:t>
            </a:r>
          </a:p>
          <a:p>
            <a:pPr>
              <a:lnSpc>
                <a:spcPct val="100000"/>
              </a:lnSpc>
              <a:spcBef>
                <a:spcPts val="0"/>
              </a:spcBef>
              <a:defRPr/>
            </a:pPr>
            <a:r>
              <a:rPr lang="es-EC" sz="1000" b="1" dirty="0"/>
              <a:t>Otros pasivos:</a:t>
            </a:r>
          </a:p>
          <a:p>
            <a:pPr lvl="1">
              <a:lnSpc>
                <a:spcPct val="100000"/>
              </a:lnSpc>
              <a:spcBef>
                <a:spcPts val="0"/>
              </a:spcBef>
              <a:defRPr/>
            </a:pPr>
            <a:r>
              <a:rPr lang="es-EC" sz="1000" dirty="0"/>
              <a:t>Cartas de Crédito</a:t>
            </a:r>
          </a:p>
          <a:p>
            <a:pPr lvl="1">
              <a:lnSpc>
                <a:spcPct val="100000"/>
              </a:lnSpc>
              <a:spcBef>
                <a:spcPts val="0"/>
              </a:spcBef>
              <a:defRPr/>
            </a:pPr>
            <a:r>
              <a:rPr lang="es-EC" sz="1000" dirty="0"/>
              <a:t>Secretaría de Hidrocarburos</a:t>
            </a:r>
          </a:p>
          <a:p>
            <a:pPr lvl="1">
              <a:lnSpc>
                <a:spcPct val="100000"/>
              </a:lnSpc>
              <a:spcBef>
                <a:spcPts val="0"/>
              </a:spcBef>
              <a:defRPr/>
            </a:pPr>
            <a:r>
              <a:rPr lang="es-EC" sz="1000" dirty="0"/>
              <a:t>Derechos Especiales de Giro (DEG) (Préstamos al BCE y asignaciones al BCE y MEF) </a:t>
            </a:r>
          </a:p>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INTERNA </a:t>
            </a:r>
          </a:p>
          <a:p>
            <a:pPr>
              <a:lnSpc>
                <a:spcPct val="100000"/>
              </a:lnSpc>
              <a:spcBef>
                <a:spcPts val="0"/>
              </a:spcBef>
              <a:defRPr/>
            </a:pPr>
            <a:r>
              <a:rPr lang="es-EC" sz="1000" b="1" dirty="0"/>
              <a:t>Títulos de Deuda:</a:t>
            </a:r>
          </a:p>
          <a:p>
            <a:pPr lvl="1">
              <a:lnSpc>
                <a:spcPct val="100000"/>
              </a:lnSpc>
              <a:spcBef>
                <a:spcPts val="0"/>
              </a:spcBef>
              <a:defRPr/>
            </a:pPr>
            <a:r>
              <a:rPr lang="es-EC" sz="1000" dirty="0"/>
              <a:t>Título de Deuda Interna Sector Público</a:t>
            </a:r>
          </a:p>
          <a:p>
            <a:pPr lvl="1">
              <a:lnSpc>
                <a:spcPct val="100000"/>
              </a:lnSpc>
              <a:spcBef>
                <a:spcPts val="0"/>
              </a:spcBef>
              <a:defRPr/>
            </a:pPr>
            <a:r>
              <a:rPr lang="es-EC" sz="1000" dirty="0"/>
              <a:t>Títulos de Deuda Interna Sector Privado</a:t>
            </a:r>
          </a:p>
          <a:p>
            <a:pPr>
              <a:lnSpc>
                <a:spcPct val="100000"/>
              </a:lnSpc>
              <a:spcBef>
                <a:spcPts val="0"/>
              </a:spcBef>
              <a:defRPr/>
            </a:pPr>
            <a:r>
              <a:rPr lang="es-EC" sz="1000" b="1" dirty="0"/>
              <a:t>Préstamos de Deuda:</a:t>
            </a:r>
          </a:p>
          <a:p>
            <a:pPr lvl="1">
              <a:lnSpc>
                <a:spcPct val="100000"/>
              </a:lnSpc>
              <a:spcBef>
                <a:spcPts val="0"/>
              </a:spcBef>
              <a:defRPr/>
            </a:pPr>
            <a:r>
              <a:rPr lang="es-EC" sz="1000" dirty="0"/>
              <a:t>Préstamo Banco Central del Ecuador BCE</a:t>
            </a:r>
          </a:p>
          <a:p>
            <a:pPr lvl="1">
              <a:lnSpc>
                <a:spcPct val="100000"/>
              </a:lnSpc>
              <a:spcBef>
                <a:spcPts val="0"/>
              </a:spcBef>
              <a:defRPr/>
            </a:pPr>
            <a:r>
              <a:rPr lang="es-EC" sz="1000" dirty="0"/>
              <a:t>Préstamo Banco del Estado BDE</a:t>
            </a:r>
          </a:p>
          <a:p>
            <a:pPr lvl="1">
              <a:lnSpc>
                <a:spcPct val="100000"/>
              </a:lnSpc>
              <a:spcBef>
                <a:spcPts val="0"/>
              </a:spcBef>
              <a:defRPr/>
            </a:pPr>
            <a:r>
              <a:rPr lang="es-EC" sz="1000" dirty="0"/>
              <a:t>Convenio Seguridad Social.</a:t>
            </a:r>
            <a:endParaRPr lang="es-EC" sz="1000" b="1" dirty="0"/>
          </a:p>
          <a:p>
            <a:pPr>
              <a:lnSpc>
                <a:spcPct val="100000"/>
              </a:lnSpc>
              <a:spcBef>
                <a:spcPts val="0"/>
              </a:spcBef>
              <a:defRPr/>
            </a:pPr>
            <a:r>
              <a:rPr lang="es-EC" sz="1000" b="1" dirty="0"/>
              <a:t>Obligaciones no pagadas y registradas en los presupuestos clausurados:</a:t>
            </a:r>
          </a:p>
          <a:p>
            <a:pPr>
              <a:lnSpc>
                <a:spcPct val="100000"/>
              </a:lnSpc>
              <a:spcBef>
                <a:spcPts val="0"/>
              </a:spcBef>
              <a:defRPr/>
            </a:pPr>
            <a:r>
              <a:rPr lang="es-EC" sz="1000" b="1" dirty="0"/>
              <a:t>Obligaciones de Gobiernos Autónomos Descentralizados</a:t>
            </a:r>
            <a:endParaRPr lang="es-EC" sz="1000" dirty="0"/>
          </a:p>
          <a:p>
            <a:pPr>
              <a:lnSpc>
                <a:spcPct val="100000"/>
              </a:lnSpc>
              <a:spcBef>
                <a:spcPts val="0"/>
              </a:spcBef>
              <a:defRPr/>
            </a:pPr>
            <a:r>
              <a:rPr lang="es-EC" sz="1000" b="1" dirty="0"/>
              <a:t>Obligaciones de Empresas Públicas</a:t>
            </a:r>
          </a:p>
          <a:p>
            <a:pPr>
              <a:lnSpc>
                <a:spcPct val="100000"/>
              </a:lnSpc>
              <a:spcBef>
                <a:spcPts val="0"/>
              </a:spcBef>
              <a:defRPr/>
            </a:pPr>
            <a:r>
              <a:rPr lang="es-EC" sz="1000" b="1" dirty="0"/>
              <a:t>Otras Obligaciones:</a:t>
            </a:r>
          </a:p>
          <a:p>
            <a:pPr lvl="1">
              <a:lnSpc>
                <a:spcPct val="100000"/>
              </a:lnSpc>
              <a:spcBef>
                <a:spcPts val="0"/>
              </a:spcBef>
              <a:defRPr/>
            </a:pPr>
            <a:r>
              <a:rPr lang="es-EC" sz="1000" dirty="0"/>
              <a:t>Certificados de Tesorería CETES</a:t>
            </a:r>
          </a:p>
          <a:p>
            <a:pPr lvl="1">
              <a:lnSpc>
                <a:spcPct val="100000"/>
              </a:lnSpc>
              <a:spcBef>
                <a:spcPts val="0"/>
              </a:spcBef>
              <a:defRPr/>
            </a:pPr>
            <a:r>
              <a:rPr lang="es-EC" sz="1000" dirty="0"/>
              <a:t>Pasivos de Convenios de Liquidez</a:t>
            </a:r>
          </a:p>
          <a:p>
            <a:pPr lvl="1">
              <a:lnSpc>
                <a:spcPct val="100000"/>
              </a:lnSpc>
              <a:spcBef>
                <a:spcPts val="0"/>
              </a:spcBef>
              <a:defRPr/>
            </a:pPr>
            <a:r>
              <a:rPr lang="es-EC" sz="1000" dirty="0"/>
              <a:t>Obligaciones de la Seguridad Social </a:t>
            </a:r>
          </a:p>
          <a:p>
            <a:pPr lvl="1">
              <a:lnSpc>
                <a:spcPct val="100000"/>
              </a:lnSpc>
              <a:spcBef>
                <a:spcPts val="0"/>
              </a:spcBef>
              <a:defRPr/>
            </a:pPr>
            <a:r>
              <a:rPr lang="es-EC" sz="1000" dirty="0"/>
              <a:t>Obligaciones pendientes de pago del ejercicio fiscal en curso</a:t>
            </a:r>
          </a:p>
          <a:p>
            <a:pPr>
              <a:lnSpc>
                <a:spcPct val="100000"/>
              </a:lnSpc>
              <a:spcBef>
                <a:spcPts val="0"/>
              </a:spcBef>
              <a:defRPr/>
            </a:pPr>
            <a:r>
              <a:rPr lang="es-EC" sz="1000" b="1" dirty="0"/>
              <a:t>Otros Pasivos:</a:t>
            </a:r>
          </a:p>
          <a:p>
            <a:pPr lvl="1">
              <a:lnSpc>
                <a:spcPct val="100000"/>
              </a:lnSpc>
              <a:spcBef>
                <a:spcPts val="0"/>
              </a:spcBef>
              <a:defRPr/>
            </a:pPr>
            <a:r>
              <a:rPr lang="es-EC" sz="1000" dirty="0"/>
              <a:t>Convenio MEF-BCE/Acciones</a:t>
            </a:r>
          </a:p>
          <a:p>
            <a:pPr lvl="1">
              <a:lnSpc>
                <a:spcPct val="100000"/>
              </a:lnSpc>
              <a:spcBef>
                <a:spcPts val="0"/>
              </a:spcBef>
              <a:defRPr/>
            </a:pPr>
            <a:endParaRPr lang="es-EC" sz="1000" dirty="0"/>
          </a:p>
        </p:txBody>
      </p:sp>
      <p:sp>
        <p:nvSpPr>
          <p:cNvPr id="5" name="Título 1">
            <a:extLst>
              <a:ext uri="{FF2B5EF4-FFF2-40B4-BE49-F238E27FC236}">
                <a16:creationId xmlns:a16="http://schemas.microsoft.com/office/drawing/2014/main" id="{9C9BB573-D68C-4A01-A719-6EF978261B7E}"/>
              </a:ext>
            </a:extLst>
          </p:cNvPr>
          <p:cNvSpPr txBox="1">
            <a:spLocks/>
          </p:cNvSpPr>
          <p:nvPr/>
        </p:nvSpPr>
        <p:spPr bwMode="auto">
          <a:xfrm>
            <a:off x="2886834" y="629310"/>
            <a:ext cx="5757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Clasificación de Deuda </a:t>
            </a:r>
          </a:p>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Boletín Estadístico – </a:t>
            </a:r>
            <a:r>
              <a:rPr lang="es-EC" altLang="es-EC" sz="1200" b="1" dirty="0" smtClean="0">
                <a:latin typeface="Calibri Light" panose="020F0302020204030204" pitchFamily="34" charset="0"/>
                <a:cs typeface="Times New Roman" panose="02020603050405020304" pitchFamily="18" charset="0"/>
              </a:rPr>
              <a:t>julio 2024</a:t>
            </a:r>
            <a:endParaRPr lang="es-EC" altLang="es-EC" sz="1200" b="1" dirty="0">
              <a:latin typeface="Calibri Light" panose="020F0302020204030204" pitchFamily="34" charset="0"/>
              <a:cs typeface="Times New Roman" panose="02020603050405020304" pitchFamily="18" charset="0"/>
            </a:endParaRPr>
          </a:p>
        </p:txBody>
      </p:sp>
      <p:sp>
        <p:nvSpPr>
          <p:cNvPr id="6" name="Título 1"/>
          <p:cNvSpPr>
            <a:spLocks noGrp="1"/>
          </p:cNvSpPr>
          <p:nvPr>
            <p:ph type="title"/>
          </p:nvPr>
        </p:nvSpPr>
        <p:spPr>
          <a:xfrm>
            <a:off x="642257" y="164597"/>
            <a:ext cx="10515600" cy="695695"/>
          </a:xfrm>
        </p:spPr>
        <p:txBody>
          <a:bodyPr>
            <a:normAutofit/>
          </a:bodyPr>
          <a:lstStyle/>
          <a:p>
            <a:r>
              <a:rPr lang="es-EC" sz="2800" dirty="0">
                <a:solidFill>
                  <a:srgbClr val="32266B"/>
                </a:solidFill>
                <a:latin typeface="Arial"/>
                <a:ea typeface="Arial"/>
                <a:cs typeface="Arial"/>
              </a:rPr>
              <a:t>PRESENTACIÓN</a:t>
            </a:r>
          </a:p>
        </p:txBody>
      </p:sp>
    </p:spTree>
    <p:extLst>
      <p:ext uri="{BB962C8B-B14F-4D97-AF65-F5344CB8AC3E}">
        <p14:creationId xmlns:p14="http://schemas.microsoft.com/office/powerpoint/2010/main" val="10068651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3" name="Imagen 2">
            <a:extLst>
              <a:ext uri="{FF2B5EF4-FFF2-40B4-BE49-F238E27FC236}">
                <a16:creationId xmlns:a16="http://schemas.microsoft.com/office/drawing/2014/main" id="{CAEBA6E6-590C-DD70-DED5-B2D6F8C51A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3761" y="7732"/>
            <a:ext cx="12178254" cy="685026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372163A6-E351-4177-8671-EC2485E69F55}"/>
              </a:ext>
            </a:extLst>
          </p:cNvPr>
          <p:cNvSpPr txBox="1">
            <a:spLocks noChangeArrowheads="1"/>
          </p:cNvSpPr>
          <p:nvPr/>
        </p:nvSpPr>
        <p:spPr bwMode="auto">
          <a:xfrm>
            <a:off x="3146425" y="1292225"/>
            <a:ext cx="3459163"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s-EC" altLang="es-EC" sz="1400" dirty="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Sector Público Total </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Sector Público No Financiero</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Presupuesto General del Estado </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Banco Central del Ecuador</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Banco de Desarrollo del Ecuador</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Instituto Ecuatoriano de Seguridad Social </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Derechos Especiales de Giros</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Certificados de Tesorería </a:t>
            </a:r>
          </a:p>
          <a:p>
            <a:pPr marL="0" indent="0" algn="just">
              <a:buFont typeface="Arial" panose="020B0604020202020204" pitchFamily="34" charset="0"/>
              <a:buNone/>
            </a:pPr>
            <a:endParaRPr lang="es-EC" altLang="es-EC" sz="1400" dirty="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endParaRPr lang="es-EC" altLang="es-EC" sz="1400" dirty="0">
              <a:latin typeface="Calibri (Cuerpo)"/>
              <a:ea typeface="Calibri" panose="020F0502020204030204" pitchFamily="34" charset="0"/>
              <a:cs typeface="Times New Roman" panose="02020603050405020304" pitchFamily="18" charset="0"/>
            </a:endParaRPr>
          </a:p>
        </p:txBody>
      </p:sp>
      <p:sp>
        <p:nvSpPr>
          <p:cNvPr id="5" name="Marcador de contenido 2">
            <a:extLst>
              <a:ext uri="{FF2B5EF4-FFF2-40B4-BE49-F238E27FC236}">
                <a16:creationId xmlns:a16="http://schemas.microsoft.com/office/drawing/2014/main" id="{F3C0D596-97CC-4343-A161-23AC4636877C}"/>
              </a:ext>
            </a:extLst>
          </p:cNvPr>
          <p:cNvSpPr txBox="1">
            <a:spLocks noChangeArrowheads="1"/>
          </p:cNvSpPr>
          <p:nvPr/>
        </p:nvSpPr>
        <p:spPr bwMode="auto">
          <a:xfrm>
            <a:off x="7315200" y="1292225"/>
            <a:ext cx="91440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endParaRPr lang="es-EC" altLang="es-EC" sz="1400" b="1" i="1">
              <a:latin typeface="Calibri (Cuerpo)"/>
              <a:ea typeface="Calibri" panose="020F0502020204030204" pitchFamily="34" charset="0"/>
              <a:cs typeface="Times New Roman" panose="02020603050405020304" pitchFamily="18" charset="0"/>
            </a:endParaRP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SPT</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SPNF</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PGE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BCE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BDE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IESS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DEGs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CETES</a:t>
            </a:r>
          </a:p>
        </p:txBody>
      </p:sp>
      <p:sp>
        <p:nvSpPr>
          <p:cNvPr id="6" name="Título 1">
            <a:extLst>
              <a:ext uri="{FF2B5EF4-FFF2-40B4-BE49-F238E27FC236}">
                <a16:creationId xmlns:a16="http://schemas.microsoft.com/office/drawing/2014/main" id="{DADE70AB-01C6-467E-9815-97C27FB9897B}"/>
              </a:ext>
            </a:extLst>
          </p:cNvPr>
          <p:cNvSpPr>
            <a:spLocks noGrp="1"/>
          </p:cNvSpPr>
          <p:nvPr>
            <p:ph type="title"/>
          </p:nvPr>
        </p:nvSpPr>
        <p:spPr>
          <a:xfrm>
            <a:off x="838200" y="365125"/>
            <a:ext cx="10515600" cy="652463"/>
          </a:xfrm>
        </p:spPr>
        <p:txBody>
          <a:bodyPr>
            <a:normAutofit/>
          </a:bodyPr>
          <a:lstStyle/>
          <a:p>
            <a:pPr algn="ctr">
              <a:defRPr/>
            </a:pPr>
            <a:r>
              <a:rPr lang="en-US" sz="2800" dirty="0">
                <a:solidFill>
                  <a:srgbClr val="32266B"/>
                </a:solidFill>
                <a:latin typeface="Arial"/>
                <a:ea typeface="Arial"/>
                <a:cs typeface="Arial"/>
              </a:rPr>
              <a:t>G</a:t>
            </a:r>
            <a:r>
              <a:rPr lang="es-EC" sz="2800" dirty="0">
                <a:solidFill>
                  <a:srgbClr val="32266B"/>
                </a:solidFill>
                <a:latin typeface="Arial"/>
                <a:ea typeface="Arial"/>
                <a:cs typeface="Arial"/>
              </a:rPr>
              <a:t>LOSARIO</a:t>
            </a:r>
          </a:p>
        </p:txBody>
      </p:sp>
    </p:spTree>
    <p:extLst>
      <p:ext uri="{BB962C8B-B14F-4D97-AF65-F5344CB8AC3E}">
        <p14:creationId xmlns:p14="http://schemas.microsoft.com/office/powerpoint/2010/main" val="2662033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D4E3A9A4-90D1-45C7-B5BA-E519B53237C3}"/>
              </a:ext>
            </a:extLst>
          </p:cNvPr>
          <p:cNvSpPr txBox="1">
            <a:spLocks noChangeArrowheads="1"/>
          </p:cNvSpPr>
          <p:nvPr/>
        </p:nvSpPr>
        <p:spPr bwMode="auto">
          <a:xfrm>
            <a:off x="838200" y="1181100"/>
            <a:ext cx="105156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altLang="es-EC" sz="1500" dirty="0"/>
          </a:p>
          <a:p>
            <a:pPr algn="just"/>
            <a:r>
              <a:rPr lang="es-ES" altLang="es-EC" sz="1500" dirty="0"/>
              <a:t>La Deuda Externa corresponde a la deuda pública originada en instrumentos de entidades públicas frente a no residentes de la misma economía.</a:t>
            </a:r>
          </a:p>
          <a:p>
            <a:pPr algn="just"/>
            <a:r>
              <a:rPr lang="es-ES" altLang="es-EC" sz="1500" dirty="0"/>
              <a:t>La Deuda Interna corresponde a la deuda pública originada en instrumentos de entidades públicas frente a residentes de la misma economía. </a:t>
            </a:r>
          </a:p>
          <a:p>
            <a:pPr algn="just"/>
            <a:r>
              <a:rPr lang="es-ES" altLang="es-EC" sz="1500" dirty="0"/>
              <a:t>Agregación es la manera general como se declara estadísticamente la información monetaria y financiera, pero también constituye la manera como se agrupan este conjunto de datos sectoriales.  La agregación es el resultado de la sumatoria de dos componentes: (i) los saldos de todas las unidades institucionales sean estos sectores o subsectores: y, (ii) los flujos de las mismas unidades institucionales.  La agregación se expresa dentro de una categoría sea solo de activos o solo de pasivos.  Apartado V, literal 186, página 34. Manual de Estadísticas de Finanzas Públicas del Fondo Monetario Internacional (2014).</a:t>
            </a:r>
            <a:endParaRPr lang="es-EC" altLang="es-EC" sz="1500" dirty="0"/>
          </a:p>
          <a:p>
            <a:pPr algn="just"/>
            <a:r>
              <a:rPr lang="es-ES" altLang="es-EC" sz="1500" dirty="0"/>
              <a:t>La consolidación de datos,  es la manera general como se declara estadísticamente la información tanto monetaria como financiera de un país, un sector o un subsector.  La consolidación ofrece una mirada panorámica tanto de activos como de pasivos de un sector y de sus subsectores.  La consolidación es un ejercicio que explica la cancelación de flujos y saldos derivados de las operaciones crediticias y operaciones financieras deudoras y acreedoras entre las distintas unidades institucionales del mismo sector a las que hace referencia. Apartado V, literal 187, página 34. Manual de Estadísticas de Finanzas Publicas del Fondo Monetario Internacional (2014).</a:t>
            </a:r>
          </a:p>
          <a:p>
            <a:endParaRPr lang="es-EC" altLang="es-EC" dirty="0"/>
          </a:p>
        </p:txBody>
      </p:sp>
      <p:sp>
        <p:nvSpPr>
          <p:cNvPr id="5" name="Título 1">
            <a:extLst>
              <a:ext uri="{FF2B5EF4-FFF2-40B4-BE49-F238E27FC236}">
                <a16:creationId xmlns:a16="http://schemas.microsoft.com/office/drawing/2014/main" id="{75CDD5F0-772B-4E75-90AD-BA66E1FD4D14}"/>
              </a:ext>
            </a:extLst>
          </p:cNvPr>
          <p:cNvSpPr>
            <a:spLocks noGrp="1"/>
          </p:cNvSpPr>
          <p:nvPr>
            <p:ph type="title"/>
          </p:nvPr>
        </p:nvSpPr>
        <p:spPr>
          <a:xfrm>
            <a:off x="838200" y="254000"/>
            <a:ext cx="10515600" cy="927100"/>
          </a:xfrm>
        </p:spPr>
        <p:txBody>
          <a:bodyPr>
            <a:normAutofit/>
          </a:bodyPr>
          <a:lstStyle/>
          <a:p>
            <a:pPr algn="ctr">
              <a:defRPr/>
            </a:pPr>
            <a:r>
              <a:rPr lang="en-US" sz="2800" dirty="0">
                <a:solidFill>
                  <a:srgbClr val="32266B"/>
                </a:solidFill>
                <a:latin typeface="Arial"/>
                <a:ea typeface="Arial"/>
                <a:cs typeface="Arial"/>
              </a:rPr>
              <a:t>DEFINICIONES</a:t>
            </a:r>
            <a:endParaRPr lang="es-EC" sz="2800" dirty="0">
              <a:solidFill>
                <a:srgbClr val="32266B"/>
              </a:solidFill>
              <a:latin typeface="Arial"/>
              <a:ea typeface="Arial"/>
              <a:cs typeface="Arial"/>
            </a:endParaRPr>
          </a:p>
        </p:txBody>
      </p:sp>
    </p:spTree>
    <p:extLst>
      <p:ext uri="{BB962C8B-B14F-4D97-AF65-F5344CB8AC3E}">
        <p14:creationId xmlns:p14="http://schemas.microsoft.com/office/powerpoint/2010/main" val="3727689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FAFE3CF-5E2C-468A-86F5-AB65E1B317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0313" y="1825625"/>
            <a:ext cx="8986837"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ítulo 1">
            <a:extLst>
              <a:ext uri="{FF2B5EF4-FFF2-40B4-BE49-F238E27FC236}">
                <a16:creationId xmlns:a16="http://schemas.microsoft.com/office/drawing/2014/main" id="{0C3D44F8-5F1E-4AD5-B62B-0F25F4A66B54}"/>
              </a:ext>
            </a:extLst>
          </p:cNvPr>
          <p:cNvSpPr txBox="1">
            <a:spLocks/>
          </p:cNvSpPr>
          <p:nvPr/>
        </p:nvSpPr>
        <p:spPr>
          <a:xfrm>
            <a:off x="838200" y="120650"/>
            <a:ext cx="10515600" cy="13843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defRPr/>
            </a:pPr>
            <a:r>
              <a:rPr lang="en-US" sz="2800" dirty="0">
                <a:solidFill>
                  <a:srgbClr val="32266B"/>
                </a:solidFill>
                <a:latin typeface="Arial"/>
                <a:ea typeface="Arial"/>
                <a:cs typeface="Arial"/>
              </a:rPr>
              <a:t/>
            </a:r>
            <a:br>
              <a:rPr lang="en-US" sz="2800" dirty="0">
                <a:solidFill>
                  <a:srgbClr val="32266B"/>
                </a:solidFill>
                <a:latin typeface="Arial"/>
                <a:ea typeface="Arial"/>
                <a:cs typeface="Arial"/>
              </a:rPr>
            </a:br>
            <a:r>
              <a:rPr lang="en-US" sz="2800" dirty="0">
                <a:solidFill>
                  <a:srgbClr val="32266B"/>
                </a:solidFill>
                <a:latin typeface="Arial"/>
                <a:ea typeface="Arial"/>
                <a:cs typeface="Arial"/>
              </a:rPr>
              <a:t>CONCEPTOS GENERALES DE SECTORIZACIÓN</a:t>
            </a:r>
            <a:br>
              <a:rPr lang="en-US" sz="2800" dirty="0">
                <a:solidFill>
                  <a:srgbClr val="32266B"/>
                </a:solidFill>
                <a:latin typeface="Arial"/>
                <a:ea typeface="Arial"/>
                <a:cs typeface="Arial"/>
              </a:rPr>
            </a:br>
            <a:r>
              <a:rPr lang="en-US" sz="2800" dirty="0">
                <a:solidFill>
                  <a:srgbClr val="32266B"/>
                </a:solidFill>
                <a:latin typeface="Arial"/>
                <a:ea typeface="Arial"/>
                <a:cs typeface="Arial"/>
              </a:rPr>
              <a:t>SECTOR PÚBLICO DISTRIBUCIÓN</a:t>
            </a:r>
            <a:endParaRPr lang="es-EC" sz="2800" dirty="0">
              <a:solidFill>
                <a:srgbClr val="32266B"/>
              </a:solidFill>
              <a:latin typeface="Arial"/>
              <a:ea typeface="Arial"/>
              <a:cs typeface="Arial"/>
            </a:endParaRPr>
          </a:p>
        </p:txBody>
      </p:sp>
    </p:spTree>
    <p:extLst>
      <p:ext uri="{BB962C8B-B14F-4D97-AF65-F5344CB8AC3E}">
        <p14:creationId xmlns:p14="http://schemas.microsoft.com/office/powerpoint/2010/main" val="720461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679F279D-654B-4319-A026-09D44F6D9D0D}"/>
              </a:ext>
            </a:extLst>
          </p:cNvPr>
          <p:cNvSpPr txBox="1">
            <a:spLocks/>
          </p:cNvSpPr>
          <p:nvPr/>
        </p:nvSpPr>
        <p:spPr bwMode="auto">
          <a:xfrm>
            <a:off x="3251200" y="3789363"/>
            <a:ext cx="85407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sz="2800" dirty="0">
                <a:solidFill>
                  <a:srgbClr val="32266B"/>
                </a:solidFill>
                <a:latin typeface="Arial"/>
                <a:ea typeface="Arial"/>
                <a:cs typeface="Arial"/>
                <a:sym typeface="Calibri"/>
              </a:rPr>
              <a:t>INDICADOR DE LA DEUDA PÚBLICA Y OTRAS OBLIGACIONES DEL SPNF Y LA SEGURIDAD SOCIAL / PIB</a:t>
            </a:r>
          </a:p>
        </p:txBody>
      </p:sp>
    </p:spTree>
    <p:extLst>
      <p:ext uri="{BB962C8B-B14F-4D97-AF65-F5344CB8AC3E}">
        <p14:creationId xmlns:p14="http://schemas.microsoft.com/office/powerpoint/2010/main" val="920458805"/>
      </p:ext>
    </p:extLst>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1120</TotalTime>
  <Words>1572</Words>
  <Application>Microsoft Office PowerPoint</Application>
  <PresentationFormat>Panorámica</PresentationFormat>
  <Paragraphs>233</Paragraphs>
  <Slides>50</Slides>
  <Notes>5</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50</vt:i4>
      </vt:variant>
    </vt:vector>
  </HeadingPairs>
  <TitlesOfParts>
    <vt:vector size="58" baseType="lpstr">
      <vt:lpstr>Calibri (Cuerpo)</vt:lpstr>
      <vt:lpstr>GOTHAM-LIGHT</vt:lpstr>
      <vt:lpstr>Arial</vt:lpstr>
      <vt:lpstr>Calibri</vt:lpstr>
      <vt:lpstr>Calibri Light</vt:lpstr>
      <vt:lpstr>Times New Roman</vt:lpstr>
      <vt:lpstr>Wingdings</vt:lpstr>
      <vt:lpstr>Tema de Office</vt:lpstr>
      <vt:lpstr>Presentación de PowerPoint</vt:lpstr>
      <vt:lpstr>Presentación de PowerPoint</vt:lpstr>
      <vt:lpstr>PRESENTACIÓN</vt:lpstr>
      <vt:lpstr>PRESENTACIÓN</vt:lpstr>
      <vt:lpstr>PRESENTACIÓN</vt:lpstr>
      <vt:lpstr>GLOSARIO</vt:lpstr>
      <vt:lpstr>DEFINICIONES</vt:lpstr>
      <vt:lpstr>Presentación de PowerPoint</vt:lpstr>
      <vt:lpstr>Presentación de PowerPoint</vt:lpstr>
      <vt:lpstr>Presentación de PowerPoint</vt:lpstr>
      <vt:lpstr>  INDICADOR DE LA DEUDA PÚBLICA Y OTRAS OBLIGACIONES DEL SPNF Y LA SEGURIDAD SOCIAL / PIB </vt:lpstr>
      <vt:lpstr>Presentación de PowerPoint</vt:lpstr>
      <vt:lpstr>Presentación de PowerPoint</vt:lpstr>
      <vt:lpstr>DEUDA PÚBLICA AGREGADA DEL SECTOR PÚBLICO TOTAL </vt:lpstr>
      <vt:lpstr>Presentación de PowerPoint</vt:lpstr>
      <vt:lpstr>Presentación de PowerPoint</vt:lpstr>
      <vt:lpstr>Presentación de PowerPoint</vt:lpstr>
      <vt:lpstr>DEUDA PÚBLICA AGREGADA DEL SECTOR PÚBLICO NO FINANCIERO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PASIVOS CONTINGENTES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DEUDA PÚBLICA EXTERNA TOTAL POR SECTORES </vt:lpstr>
      <vt:lpstr>Presentación de PowerPoint</vt:lpstr>
      <vt:lpstr>Presentación de PowerPoint</vt:lpstr>
      <vt:lpstr>Presentación de PowerPoint</vt:lpstr>
      <vt:lpstr>DEUDA PÚBLICA INTERNA CONSOLIDADA</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cajasmarcia@gmail.com</dc:creator>
  <cp:lastModifiedBy>Johana Vargas</cp:lastModifiedBy>
  <cp:revision>102</cp:revision>
  <dcterms:created xsi:type="dcterms:W3CDTF">2021-05-27T23:45:58Z</dcterms:created>
  <dcterms:modified xsi:type="dcterms:W3CDTF">2024-09-30T21:49:13Z</dcterms:modified>
</cp:coreProperties>
</file>