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5" d="100"/>
          <a:sy n="85" d="100"/>
        </p:scale>
        <p:origin x="852" y="84"/>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7/6/2023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06/07/2023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06/07/2023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06/07/2023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06/07/2023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06/07/2023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06/07/2023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06/07/2023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06/07/2023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06/07/2023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06/07/2023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06/07/2023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06/07/2023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31 de </a:t>
            </a:r>
            <a:r>
              <a:rPr lang="en-US" altLang="es-EC" sz="2800" dirty="0" err="1">
                <a:solidFill>
                  <a:schemeClr val="bg1"/>
                </a:solidFill>
                <a:latin typeface="GOTHAM-LIGHT" pitchFamily="2" charset="0"/>
              </a:rPr>
              <a:t>marzo</a:t>
            </a:r>
            <a:r>
              <a:rPr lang="en-US" altLang="es-EC" sz="2800" dirty="0">
                <a:solidFill>
                  <a:schemeClr val="bg1"/>
                </a:solidFill>
                <a:latin typeface="GOTHAM-LIGHT" pitchFamily="2" charset="0"/>
              </a:rPr>
              <a:t>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31 de </a:t>
            </a:r>
            <a:r>
              <a:rPr lang="en-US" altLang="es-EC" sz="1200" b="1" i="1" dirty="0" err="1">
                <a:latin typeface="Calibri Light" panose="020F0302020204030204" pitchFamily="34" charset="0"/>
                <a:cs typeface="Times New Roman" panose="02020603050405020304" pitchFamily="18" charset="0"/>
              </a:rPr>
              <a:t>marzo</a:t>
            </a:r>
            <a:r>
              <a:rPr lang="en-US" altLang="es-EC" sz="1200" b="1" i="1" dirty="0">
                <a:latin typeface="Calibri Light" panose="020F0302020204030204" pitchFamily="34" charset="0"/>
                <a:cs typeface="Times New Roman" panose="02020603050405020304" pitchFamily="18" charset="0"/>
              </a:rPr>
              <a:t>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928A7FCF-33F1-4A46-999A-DF871E40C5E8}"/>
              </a:ext>
            </a:extLst>
          </p:cNvPr>
          <p:cNvPicPr>
            <a:picLocks noChangeAspect="1"/>
          </p:cNvPicPr>
          <p:nvPr/>
        </p:nvPicPr>
        <p:blipFill>
          <a:blip r:embed="rId3"/>
          <a:stretch>
            <a:fillRect/>
          </a:stretch>
        </p:blipFill>
        <p:spPr>
          <a:xfrm>
            <a:off x="2224087" y="2738438"/>
            <a:ext cx="7743825" cy="762000"/>
          </a:xfrm>
          <a:prstGeom prst="rect">
            <a:avLst/>
          </a:prstGeom>
        </p:spPr>
      </p:pic>
      <p:sp>
        <p:nvSpPr>
          <p:cNvPr id="5" name="Título 1">
            <a:extLst>
              <a:ext uri="{FF2B5EF4-FFF2-40B4-BE49-F238E27FC236}">
                <a16:creationId xmlns:a16="http://schemas.microsoft.com/office/drawing/2014/main" id="{1AE93CC6-D5E4-48E0-9CDD-755D73D89ED7}"/>
              </a:ext>
            </a:extLst>
          </p:cNvPr>
          <p:cNvSpPr txBox="1">
            <a:spLocks/>
          </p:cNvSpPr>
          <p:nvPr/>
        </p:nvSpPr>
        <p:spPr bwMode="auto">
          <a:xfrm>
            <a:off x="919163" y="392176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C" sz="1200" b="1" i="1" dirty="0">
                <a:latin typeface="Calibri Light" panose="020F0302020204030204" pitchFamily="34" charset="0"/>
                <a:cs typeface="Times New Roman" panose="02020603050405020304" pitchFamily="18" charset="0"/>
              </a:rPr>
              <a:t>N</a:t>
            </a:r>
            <a:r>
              <a:rPr lang="es-EC" altLang="es-EC" sz="1200" b="1" i="1" dirty="0" err="1">
                <a:latin typeface="Calibri Light" panose="020F0302020204030204" pitchFamily="34" charset="0"/>
                <a:cs typeface="Times New Roman" panose="02020603050405020304" pitchFamily="18" charset="0"/>
              </a:rPr>
              <a:t>ota</a:t>
            </a:r>
            <a:r>
              <a:rPr lang="es-EC" altLang="es-EC" sz="1200" b="1" i="1" dirty="0">
                <a:latin typeface="Calibri Light" panose="020F0302020204030204" pitchFamily="34" charset="0"/>
                <a:cs typeface="Times New Roman" panose="02020603050405020304" pitchFamily="18" charset="0"/>
              </a:rPr>
              <a:t>: Actualización PIB Abril 2023</a:t>
            </a:r>
            <a:endParaRPr lang="en-US" altLang="es-EC" sz="1200" b="1" i="1"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pic>
        <p:nvPicPr>
          <p:cNvPr id="2" name="Imagen 1">
            <a:extLst>
              <a:ext uri="{FF2B5EF4-FFF2-40B4-BE49-F238E27FC236}">
                <a16:creationId xmlns:a16="http://schemas.microsoft.com/office/drawing/2014/main" id="{9E78BC7A-630B-478E-BAF8-4436094ABAEC}"/>
              </a:ext>
            </a:extLst>
          </p:cNvPr>
          <p:cNvPicPr>
            <a:picLocks noChangeAspect="1"/>
          </p:cNvPicPr>
          <p:nvPr/>
        </p:nvPicPr>
        <p:blipFill>
          <a:blip r:embed="rId3"/>
          <a:stretch>
            <a:fillRect/>
          </a:stretch>
        </p:blipFill>
        <p:spPr>
          <a:xfrm>
            <a:off x="102120" y="701326"/>
            <a:ext cx="5492202" cy="3875436"/>
          </a:xfrm>
          <a:prstGeom prst="rect">
            <a:avLst/>
          </a:prstGeom>
        </p:spPr>
      </p:pic>
      <p:pic>
        <p:nvPicPr>
          <p:cNvPr id="3" name="Imagen 2">
            <a:extLst>
              <a:ext uri="{FF2B5EF4-FFF2-40B4-BE49-F238E27FC236}">
                <a16:creationId xmlns:a16="http://schemas.microsoft.com/office/drawing/2014/main" id="{2DE46C8E-6E4D-42D0-8040-78E6EA5238D1}"/>
              </a:ext>
            </a:extLst>
          </p:cNvPr>
          <p:cNvPicPr>
            <a:picLocks noChangeAspect="1"/>
          </p:cNvPicPr>
          <p:nvPr/>
        </p:nvPicPr>
        <p:blipFill>
          <a:blip r:embed="rId4"/>
          <a:stretch>
            <a:fillRect/>
          </a:stretch>
        </p:blipFill>
        <p:spPr>
          <a:xfrm>
            <a:off x="5759625" y="712614"/>
            <a:ext cx="6028597" cy="4299653"/>
          </a:xfrm>
          <a:prstGeom prst="rect">
            <a:avLst/>
          </a:prstGeom>
        </p:spPr>
      </p:pic>
      <p:pic>
        <p:nvPicPr>
          <p:cNvPr id="7" name="Imagen 6">
            <a:extLst>
              <a:ext uri="{FF2B5EF4-FFF2-40B4-BE49-F238E27FC236}">
                <a16:creationId xmlns:a16="http://schemas.microsoft.com/office/drawing/2014/main" id="{BDC639D2-8DB4-451D-9E00-7C6E5D97989D}"/>
              </a:ext>
            </a:extLst>
          </p:cNvPr>
          <p:cNvPicPr>
            <a:picLocks noChangeAspect="1"/>
          </p:cNvPicPr>
          <p:nvPr/>
        </p:nvPicPr>
        <p:blipFill>
          <a:blip r:embed="rId5"/>
          <a:stretch>
            <a:fillRect/>
          </a:stretch>
        </p:blipFill>
        <p:spPr>
          <a:xfrm>
            <a:off x="102120" y="4576762"/>
            <a:ext cx="5492202" cy="1745016"/>
          </a:xfrm>
          <a:prstGeom prst="rect">
            <a:avLst/>
          </a:prstGeom>
        </p:spPr>
      </p:pic>
      <p:pic>
        <p:nvPicPr>
          <p:cNvPr id="4" name="Imagen 3">
            <a:extLst>
              <a:ext uri="{FF2B5EF4-FFF2-40B4-BE49-F238E27FC236}">
                <a16:creationId xmlns:a16="http://schemas.microsoft.com/office/drawing/2014/main" id="{AAFE5D75-3819-4D6E-BA06-84826D16BD22}"/>
              </a:ext>
            </a:extLst>
          </p:cNvPr>
          <p:cNvPicPr>
            <a:picLocks noChangeAspect="1"/>
          </p:cNvPicPr>
          <p:nvPr/>
        </p:nvPicPr>
        <p:blipFill>
          <a:blip r:embed="rId6"/>
          <a:stretch>
            <a:fillRect/>
          </a:stretch>
        </p:blipFill>
        <p:spPr>
          <a:xfrm>
            <a:off x="5759625" y="5087320"/>
            <a:ext cx="6829425" cy="723900"/>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MARZO 2022</a:t>
            </a:r>
            <a:br>
              <a:rPr lang="es-ES" sz="1400" dirty="0"/>
            </a:br>
            <a:endParaRPr lang="es-EC" sz="1400" dirty="0"/>
          </a:p>
        </p:txBody>
      </p:sp>
      <p:pic>
        <p:nvPicPr>
          <p:cNvPr id="5" name="Imagen 4">
            <a:extLst>
              <a:ext uri="{FF2B5EF4-FFF2-40B4-BE49-F238E27FC236}">
                <a16:creationId xmlns:a16="http://schemas.microsoft.com/office/drawing/2014/main" id="{236E35FB-19A3-432E-A51F-CD5EF79B7CA0}"/>
              </a:ext>
            </a:extLst>
          </p:cNvPr>
          <p:cNvPicPr>
            <a:picLocks noChangeAspect="1"/>
          </p:cNvPicPr>
          <p:nvPr/>
        </p:nvPicPr>
        <p:blipFill>
          <a:blip r:embed="rId3"/>
          <a:stretch>
            <a:fillRect/>
          </a:stretch>
        </p:blipFill>
        <p:spPr>
          <a:xfrm>
            <a:off x="2099732" y="1400880"/>
            <a:ext cx="7857067" cy="1669697"/>
          </a:xfrm>
          <a:prstGeom prst="rect">
            <a:avLst/>
          </a:prstGeom>
        </p:spPr>
      </p:pic>
      <p:pic>
        <p:nvPicPr>
          <p:cNvPr id="6" name="Imagen 5">
            <a:extLst>
              <a:ext uri="{FF2B5EF4-FFF2-40B4-BE49-F238E27FC236}">
                <a16:creationId xmlns:a16="http://schemas.microsoft.com/office/drawing/2014/main" id="{899A3875-D06E-486A-982C-4F79EC114D20}"/>
              </a:ext>
            </a:extLst>
          </p:cNvPr>
          <p:cNvPicPr>
            <a:picLocks noChangeAspect="1"/>
          </p:cNvPicPr>
          <p:nvPr/>
        </p:nvPicPr>
        <p:blipFill>
          <a:blip r:embed="rId4"/>
          <a:stretch>
            <a:fillRect/>
          </a:stretch>
        </p:blipFill>
        <p:spPr>
          <a:xfrm>
            <a:off x="2099733" y="3428998"/>
            <a:ext cx="7857067" cy="1669697"/>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C6E76618-1FA2-49ED-B78B-685AC24E10F6}"/>
              </a:ext>
            </a:extLst>
          </p:cNvPr>
          <p:cNvPicPr>
            <a:picLocks noChangeAspect="1"/>
          </p:cNvPicPr>
          <p:nvPr/>
        </p:nvPicPr>
        <p:blipFill>
          <a:blip r:embed="rId3"/>
          <a:stretch>
            <a:fillRect/>
          </a:stretch>
        </p:blipFill>
        <p:spPr>
          <a:xfrm>
            <a:off x="6858175" y="3146424"/>
            <a:ext cx="4176536" cy="1346554"/>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a:extLst>
              <a:ext uri="{FF2B5EF4-FFF2-40B4-BE49-F238E27FC236}">
                <a16:creationId xmlns:a16="http://schemas.microsoft.com/office/drawing/2014/main" id="{31461046-83F2-419C-B245-75D2D4787F96}"/>
              </a:ext>
            </a:extLst>
          </p:cNvPr>
          <p:cNvPicPr>
            <a:picLocks noChangeAspect="1"/>
          </p:cNvPicPr>
          <p:nvPr/>
        </p:nvPicPr>
        <p:blipFill>
          <a:blip r:embed="rId4"/>
          <a:stretch>
            <a:fillRect/>
          </a:stretch>
        </p:blipFill>
        <p:spPr>
          <a:xfrm>
            <a:off x="779461" y="992662"/>
            <a:ext cx="10429875" cy="4686300"/>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CDBA8170-09F1-4C05-B191-F8445E58D9CA}"/>
              </a:ext>
            </a:extLst>
          </p:cNvPr>
          <p:cNvPicPr>
            <a:picLocks noChangeAspect="1"/>
          </p:cNvPicPr>
          <p:nvPr/>
        </p:nvPicPr>
        <p:blipFill>
          <a:blip r:embed="rId4"/>
          <a:stretch>
            <a:fillRect/>
          </a:stretch>
        </p:blipFill>
        <p:spPr>
          <a:xfrm>
            <a:off x="869173" y="970084"/>
            <a:ext cx="10429875" cy="4977165"/>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B1DB6417-1935-405F-8392-4063D322ACC1}"/>
              </a:ext>
            </a:extLst>
          </p:cNvPr>
          <p:cNvPicPr>
            <a:picLocks noChangeAspect="1"/>
          </p:cNvPicPr>
          <p:nvPr/>
        </p:nvPicPr>
        <p:blipFill>
          <a:blip r:embed="rId4"/>
          <a:stretch>
            <a:fillRect/>
          </a:stretch>
        </p:blipFill>
        <p:spPr>
          <a:xfrm>
            <a:off x="871537" y="1110165"/>
            <a:ext cx="10429875" cy="1809750"/>
          </a:xfrm>
          <a:prstGeom prst="rect">
            <a:avLst/>
          </a:prstGeom>
        </p:spPr>
      </p:pic>
      <p:pic>
        <p:nvPicPr>
          <p:cNvPr id="4" name="Imagen 3">
            <a:extLst>
              <a:ext uri="{FF2B5EF4-FFF2-40B4-BE49-F238E27FC236}">
                <a16:creationId xmlns:a16="http://schemas.microsoft.com/office/drawing/2014/main" id="{8CDEC0DE-2C61-4163-836B-FB0E2ACAD1C1}"/>
              </a:ext>
            </a:extLst>
          </p:cNvPr>
          <p:cNvPicPr>
            <a:picLocks noChangeAspect="1"/>
          </p:cNvPicPr>
          <p:nvPr/>
        </p:nvPicPr>
        <p:blipFill>
          <a:blip r:embed="rId5"/>
          <a:stretch>
            <a:fillRect/>
          </a:stretch>
        </p:blipFill>
        <p:spPr>
          <a:xfrm>
            <a:off x="903040" y="3938086"/>
            <a:ext cx="10429875" cy="1647825"/>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14FC4E45-F1E7-491D-8A55-CC9E54E73CB2}"/>
              </a:ext>
            </a:extLst>
          </p:cNvPr>
          <p:cNvPicPr>
            <a:picLocks noChangeAspect="1"/>
          </p:cNvPicPr>
          <p:nvPr/>
        </p:nvPicPr>
        <p:blipFill>
          <a:blip r:embed="rId3"/>
          <a:stretch>
            <a:fillRect/>
          </a:stretch>
        </p:blipFill>
        <p:spPr>
          <a:xfrm>
            <a:off x="7043560" y="3329340"/>
            <a:ext cx="4121858" cy="1380419"/>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a:extLst>
              <a:ext uri="{FF2B5EF4-FFF2-40B4-BE49-F238E27FC236}">
                <a16:creationId xmlns:a16="http://schemas.microsoft.com/office/drawing/2014/main" id="{D1C9C91E-5C5D-4D75-A100-778215F2AD48}"/>
              </a:ext>
            </a:extLst>
          </p:cNvPr>
          <p:cNvPicPr>
            <a:picLocks noChangeAspect="1"/>
          </p:cNvPicPr>
          <p:nvPr/>
        </p:nvPicPr>
        <p:blipFill>
          <a:blip r:embed="rId3"/>
          <a:stretch>
            <a:fillRect/>
          </a:stretch>
        </p:blipFill>
        <p:spPr>
          <a:xfrm>
            <a:off x="264048" y="845453"/>
            <a:ext cx="11663903" cy="4889325"/>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a:extLst>
              <a:ext uri="{FF2B5EF4-FFF2-40B4-BE49-F238E27FC236}">
                <a16:creationId xmlns:a16="http://schemas.microsoft.com/office/drawing/2014/main" id="{92262A5A-1151-4DA9-B4C2-180609B66E6C}"/>
              </a:ext>
            </a:extLst>
          </p:cNvPr>
          <p:cNvPicPr>
            <a:picLocks noChangeAspect="1"/>
          </p:cNvPicPr>
          <p:nvPr/>
        </p:nvPicPr>
        <p:blipFill>
          <a:blip r:embed="rId3"/>
          <a:stretch>
            <a:fillRect/>
          </a:stretch>
        </p:blipFill>
        <p:spPr>
          <a:xfrm>
            <a:off x="331169" y="845453"/>
            <a:ext cx="11326461" cy="5205391"/>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8A7F3DF-6DAB-47BA-86CB-85BF3469F78B}"/>
              </a:ext>
            </a:extLst>
          </p:cNvPr>
          <p:cNvPicPr>
            <a:picLocks noChangeAspect="1"/>
          </p:cNvPicPr>
          <p:nvPr/>
        </p:nvPicPr>
        <p:blipFill>
          <a:blip r:embed="rId3"/>
          <a:stretch>
            <a:fillRect/>
          </a:stretch>
        </p:blipFill>
        <p:spPr>
          <a:xfrm>
            <a:off x="495300" y="972698"/>
            <a:ext cx="11016168" cy="1838801"/>
          </a:xfrm>
          <a:prstGeom prst="rect">
            <a:avLst/>
          </a:prstGeom>
        </p:spPr>
      </p:pic>
      <p:pic>
        <p:nvPicPr>
          <p:cNvPr id="3" name="Imagen 2">
            <a:extLst>
              <a:ext uri="{FF2B5EF4-FFF2-40B4-BE49-F238E27FC236}">
                <a16:creationId xmlns:a16="http://schemas.microsoft.com/office/drawing/2014/main" id="{C2E5F728-95CB-45FC-96F6-6E89D82B5CD7}"/>
              </a:ext>
            </a:extLst>
          </p:cNvPr>
          <p:cNvPicPr>
            <a:picLocks noChangeAspect="1"/>
          </p:cNvPicPr>
          <p:nvPr/>
        </p:nvPicPr>
        <p:blipFill>
          <a:blip r:embed="rId4"/>
          <a:stretch>
            <a:fillRect/>
          </a:stretch>
        </p:blipFill>
        <p:spPr>
          <a:xfrm>
            <a:off x="495300" y="4009813"/>
            <a:ext cx="11016168" cy="1522627"/>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4FA55D00-0B00-49BA-9932-AB704940A643}"/>
              </a:ext>
            </a:extLst>
          </p:cNvPr>
          <p:cNvPicPr>
            <a:picLocks noChangeAspect="1"/>
          </p:cNvPicPr>
          <p:nvPr/>
        </p:nvPicPr>
        <p:blipFill>
          <a:blip r:embed="rId3"/>
          <a:stretch>
            <a:fillRect/>
          </a:stretch>
        </p:blipFill>
        <p:spPr>
          <a:xfrm>
            <a:off x="7168268" y="3191580"/>
            <a:ext cx="4098220" cy="1395587"/>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1A8B3D3D-DE6F-4272-B22F-38826DB88CC6}"/>
              </a:ext>
            </a:extLst>
          </p:cNvPr>
          <p:cNvPicPr>
            <a:picLocks noChangeAspect="1"/>
          </p:cNvPicPr>
          <p:nvPr/>
        </p:nvPicPr>
        <p:blipFill>
          <a:blip r:embed="rId3"/>
          <a:stretch>
            <a:fillRect/>
          </a:stretch>
        </p:blipFill>
        <p:spPr>
          <a:xfrm>
            <a:off x="214488" y="937321"/>
            <a:ext cx="11566525" cy="5000635"/>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318DD3AD-87D2-42F7-B527-3D5B77F85D3B}"/>
              </a:ext>
            </a:extLst>
          </p:cNvPr>
          <p:cNvPicPr>
            <a:picLocks noChangeAspect="1"/>
          </p:cNvPicPr>
          <p:nvPr/>
        </p:nvPicPr>
        <p:blipFill>
          <a:blip r:embed="rId3"/>
          <a:stretch>
            <a:fillRect/>
          </a:stretch>
        </p:blipFill>
        <p:spPr>
          <a:xfrm>
            <a:off x="261937" y="1007694"/>
            <a:ext cx="11442347" cy="5737417"/>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B73FE2C6-9E67-4E7E-8072-AF45CAEE59E0}"/>
              </a:ext>
            </a:extLst>
          </p:cNvPr>
          <p:cNvPicPr>
            <a:picLocks noChangeAspect="1"/>
          </p:cNvPicPr>
          <p:nvPr/>
        </p:nvPicPr>
        <p:blipFill>
          <a:blip r:embed="rId3"/>
          <a:stretch>
            <a:fillRect/>
          </a:stretch>
        </p:blipFill>
        <p:spPr>
          <a:xfrm>
            <a:off x="219075" y="1012426"/>
            <a:ext cx="11753850" cy="2171700"/>
          </a:xfrm>
          <a:prstGeom prst="rect">
            <a:avLst/>
          </a:prstGeom>
        </p:spPr>
      </p:pic>
      <p:pic>
        <p:nvPicPr>
          <p:cNvPr id="5" name="Imagen 4">
            <a:extLst>
              <a:ext uri="{FF2B5EF4-FFF2-40B4-BE49-F238E27FC236}">
                <a16:creationId xmlns:a16="http://schemas.microsoft.com/office/drawing/2014/main" id="{947E3A77-13EA-4354-9C37-D56060266BA0}"/>
              </a:ext>
            </a:extLst>
          </p:cNvPr>
          <p:cNvPicPr>
            <a:picLocks noChangeAspect="1"/>
          </p:cNvPicPr>
          <p:nvPr/>
        </p:nvPicPr>
        <p:blipFill>
          <a:blip r:embed="rId4"/>
          <a:stretch>
            <a:fillRect/>
          </a:stretch>
        </p:blipFill>
        <p:spPr>
          <a:xfrm>
            <a:off x="219075" y="3818115"/>
            <a:ext cx="11753850" cy="1866900"/>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321823"/>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Marzo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3" name="Imagen 2">
            <a:extLst>
              <a:ext uri="{FF2B5EF4-FFF2-40B4-BE49-F238E27FC236}">
                <a16:creationId xmlns:a16="http://schemas.microsoft.com/office/drawing/2014/main" id="{6EB79C1D-DA25-4103-8F7A-1D47F83C7FAF}"/>
              </a:ext>
            </a:extLst>
          </p:cNvPr>
          <p:cNvPicPr>
            <a:picLocks noChangeAspect="1"/>
          </p:cNvPicPr>
          <p:nvPr/>
        </p:nvPicPr>
        <p:blipFill>
          <a:blip r:embed="rId3"/>
          <a:stretch>
            <a:fillRect/>
          </a:stretch>
        </p:blipFill>
        <p:spPr>
          <a:xfrm>
            <a:off x="3579283" y="2060487"/>
            <a:ext cx="4762500" cy="1733550"/>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3" name="Imagen 2">
            <a:extLst>
              <a:ext uri="{FF2B5EF4-FFF2-40B4-BE49-F238E27FC236}">
                <a16:creationId xmlns:a16="http://schemas.microsoft.com/office/drawing/2014/main" id="{D9EB3596-005E-486C-8C91-4E7C6007F234}"/>
              </a:ext>
            </a:extLst>
          </p:cNvPr>
          <p:cNvPicPr>
            <a:picLocks noChangeAspect="1"/>
          </p:cNvPicPr>
          <p:nvPr/>
        </p:nvPicPr>
        <p:blipFill>
          <a:blip r:embed="rId3"/>
          <a:stretch>
            <a:fillRect/>
          </a:stretch>
        </p:blipFill>
        <p:spPr>
          <a:xfrm>
            <a:off x="7281509" y="3160714"/>
            <a:ext cx="4142670" cy="1434746"/>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a:extLst>
              <a:ext uri="{FF2B5EF4-FFF2-40B4-BE49-F238E27FC236}">
                <a16:creationId xmlns:a16="http://schemas.microsoft.com/office/drawing/2014/main" id="{02A7E3AA-A930-413A-BEA7-482514DAC1AB}"/>
              </a:ext>
            </a:extLst>
          </p:cNvPr>
          <p:cNvPicPr>
            <a:picLocks noChangeAspect="1"/>
          </p:cNvPicPr>
          <p:nvPr/>
        </p:nvPicPr>
        <p:blipFill>
          <a:blip r:embed="rId3"/>
          <a:stretch>
            <a:fillRect/>
          </a:stretch>
        </p:blipFill>
        <p:spPr>
          <a:xfrm>
            <a:off x="742949" y="1111779"/>
            <a:ext cx="10610850" cy="4295775"/>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EE4CA68E-720A-43A2-819F-6D7DDDF87CE6}"/>
              </a:ext>
            </a:extLst>
          </p:cNvPr>
          <p:cNvPicPr>
            <a:picLocks noChangeAspect="1"/>
          </p:cNvPicPr>
          <p:nvPr/>
        </p:nvPicPr>
        <p:blipFill>
          <a:blip r:embed="rId3"/>
          <a:stretch>
            <a:fillRect/>
          </a:stretch>
        </p:blipFill>
        <p:spPr>
          <a:xfrm>
            <a:off x="790575" y="1023937"/>
            <a:ext cx="10610850" cy="4810125"/>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15DC6E94-2247-422F-984B-4E8A2460C17C}"/>
              </a:ext>
            </a:extLst>
          </p:cNvPr>
          <p:cNvPicPr>
            <a:picLocks noChangeAspect="1"/>
          </p:cNvPicPr>
          <p:nvPr/>
        </p:nvPicPr>
        <p:blipFill>
          <a:blip r:embed="rId3"/>
          <a:stretch>
            <a:fillRect/>
          </a:stretch>
        </p:blipFill>
        <p:spPr>
          <a:xfrm>
            <a:off x="831849" y="1093964"/>
            <a:ext cx="10610850" cy="1771650"/>
          </a:xfrm>
          <a:prstGeom prst="rect">
            <a:avLst/>
          </a:prstGeom>
        </p:spPr>
      </p:pic>
      <p:pic>
        <p:nvPicPr>
          <p:cNvPr id="4" name="Imagen 3">
            <a:extLst>
              <a:ext uri="{FF2B5EF4-FFF2-40B4-BE49-F238E27FC236}">
                <a16:creationId xmlns:a16="http://schemas.microsoft.com/office/drawing/2014/main" id="{AD078E6C-47E6-4838-9873-56C38A0690F5}"/>
              </a:ext>
            </a:extLst>
          </p:cNvPr>
          <p:cNvPicPr>
            <a:picLocks noChangeAspect="1"/>
          </p:cNvPicPr>
          <p:nvPr/>
        </p:nvPicPr>
        <p:blipFill>
          <a:blip r:embed="rId4"/>
          <a:stretch>
            <a:fillRect/>
          </a:stretch>
        </p:blipFill>
        <p:spPr>
          <a:xfrm>
            <a:off x="790575" y="3992387"/>
            <a:ext cx="10652124" cy="1771649"/>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F557E70A-7DDB-4E65-84F2-9B451F53F29D}"/>
              </a:ext>
            </a:extLst>
          </p:cNvPr>
          <p:cNvPicPr>
            <a:picLocks noChangeAspect="1"/>
          </p:cNvPicPr>
          <p:nvPr/>
        </p:nvPicPr>
        <p:blipFill>
          <a:blip r:embed="rId3"/>
          <a:stretch>
            <a:fillRect/>
          </a:stretch>
        </p:blipFill>
        <p:spPr>
          <a:xfrm>
            <a:off x="6696340" y="3754260"/>
            <a:ext cx="4265258" cy="1370895"/>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D326E751-5DBC-4818-B49F-5838321757E4}"/>
              </a:ext>
            </a:extLst>
          </p:cNvPr>
          <p:cNvPicPr>
            <a:picLocks noChangeAspect="1"/>
          </p:cNvPicPr>
          <p:nvPr/>
        </p:nvPicPr>
        <p:blipFill>
          <a:blip r:embed="rId3"/>
          <a:stretch>
            <a:fillRect/>
          </a:stretch>
        </p:blipFill>
        <p:spPr>
          <a:xfrm>
            <a:off x="900112" y="1166107"/>
            <a:ext cx="10391775" cy="4029075"/>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a:extLst>
              <a:ext uri="{FF2B5EF4-FFF2-40B4-BE49-F238E27FC236}">
                <a16:creationId xmlns:a16="http://schemas.microsoft.com/office/drawing/2014/main" id="{329DBFA2-DCA0-4F1A-A6DB-F5FF719CB3D8}"/>
              </a:ext>
            </a:extLst>
          </p:cNvPr>
          <p:cNvPicPr>
            <a:picLocks noChangeAspect="1"/>
          </p:cNvPicPr>
          <p:nvPr/>
        </p:nvPicPr>
        <p:blipFill>
          <a:blip r:embed="rId3"/>
          <a:stretch>
            <a:fillRect/>
          </a:stretch>
        </p:blipFill>
        <p:spPr>
          <a:xfrm>
            <a:off x="900112" y="1109662"/>
            <a:ext cx="10391775" cy="4638675"/>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622F4699-00C9-4EFB-938C-193B5ECCFCAF}"/>
              </a:ext>
            </a:extLst>
          </p:cNvPr>
          <p:cNvPicPr>
            <a:picLocks noChangeAspect="1"/>
          </p:cNvPicPr>
          <p:nvPr/>
        </p:nvPicPr>
        <p:blipFill>
          <a:blip r:embed="rId3"/>
          <a:stretch>
            <a:fillRect/>
          </a:stretch>
        </p:blipFill>
        <p:spPr>
          <a:xfrm>
            <a:off x="871537" y="1265810"/>
            <a:ext cx="10391775" cy="1714500"/>
          </a:xfrm>
          <a:prstGeom prst="rect">
            <a:avLst/>
          </a:prstGeom>
        </p:spPr>
      </p:pic>
      <p:pic>
        <p:nvPicPr>
          <p:cNvPr id="5" name="Imagen 4">
            <a:extLst>
              <a:ext uri="{FF2B5EF4-FFF2-40B4-BE49-F238E27FC236}">
                <a16:creationId xmlns:a16="http://schemas.microsoft.com/office/drawing/2014/main" id="{897E2562-B3F8-4999-9A38-6927941B09D4}"/>
              </a:ext>
            </a:extLst>
          </p:cNvPr>
          <p:cNvPicPr>
            <a:picLocks noChangeAspect="1"/>
          </p:cNvPicPr>
          <p:nvPr/>
        </p:nvPicPr>
        <p:blipFill>
          <a:blip r:embed="rId4"/>
          <a:stretch>
            <a:fillRect/>
          </a:stretch>
        </p:blipFill>
        <p:spPr>
          <a:xfrm>
            <a:off x="900112" y="3877691"/>
            <a:ext cx="10391775" cy="1552575"/>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3" name="Imagen 2">
            <a:extLst>
              <a:ext uri="{FF2B5EF4-FFF2-40B4-BE49-F238E27FC236}">
                <a16:creationId xmlns:a16="http://schemas.microsoft.com/office/drawing/2014/main" id="{F5B6E8E5-D14E-4FB5-9A7B-7542D0FCFEE5}"/>
              </a:ext>
            </a:extLst>
          </p:cNvPr>
          <p:cNvPicPr>
            <a:picLocks noChangeAspect="1"/>
          </p:cNvPicPr>
          <p:nvPr/>
        </p:nvPicPr>
        <p:blipFill>
          <a:blip r:embed="rId2"/>
          <a:stretch>
            <a:fillRect/>
          </a:stretch>
        </p:blipFill>
        <p:spPr>
          <a:xfrm>
            <a:off x="7378875" y="3574522"/>
            <a:ext cx="4259086" cy="1231192"/>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891D2C1A-0442-4C05-9BDE-E693E6452F2D}"/>
              </a:ext>
            </a:extLst>
          </p:cNvPr>
          <p:cNvPicPr>
            <a:picLocks noChangeAspect="1"/>
          </p:cNvPicPr>
          <p:nvPr/>
        </p:nvPicPr>
        <p:blipFill>
          <a:blip r:embed="rId2"/>
          <a:stretch>
            <a:fillRect/>
          </a:stretch>
        </p:blipFill>
        <p:spPr>
          <a:xfrm>
            <a:off x="785812" y="1137003"/>
            <a:ext cx="10620375" cy="4019550"/>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A841BEE7-0701-4F70-8F04-26415C9A2D53}"/>
              </a:ext>
            </a:extLst>
          </p:cNvPr>
          <p:cNvPicPr>
            <a:picLocks noChangeAspect="1"/>
          </p:cNvPicPr>
          <p:nvPr/>
        </p:nvPicPr>
        <p:blipFill>
          <a:blip r:embed="rId2"/>
          <a:stretch>
            <a:fillRect/>
          </a:stretch>
        </p:blipFill>
        <p:spPr>
          <a:xfrm>
            <a:off x="785812" y="1004887"/>
            <a:ext cx="10620375" cy="4848225"/>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F33BFF1E-ADE9-4897-A52D-0BB79ACA3CF7}"/>
              </a:ext>
            </a:extLst>
          </p:cNvPr>
          <p:cNvPicPr>
            <a:picLocks noChangeAspect="1"/>
          </p:cNvPicPr>
          <p:nvPr/>
        </p:nvPicPr>
        <p:blipFill>
          <a:blip r:embed="rId2"/>
          <a:stretch>
            <a:fillRect/>
          </a:stretch>
        </p:blipFill>
        <p:spPr>
          <a:xfrm>
            <a:off x="832732" y="1102648"/>
            <a:ext cx="10620375" cy="1695450"/>
          </a:xfrm>
          <a:prstGeom prst="rect">
            <a:avLst/>
          </a:prstGeom>
        </p:spPr>
      </p:pic>
      <p:pic>
        <p:nvPicPr>
          <p:cNvPr id="8" name="Imagen 7">
            <a:extLst>
              <a:ext uri="{FF2B5EF4-FFF2-40B4-BE49-F238E27FC236}">
                <a16:creationId xmlns:a16="http://schemas.microsoft.com/office/drawing/2014/main" id="{1A61C3F8-77EE-4959-BE13-22BC11E9339B}"/>
              </a:ext>
            </a:extLst>
          </p:cNvPr>
          <p:cNvPicPr>
            <a:picLocks noChangeAspect="1"/>
          </p:cNvPicPr>
          <p:nvPr/>
        </p:nvPicPr>
        <p:blipFill>
          <a:blip r:embed="rId3"/>
          <a:stretch>
            <a:fillRect/>
          </a:stretch>
        </p:blipFill>
        <p:spPr>
          <a:xfrm>
            <a:off x="832732" y="3804179"/>
            <a:ext cx="10620375" cy="1552575"/>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31 de marzo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4110087" y="1218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A0269184-6A40-411B-93CA-554364CEACE8}"/>
              </a:ext>
            </a:extLst>
          </p:cNvPr>
          <p:cNvPicPr>
            <a:picLocks noChangeAspect="1"/>
          </p:cNvPicPr>
          <p:nvPr/>
        </p:nvPicPr>
        <p:blipFill>
          <a:blip r:embed="rId2"/>
          <a:stretch>
            <a:fillRect/>
          </a:stretch>
        </p:blipFill>
        <p:spPr>
          <a:xfrm>
            <a:off x="1285875" y="765881"/>
            <a:ext cx="9620250" cy="501015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D855693E-0DB9-4BD1-AFB8-959A9A030F30}"/>
              </a:ext>
            </a:extLst>
          </p:cNvPr>
          <p:cNvPicPr>
            <a:picLocks noChangeAspect="1"/>
          </p:cNvPicPr>
          <p:nvPr/>
        </p:nvPicPr>
        <p:blipFill>
          <a:blip r:embed="rId2"/>
          <a:stretch>
            <a:fillRect/>
          </a:stretch>
        </p:blipFill>
        <p:spPr>
          <a:xfrm>
            <a:off x="1376186" y="1924050"/>
            <a:ext cx="9620250" cy="1504950"/>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FE77BB0F-67EC-485E-8FBC-C04F8BE0AA99}"/>
              </a:ext>
            </a:extLst>
          </p:cNvPr>
          <p:cNvPicPr>
            <a:picLocks noChangeAspect="1"/>
          </p:cNvPicPr>
          <p:nvPr/>
        </p:nvPicPr>
        <p:blipFill>
          <a:blip r:embed="rId2"/>
          <a:stretch>
            <a:fillRect/>
          </a:stretch>
        </p:blipFill>
        <p:spPr>
          <a:xfrm>
            <a:off x="87409" y="767641"/>
            <a:ext cx="11991702" cy="6083583"/>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a:extLst>
              <a:ext uri="{FF2B5EF4-FFF2-40B4-BE49-F238E27FC236}">
                <a16:creationId xmlns:a16="http://schemas.microsoft.com/office/drawing/2014/main" id="{69F7F44D-9F13-4806-B041-A5474CD56EB4}"/>
              </a:ext>
            </a:extLst>
          </p:cNvPr>
          <p:cNvPicPr>
            <a:picLocks noChangeAspect="1"/>
          </p:cNvPicPr>
          <p:nvPr/>
        </p:nvPicPr>
        <p:blipFill>
          <a:blip r:embed="rId3"/>
          <a:stretch>
            <a:fillRect/>
          </a:stretch>
        </p:blipFill>
        <p:spPr>
          <a:xfrm>
            <a:off x="1395412" y="1862137"/>
            <a:ext cx="9401175" cy="1914525"/>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219200" y="4636241"/>
            <a:ext cx="9753600" cy="246221"/>
          </a:xfrm>
          <a:prstGeom prst="rect">
            <a:avLst/>
          </a:prstGeom>
          <a:noFill/>
        </p:spPr>
        <p:txBody>
          <a:bodyPr wrap="square" rtlCol="0">
            <a:spAutoFit/>
          </a:bodyPr>
          <a:lstStyle/>
          <a:p>
            <a:r>
              <a:rPr lang="es-ES" sz="1000" b="1" dirty="0"/>
              <a:t> Nota: Al saldo del 31 de marzo de Tenedores de Bonos y Pagares Privados se debe restar USD 416.615.148,6, bonos que han sido recomprados por la Seguridad Social </a:t>
            </a:r>
            <a:endParaRPr lang="es-EC" dirty="0"/>
          </a:p>
        </p:txBody>
      </p:sp>
      <p:pic>
        <p:nvPicPr>
          <p:cNvPr id="3" name="Imagen 2">
            <a:extLst>
              <a:ext uri="{FF2B5EF4-FFF2-40B4-BE49-F238E27FC236}">
                <a16:creationId xmlns:a16="http://schemas.microsoft.com/office/drawing/2014/main" id="{D3F6DDDC-68E7-478B-BA97-1F30C2FAAD81}"/>
              </a:ext>
            </a:extLst>
          </p:cNvPr>
          <p:cNvPicPr>
            <a:picLocks noChangeAspect="1"/>
          </p:cNvPicPr>
          <p:nvPr/>
        </p:nvPicPr>
        <p:blipFill>
          <a:blip r:embed="rId3"/>
          <a:stretch>
            <a:fillRect/>
          </a:stretch>
        </p:blipFill>
        <p:spPr>
          <a:xfrm>
            <a:off x="1219200" y="1176866"/>
            <a:ext cx="9401175" cy="3352800"/>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930B4B69-954D-4B49-92B2-D5028A706F82}"/>
              </a:ext>
            </a:extLst>
          </p:cNvPr>
          <p:cNvPicPr>
            <a:picLocks noChangeAspect="1"/>
          </p:cNvPicPr>
          <p:nvPr/>
        </p:nvPicPr>
        <p:blipFill>
          <a:blip r:embed="rId2"/>
          <a:stretch>
            <a:fillRect/>
          </a:stretch>
        </p:blipFill>
        <p:spPr>
          <a:xfrm>
            <a:off x="688622" y="606778"/>
            <a:ext cx="10515600" cy="5486400"/>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Marzo 2022</a:t>
            </a: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35594</TotalTime>
  <Words>1879</Words>
  <Application>Microsoft Office PowerPoint</Application>
  <PresentationFormat>Panorámica</PresentationFormat>
  <Paragraphs>255</Paragraphs>
  <Slides>46</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46</vt:i4>
      </vt:variant>
    </vt:vector>
  </HeadingPairs>
  <TitlesOfParts>
    <vt:vector size="55" baseType="lpstr">
      <vt:lpstr>MS PGothic</vt:lpstr>
      <vt:lpstr>Arial</vt:lpstr>
      <vt:lpstr>Calibri</vt:lpstr>
      <vt:lpstr>Calibri (Cuerpo)</vt:lpstr>
      <vt:lpstr>Calibri Light</vt:lpstr>
      <vt:lpstr>GOTHAM-LIGHT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Vargas Monje, Johana  Elizabeth</cp:lastModifiedBy>
  <cp:revision>460</cp:revision>
  <cp:lastPrinted>2023-01-30T19:47:08Z</cp:lastPrinted>
  <dcterms:created xsi:type="dcterms:W3CDTF">2021-05-25T19:59:53Z</dcterms:created>
  <dcterms:modified xsi:type="dcterms:W3CDTF">2023-06-07T14:03:05Z</dcterms:modified>
</cp:coreProperties>
</file>