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82" d="100"/>
          <a:sy n="82" d="100"/>
        </p:scale>
        <p:origin x="509"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30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noviembre</a:t>
            </a:r>
            <a:r>
              <a:rPr lang="en-US" altLang="es-EC" sz="2800" dirty="0" smtClean="0">
                <a:solidFill>
                  <a:schemeClr val="bg1"/>
                </a:solidFill>
                <a:latin typeface="GOTHAM-LIGHT" pitchFamily="2" charset="0"/>
              </a:rPr>
              <a:t> de </a:t>
            </a:r>
            <a:r>
              <a:rPr lang="en-US" altLang="es-EC" sz="2800" dirty="0">
                <a:solidFill>
                  <a:schemeClr val="bg1"/>
                </a:solidFill>
                <a:latin typeface="GOTHAM-LIGHT" pitchFamily="2" charset="0"/>
              </a:rPr>
              <a:t>2023</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30 de </a:t>
            </a:r>
            <a:r>
              <a:rPr lang="en-US" altLang="es-EC" sz="1200" b="1" i="1" dirty="0" err="1" smtClean="0">
                <a:latin typeface="Calibri Light" panose="020F0302020204030204" pitchFamily="34" charset="0"/>
                <a:cs typeface="Times New Roman" panose="02020603050405020304" pitchFamily="18" charset="0"/>
              </a:rPr>
              <a:t>noviembre</a:t>
            </a:r>
            <a:r>
              <a:rPr lang="en-US" altLang="es-EC" sz="1200" b="1" i="1" dirty="0" smtClean="0">
                <a:latin typeface="Calibri Light" panose="020F0302020204030204" pitchFamily="34" charset="0"/>
                <a:cs typeface="Times New Roman" panose="02020603050405020304" pitchFamily="18" charset="0"/>
              </a:rPr>
              <a:t> de </a:t>
            </a:r>
            <a:r>
              <a:rPr lang="en-US"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824231" y="3857952"/>
            <a:ext cx="8840657"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2023 última cifra previsional publicada (septiembre) por el BCE https://www.bce.fin.ec/index.php/informacioneconomica/sector-real</a:t>
            </a:r>
            <a:r>
              <a:rPr lang="es-MX" sz="1100" dirty="0"/>
              <a:t> </a:t>
            </a:r>
            <a:endParaRPr lang="es-EC" sz="1100" dirty="0"/>
          </a:p>
        </p:txBody>
      </p:sp>
      <p:pic>
        <p:nvPicPr>
          <p:cNvPr id="4" name="Imagen 3"/>
          <p:cNvPicPr>
            <a:picLocks noChangeAspect="1"/>
          </p:cNvPicPr>
          <p:nvPr/>
        </p:nvPicPr>
        <p:blipFill>
          <a:blip r:embed="rId2"/>
          <a:stretch>
            <a:fillRect/>
          </a:stretch>
        </p:blipFill>
        <p:spPr>
          <a:xfrm>
            <a:off x="1931269" y="2948473"/>
            <a:ext cx="7949849" cy="811764"/>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9" name="Imagen 8"/>
          <p:cNvPicPr>
            <a:picLocks noChangeAspect="1"/>
          </p:cNvPicPr>
          <p:nvPr/>
        </p:nvPicPr>
        <p:blipFill>
          <a:blip r:embed="rId2"/>
          <a:stretch>
            <a:fillRect/>
          </a:stretch>
        </p:blipFill>
        <p:spPr>
          <a:xfrm>
            <a:off x="6071804" y="4697235"/>
            <a:ext cx="5553451" cy="1143728"/>
          </a:xfrm>
          <a:prstGeom prst="rect">
            <a:avLst/>
          </a:prstGeom>
        </p:spPr>
      </p:pic>
      <p:pic>
        <p:nvPicPr>
          <p:cNvPr id="6" name="Imagen 5"/>
          <p:cNvPicPr>
            <a:picLocks noChangeAspect="1"/>
          </p:cNvPicPr>
          <p:nvPr/>
        </p:nvPicPr>
        <p:blipFill>
          <a:blip r:embed="rId3"/>
          <a:stretch>
            <a:fillRect/>
          </a:stretch>
        </p:blipFill>
        <p:spPr>
          <a:xfrm>
            <a:off x="391713" y="803340"/>
            <a:ext cx="5553451" cy="3964603"/>
          </a:xfrm>
          <a:prstGeom prst="rect">
            <a:avLst/>
          </a:prstGeom>
        </p:spPr>
      </p:pic>
      <p:pic>
        <p:nvPicPr>
          <p:cNvPr id="7" name="Imagen 6"/>
          <p:cNvPicPr>
            <a:picLocks noChangeAspect="1"/>
          </p:cNvPicPr>
          <p:nvPr/>
        </p:nvPicPr>
        <p:blipFill>
          <a:blip r:embed="rId4"/>
          <a:stretch>
            <a:fillRect/>
          </a:stretch>
        </p:blipFill>
        <p:spPr>
          <a:xfrm>
            <a:off x="6071803" y="803341"/>
            <a:ext cx="5680092" cy="3893894"/>
          </a:xfrm>
          <a:prstGeom prst="rect">
            <a:avLst/>
          </a:prstGeom>
        </p:spPr>
      </p:pic>
      <p:pic>
        <p:nvPicPr>
          <p:cNvPr id="8" name="Imagen 7"/>
          <p:cNvPicPr>
            <a:picLocks noChangeAspect="1"/>
          </p:cNvPicPr>
          <p:nvPr/>
        </p:nvPicPr>
        <p:blipFill>
          <a:blip r:embed="rId5"/>
          <a:stretch>
            <a:fillRect/>
          </a:stretch>
        </p:blipFill>
        <p:spPr>
          <a:xfrm>
            <a:off x="391712" y="4786605"/>
            <a:ext cx="5553451" cy="1688841"/>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NOVIEMBRE </a:t>
            </a:r>
            <a:r>
              <a:rPr lang="es-ES" sz="2800" dirty="0">
                <a:solidFill>
                  <a:srgbClr val="32266B"/>
                </a:solidFill>
                <a:latin typeface="Arial"/>
                <a:ea typeface="Arial"/>
                <a:cs typeface="Arial"/>
              </a:rPr>
              <a:t>2023</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p:cNvPicPr>
            <a:picLocks noChangeAspect="1"/>
          </p:cNvPicPr>
          <p:nvPr/>
        </p:nvPicPr>
        <p:blipFill>
          <a:blip r:embed="rId2"/>
          <a:stretch>
            <a:fillRect/>
          </a:stretch>
        </p:blipFill>
        <p:spPr>
          <a:xfrm>
            <a:off x="2099732" y="1189087"/>
            <a:ext cx="7857067" cy="1796709"/>
          </a:xfrm>
          <a:prstGeom prst="rect">
            <a:avLst/>
          </a:prstGeom>
        </p:spPr>
      </p:pic>
      <p:pic>
        <p:nvPicPr>
          <p:cNvPr id="6" name="Imagen 5"/>
          <p:cNvPicPr>
            <a:picLocks noChangeAspect="1"/>
          </p:cNvPicPr>
          <p:nvPr/>
        </p:nvPicPr>
        <p:blipFill>
          <a:blip r:embed="rId3"/>
          <a:stretch>
            <a:fillRect/>
          </a:stretch>
        </p:blipFill>
        <p:spPr>
          <a:xfrm>
            <a:off x="2099732" y="3348109"/>
            <a:ext cx="7857067" cy="1643770"/>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noviembre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3" name="Imagen 2"/>
          <p:cNvPicPr>
            <a:picLocks noChangeAspect="1"/>
          </p:cNvPicPr>
          <p:nvPr/>
        </p:nvPicPr>
        <p:blipFill>
          <a:blip r:embed="rId2"/>
          <a:stretch>
            <a:fillRect/>
          </a:stretch>
        </p:blipFill>
        <p:spPr>
          <a:xfrm>
            <a:off x="6934226" y="3163362"/>
            <a:ext cx="4038574" cy="1442927"/>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p:cNvPicPr>
            <a:picLocks noChangeAspect="1"/>
          </p:cNvPicPr>
          <p:nvPr/>
        </p:nvPicPr>
        <p:blipFill>
          <a:blip r:embed="rId3"/>
          <a:stretch>
            <a:fillRect/>
          </a:stretch>
        </p:blipFill>
        <p:spPr>
          <a:xfrm>
            <a:off x="806934" y="1153193"/>
            <a:ext cx="10697711" cy="4529150"/>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3" name="Imagen 2"/>
          <p:cNvPicPr>
            <a:picLocks noChangeAspect="1"/>
          </p:cNvPicPr>
          <p:nvPr/>
        </p:nvPicPr>
        <p:blipFill>
          <a:blip r:embed="rId3"/>
          <a:stretch>
            <a:fillRect/>
          </a:stretch>
        </p:blipFill>
        <p:spPr>
          <a:xfrm>
            <a:off x="750951" y="992662"/>
            <a:ext cx="10831449" cy="5075583"/>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p:cNvPicPr>
            <a:picLocks noChangeAspect="1"/>
          </p:cNvPicPr>
          <p:nvPr/>
        </p:nvPicPr>
        <p:blipFill>
          <a:blip r:embed="rId3"/>
          <a:stretch>
            <a:fillRect/>
          </a:stretch>
        </p:blipFill>
        <p:spPr>
          <a:xfrm>
            <a:off x="1245469" y="1146764"/>
            <a:ext cx="9533101" cy="1655467"/>
          </a:xfrm>
          <a:prstGeom prst="rect">
            <a:avLst/>
          </a:prstGeom>
        </p:spPr>
      </p:pic>
      <p:pic>
        <p:nvPicPr>
          <p:cNvPr id="7" name="Imagen 6"/>
          <p:cNvPicPr>
            <a:picLocks noChangeAspect="1"/>
          </p:cNvPicPr>
          <p:nvPr/>
        </p:nvPicPr>
        <p:blipFill>
          <a:blip r:embed="rId4"/>
          <a:stretch>
            <a:fillRect/>
          </a:stretch>
        </p:blipFill>
        <p:spPr>
          <a:xfrm>
            <a:off x="1245469" y="3957809"/>
            <a:ext cx="9533101" cy="1629600"/>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noviembre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p:cNvPicPr>
            <a:picLocks noChangeAspect="1"/>
          </p:cNvPicPr>
          <p:nvPr/>
        </p:nvPicPr>
        <p:blipFill>
          <a:blip r:embed="rId2"/>
          <a:stretch>
            <a:fillRect/>
          </a:stretch>
        </p:blipFill>
        <p:spPr>
          <a:xfrm>
            <a:off x="7085719" y="3218969"/>
            <a:ext cx="4037540" cy="1496401"/>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628650" y="971769"/>
            <a:ext cx="10541030" cy="4516494"/>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628650" y="933060"/>
            <a:ext cx="10848003" cy="5029201"/>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1056918" y="1108368"/>
            <a:ext cx="9816901" cy="1655467"/>
          </a:xfrm>
          <a:prstGeom prst="rect">
            <a:avLst/>
          </a:prstGeom>
        </p:spPr>
      </p:pic>
      <p:pic>
        <p:nvPicPr>
          <p:cNvPr id="8" name="Imagen 7"/>
          <p:cNvPicPr>
            <a:picLocks noChangeAspect="1"/>
          </p:cNvPicPr>
          <p:nvPr/>
        </p:nvPicPr>
        <p:blipFill>
          <a:blip r:embed="rId3"/>
          <a:stretch>
            <a:fillRect/>
          </a:stretch>
        </p:blipFill>
        <p:spPr>
          <a:xfrm>
            <a:off x="1056918" y="3954030"/>
            <a:ext cx="9816901" cy="1519667"/>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noviembre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p:cNvPicPr>
            <a:picLocks noChangeAspect="1"/>
          </p:cNvPicPr>
          <p:nvPr/>
        </p:nvPicPr>
        <p:blipFill>
          <a:blip r:embed="rId2"/>
          <a:stretch>
            <a:fillRect/>
          </a:stretch>
        </p:blipFill>
        <p:spPr>
          <a:xfrm>
            <a:off x="7224814" y="3094712"/>
            <a:ext cx="3985127" cy="1439965"/>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756448" y="1109682"/>
            <a:ext cx="10597351" cy="4526667"/>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756448" y="998375"/>
            <a:ext cx="10597351" cy="5136369"/>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685798" y="1093588"/>
            <a:ext cx="10597351" cy="1778334"/>
          </a:xfrm>
          <a:prstGeom prst="rect">
            <a:avLst/>
          </a:prstGeom>
        </p:spPr>
      </p:pic>
      <p:pic>
        <p:nvPicPr>
          <p:cNvPr id="8" name="Imagen 7"/>
          <p:cNvPicPr>
            <a:picLocks noChangeAspect="1"/>
          </p:cNvPicPr>
          <p:nvPr/>
        </p:nvPicPr>
        <p:blipFill>
          <a:blip r:embed="rId3"/>
          <a:stretch>
            <a:fillRect/>
          </a:stretch>
        </p:blipFill>
        <p:spPr>
          <a:xfrm>
            <a:off x="685797" y="3981458"/>
            <a:ext cx="105973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3238436" y="1495203"/>
            <a:ext cx="6202117" cy="661720"/>
          </a:xfrm>
          <a:prstGeom prst="rect">
            <a:avLst/>
          </a:prstGeom>
          <a:noFill/>
        </p:spPr>
        <p:txBody>
          <a:bodyPr wrap="square">
            <a:spAutoFit/>
          </a:bodyPr>
          <a:lstStyle/>
          <a:p>
            <a:pPr>
              <a:defRPr/>
            </a:pPr>
            <a:endParaRPr lang="es-EC" altLang="es-EC" sz="1050" b="1" i="1" dirty="0">
              <a:latin typeface="Calibri Light" panose="020F0302020204030204" pitchFamily="34" charset="0"/>
              <a:cs typeface="Times New Roman" panose="02020603050405020304" pitchFamily="18" charset="0"/>
            </a:endParaRPr>
          </a:p>
          <a:p>
            <a:pPr>
              <a:defRPr/>
            </a:pPr>
            <a:endParaRPr lang="es-EC" altLang="es-EC" sz="1050" b="1" i="1" dirty="0">
              <a:latin typeface="Calibri Light" panose="020F0302020204030204" pitchFamily="34" charset="0"/>
              <a:cs typeface="Times New Roman" panose="02020603050405020304" pitchFamily="18" charset="0"/>
            </a:endParaRPr>
          </a:p>
          <a:p>
            <a:pPr>
              <a:defRPr/>
            </a:pPr>
            <a:r>
              <a:rPr lang="es-EC" altLang="es-EC" sz="1600" b="1" i="1" dirty="0">
                <a:latin typeface="Calibri Light" panose="020F0302020204030204" pitchFamily="34" charset="0"/>
                <a:cs typeface="Times New Roman" panose="02020603050405020304" pitchFamily="18" charset="0"/>
              </a:rPr>
              <a:t>Corte a </a:t>
            </a:r>
            <a:r>
              <a:rPr lang="es-EC" altLang="es-EC" sz="1600" b="1" i="1" dirty="0" smtClean="0">
                <a:latin typeface="Calibri Light" panose="020F0302020204030204" pitchFamily="34" charset="0"/>
                <a:cs typeface="Times New Roman" panose="02020603050405020304" pitchFamily="18" charset="0"/>
              </a:rPr>
              <a:t>noviembre </a:t>
            </a:r>
            <a:r>
              <a:rPr lang="es-EC" altLang="es-EC" sz="1600" b="1" i="1" dirty="0">
                <a:latin typeface="Calibri Light" panose="020F0302020204030204" pitchFamily="34" charset="0"/>
                <a:cs typeface="Times New Roman" panose="02020603050405020304" pitchFamily="18" charset="0"/>
              </a:rPr>
              <a:t>2023</a:t>
            </a:r>
          </a:p>
        </p:txBody>
      </p:sp>
      <p:pic>
        <p:nvPicPr>
          <p:cNvPr id="3" name="Imagen 2"/>
          <p:cNvPicPr>
            <a:picLocks noChangeAspect="1"/>
          </p:cNvPicPr>
          <p:nvPr/>
        </p:nvPicPr>
        <p:blipFill>
          <a:blip r:embed="rId2"/>
          <a:stretch>
            <a:fillRect/>
          </a:stretch>
        </p:blipFill>
        <p:spPr>
          <a:xfrm>
            <a:off x="2837462" y="2156923"/>
            <a:ext cx="6838382" cy="2807624"/>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noviembre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377811" y="3171656"/>
            <a:ext cx="4089511" cy="1329977"/>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527796" y="1124270"/>
            <a:ext cx="11042164" cy="4306146"/>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639763" y="1034856"/>
            <a:ext cx="10714036" cy="4862934"/>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998538" y="1293959"/>
            <a:ext cx="10132882" cy="1897110"/>
          </a:xfrm>
          <a:prstGeom prst="rect">
            <a:avLst/>
          </a:prstGeom>
        </p:spPr>
      </p:pic>
      <p:pic>
        <p:nvPicPr>
          <p:cNvPr id="8" name="Imagen 7"/>
          <p:cNvPicPr>
            <a:picLocks noChangeAspect="1"/>
          </p:cNvPicPr>
          <p:nvPr/>
        </p:nvPicPr>
        <p:blipFill>
          <a:blip r:embed="rId3"/>
          <a:stretch>
            <a:fillRect/>
          </a:stretch>
        </p:blipFill>
        <p:spPr>
          <a:xfrm>
            <a:off x="998538" y="3961185"/>
            <a:ext cx="10132882" cy="1907769"/>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noviembre2023</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6749550" y="3825248"/>
            <a:ext cx="4158838" cy="1293301"/>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566624" y="1073737"/>
            <a:ext cx="10956682" cy="4412663"/>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491978" y="1036145"/>
            <a:ext cx="11152625" cy="4860802"/>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639763" y="1215328"/>
            <a:ext cx="10714036" cy="1919758"/>
          </a:xfrm>
          <a:prstGeom prst="rect">
            <a:avLst/>
          </a:prstGeom>
        </p:spPr>
      </p:pic>
      <p:pic>
        <p:nvPicPr>
          <p:cNvPr id="8" name="Imagen 7"/>
          <p:cNvPicPr>
            <a:picLocks noChangeAspect="1"/>
          </p:cNvPicPr>
          <p:nvPr/>
        </p:nvPicPr>
        <p:blipFill>
          <a:blip r:embed="rId3"/>
          <a:stretch>
            <a:fillRect/>
          </a:stretch>
        </p:blipFill>
        <p:spPr>
          <a:xfrm>
            <a:off x="639763" y="3896926"/>
            <a:ext cx="10714036" cy="1878722"/>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07688" y="14929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noviembre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455159" y="3517585"/>
            <a:ext cx="4180114" cy="1250358"/>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639763" y="1103575"/>
            <a:ext cx="10606887" cy="4485461"/>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639763" y="1016280"/>
            <a:ext cx="10818229" cy="4712716"/>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28251" y="1203649"/>
            <a:ext cx="10795056" cy="1911594"/>
          </a:xfrm>
          <a:prstGeom prst="rect">
            <a:avLst/>
          </a:prstGeom>
        </p:spPr>
      </p:pic>
      <p:pic>
        <p:nvPicPr>
          <p:cNvPr id="8" name="Imagen 7"/>
          <p:cNvPicPr>
            <a:picLocks noChangeAspect="1"/>
          </p:cNvPicPr>
          <p:nvPr/>
        </p:nvPicPr>
        <p:blipFill>
          <a:blip r:embed="rId3"/>
          <a:stretch>
            <a:fillRect/>
          </a:stretch>
        </p:blipFill>
        <p:spPr>
          <a:xfrm>
            <a:off x="728251" y="3840942"/>
            <a:ext cx="10795056" cy="1869393"/>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30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noviembre de </a:t>
            </a:r>
            <a:r>
              <a:rPr lang="es-ES" sz="2800" dirty="0">
                <a:solidFill>
                  <a:srgbClr val="32266B"/>
                </a:solidFill>
                <a:latin typeface="Arial"/>
                <a:ea typeface="Arial"/>
                <a:cs typeface="Arial"/>
              </a:rPr>
              <a:t>2023</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391917" y="768973"/>
            <a:ext cx="11106255" cy="4997346"/>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838200" y="1137285"/>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838200" y="1798819"/>
            <a:ext cx="10322483" cy="2152175"/>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99122" y="802430"/>
            <a:ext cx="11965361" cy="6036908"/>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1172140" y="1669683"/>
            <a:ext cx="10201874" cy="2071893"/>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1228328" y="4630940"/>
            <a:ext cx="9753600" cy="400110"/>
          </a:xfrm>
          <a:prstGeom prst="rect">
            <a:avLst/>
          </a:prstGeom>
          <a:noFill/>
        </p:spPr>
        <p:txBody>
          <a:bodyPr wrap="square" rtlCol="0">
            <a:spAutoFit/>
          </a:bodyPr>
          <a:lstStyle/>
          <a:p>
            <a:r>
              <a:rPr lang="es-ES" sz="1000" b="1" dirty="0"/>
              <a:t> Nota: Al saldo del </a:t>
            </a:r>
            <a:r>
              <a:rPr lang="es-ES" sz="1000" b="1" dirty="0" smtClean="0"/>
              <a:t>30 </a:t>
            </a:r>
            <a:r>
              <a:rPr lang="es-ES" sz="1000" b="1" dirty="0"/>
              <a:t>de </a:t>
            </a:r>
            <a:r>
              <a:rPr lang="es-ES" sz="1000" b="1" dirty="0" smtClean="0"/>
              <a:t>noviembre de </a:t>
            </a:r>
            <a:r>
              <a:rPr lang="es-ES" sz="1000" b="1" dirty="0"/>
              <a:t>Tenedores de Bonos y Pagares Privados se debe restar USD </a:t>
            </a:r>
            <a:r>
              <a:rPr lang="es-ES" sz="1000" b="1" dirty="0" smtClean="0"/>
              <a:t>439,493,820,93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686949" y="957702"/>
            <a:ext cx="10705728" cy="3409024"/>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640298" y="824293"/>
            <a:ext cx="10864347" cy="4848719"/>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2124487" y="887033"/>
            <a:ext cx="7709979" cy="3778273"/>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2341031" y="1205464"/>
            <a:ext cx="7101549" cy="2788038"/>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noviembre </a:t>
            </a:r>
            <a:r>
              <a:rPr lang="es-EC" altLang="es-EC" sz="1200" b="1" dirty="0">
                <a:latin typeface="Calibri Light" panose="020F0302020204030204" pitchFamily="34" charset="0"/>
                <a:cs typeface="Times New Roman" panose="02020603050405020304" pitchFamily="18" charset="0"/>
              </a:rPr>
              <a:t>2023</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TotalTime>
  <Words>1571</Words>
  <Application>Microsoft Office PowerPoint</Application>
  <PresentationFormat>Panorámica</PresentationFormat>
  <Paragraphs>234</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52</cp:revision>
  <dcterms:created xsi:type="dcterms:W3CDTF">2021-05-27T23:45:58Z</dcterms:created>
  <dcterms:modified xsi:type="dcterms:W3CDTF">2024-04-15T22:40:54Z</dcterms:modified>
</cp:coreProperties>
</file>