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1337" r:id="rId2"/>
    <p:sldId id="1335" r:id="rId3"/>
    <p:sldId id="493" r:id="rId4"/>
    <p:sldId id="1339" r:id="rId5"/>
    <p:sldId id="1341" r:id="rId6"/>
    <p:sldId id="1342" r:id="rId7"/>
    <p:sldId id="1343" r:id="rId8"/>
    <p:sldId id="1344" r:id="rId9"/>
    <p:sldId id="1345" r:id="rId10"/>
    <p:sldId id="1346" r:id="rId11"/>
    <p:sldId id="1386" r:id="rId12"/>
    <p:sldId id="1347" r:id="rId13"/>
    <p:sldId id="1348" r:id="rId14"/>
    <p:sldId id="1349" r:id="rId15"/>
    <p:sldId id="1350" r:id="rId16"/>
    <p:sldId id="1351" r:id="rId17"/>
    <p:sldId id="1360" r:id="rId18"/>
    <p:sldId id="1361" r:id="rId19"/>
    <p:sldId id="1352" r:id="rId20"/>
    <p:sldId id="1353" r:id="rId21"/>
    <p:sldId id="1362" r:id="rId22"/>
    <p:sldId id="1363" r:id="rId23"/>
    <p:sldId id="1354" r:id="rId24"/>
    <p:sldId id="1355" r:id="rId25"/>
    <p:sldId id="1364" r:id="rId26"/>
    <p:sldId id="1365" r:id="rId27"/>
    <p:sldId id="1356" r:id="rId28"/>
    <p:sldId id="1366" r:id="rId29"/>
    <p:sldId id="1357" r:id="rId30"/>
    <p:sldId id="1358" r:id="rId31"/>
    <p:sldId id="1367" r:id="rId32"/>
    <p:sldId id="1368" r:id="rId33"/>
    <p:sldId id="1359" r:id="rId34"/>
    <p:sldId id="1369" r:id="rId35"/>
    <p:sldId id="1370" r:id="rId36"/>
    <p:sldId id="1371" r:id="rId37"/>
    <p:sldId id="1372" r:id="rId38"/>
    <p:sldId id="1373" r:id="rId39"/>
    <p:sldId id="1374" r:id="rId40"/>
    <p:sldId id="1375" r:id="rId41"/>
    <p:sldId id="1376" r:id="rId42"/>
    <p:sldId id="1377" r:id="rId43"/>
    <p:sldId id="1378" r:id="rId44"/>
    <p:sldId id="1379" r:id="rId45"/>
    <p:sldId id="1380" r:id="rId46"/>
    <p:sldId id="1381" r:id="rId47"/>
    <p:sldId id="1382" r:id="rId48"/>
    <p:sldId id="1383" r:id="rId49"/>
    <p:sldId id="1384" r:id="rId50"/>
    <p:sldId id="1385" r:id="rId51"/>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24/10/2023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36</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10/24/2023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10/24/2023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10/24/2023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10/24/2023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10/24/2023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10/24/2023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10/24/2023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10/24/2023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10/24/2023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10/24/2023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10/24/2023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10/24/2023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enero</a:t>
            </a:r>
            <a:r>
              <a:rPr lang="en-US" altLang="es-EC" sz="2800" dirty="0">
                <a:solidFill>
                  <a:schemeClr val="bg1"/>
                </a:solidFill>
                <a:latin typeface="GOTHAM-LIGHT" pitchFamily="2" charset="0"/>
              </a:rPr>
              <a:t>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enero</a:t>
            </a:r>
            <a:r>
              <a:rPr lang="en-US" altLang="es-EC" sz="1200" b="1" i="1" dirty="0">
                <a:latin typeface="Calibri Light" panose="020F0302020204030204" pitchFamily="34" charset="0"/>
                <a:cs typeface="Times New Roman" panose="02020603050405020304" pitchFamily="18" charset="0"/>
              </a:rPr>
              <a:t>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767799" y="3108900"/>
            <a:ext cx="6656401" cy="6402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3812" y="398012"/>
            <a:ext cx="11265160" cy="369332"/>
          </a:xfrm>
          <a:prstGeom prst="rect">
            <a:avLst/>
          </a:prstGeom>
        </p:spPr>
        <p:txBody>
          <a:bodyPr wrap="square">
            <a:spAutoFit/>
          </a:bodyPr>
          <a:lstStyle/>
          <a:p>
            <a:r>
              <a:rPr lang="es-EC" b="1" dirty="0" smtClean="0">
                <a:latin typeface="Arial" panose="020B0604020202020204" pitchFamily="34" charset="0"/>
                <a:ea typeface="Arial" panose="020B0604020202020204" pitchFamily="34" charset="0"/>
                <a:cs typeface="Times New Roman" panose="02020603050405020304" pitchFamily="18" charset="0"/>
              </a:rPr>
              <a:t>Nota Técnica: Consolidación </a:t>
            </a:r>
            <a:r>
              <a:rPr lang="es-EC" b="1" dirty="0">
                <a:latin typeface="Arial" panose="020B0604020202020204" pitchFamily="34" charset="0"/>
                <a:ea typeface="Arial" panose="020B0604020202020204" pitchFamily="34" charset="0"/>
                <a:cs typeface="Times New Roman" panose="02020603050405020304" pitchFamily="18" charset="0"/>
              </a:rPr>
              <a:t>a partir </a:t>
            </a:r>
            <a:r>
              <a:rPr lang="es-EC" b="1" dirty="0" smtClean="0">
                <a:latin typeface="Arial" panose="020B0604020202020204" pitchFamily="34" charset="0"/>
                <a:ea typeface="Arial" panose="020B0604020202020204" pitchFamily="34" charset="0"/>
                <a:cs typeface="Times New Roman" panose="02020603050405020304" pitchFamily="18" charset="0"/>
              </a:rPr>
              <a:t>del </a:t>
            </a:r>
            <a:r>
              <a:rPr lang="es-EC" b="1" dirty="0">
                <a:latin typeface="Arial" panose="020B0604020202020204" pitchFamily="34" charset="0"/>
                <a:ea typeface="Arial" panose="020B0604020202020204" pitchFamily="34" charset="0"/>
                <a:cs typeface="Times New Roman" panose="02020603050405020304" pitchFamily="18" charset="0"/>
              </a:rPr>
              <a:t>detalle de información de las cuentas por pagar</a:t>
            </a:r>
            <a:endParaRPr lang="es-EC" dirty="0"/>
          </a:p>
        </p:txBody>
      </p:sp>
      <p:sp>
        <p:nvSpPr>
          <p:cNvPr id="5" name="Rectángulo 4"/>
          <p:cNvSpPr/>
          <p:nvPr/>
        </p:nvSpPr>
        <p:spPr>
          <a:xfrm>
            <a:off x="718457" y="1178724"/>
            <a:ext cx="9246637" cy="3977179"/>
          </a:xfrm>
          <a:prstGeom prst="rect">
            <a:avLst/>
          </a:prstGeom>
        </p:spPr>
        <p:txBody>
          <a:bodyPr wrap="square">
            <a:spAutoFit/>
          </a:bodyPr>
          <a:lstStyle/>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De manera general, los instrumentos de deuda presentados en el Boletín de Deuda Pública siempre fueron presentados </a:t>
            </a:r>
            <a:r>
              <a:rPr lang="es-EC" sz="1400" dirty="0" smtClean="0">
                <a:latin typeface="Arial" panose="020B0604020202020204" pitchFamily="34" charset="0"/>
                <a:ea typeface="Arial" panose="020B0604020202020204" pitchFamily="34" charset="0"/>
                <a:cs typeface="Arial" panose="020B0604020202020204" pitchFamily="34" charset="0"/>
              </a:rPr>
              <a:t>de </a:t>
            </a:r>
            <a:r>
              <a:rPr lang="es-EC" sz="1400" dirty="0">
                <a:latin typeface="Arial" panose="020B0604020202020204" pitchFamily="34" charset="0"/>
                <a:ea typeface="Arial" panose="020B0604020202020204" pitchFamily="34" charset="0"/>
                <a:cs typeface="Arial" panose="020B0604020202020204" pitchFamily="34" charset="0"/>
              </a:rPr>
              <a:t>manera agregada </a:t>
            </a:r>
            <a:r>
              <a:rPr lang="es-EC" sz="1400" dirty="0" smtClean="0">
                <a:latin typeface="Arial" panose="020B0604020202020204" pitchFamily="34" charset="0"/>
                <a:ea typeface="Arial" panose="020B0604020202020204" pitchFamily="34" charset="0"/>
                <a:cs typeface="Arial" panose="020B0604020202020204" pitchFamily="34" charset="0"/>
              </a:rPr>
              <a:t>como consolidada </a:t>
            </a:r>
            <a:r>
              <a:rPr lang="es-EC" sz="1400" dirty="0">
                <a:latin typeface="Arial" panose="020B0604020202020204" pitchFamily="34" charset="0"/>
                <a:ea typeface="Arial" panose="020B0604020202020204" pitchFamily="34" charset="0"/>
                <a:cs typeface="Arial" panose="020B0604020202020204" pitchFamily="34" charset="0"/>
              </a:rPr>
              <a:t>a nivel del Sector Publico No </a:t>
            </a:r>
            <a:r>
              <a:rPr lang="es-EC" sz="1400" dirty="0" smtClean="0">
                <a:latin typeface="Arial" panose="020B0604020202020204" pitchFamily="34" charset="0"/>
                <a:ea typeface="Arial" panose="020B0604020202020204" pitchFamily="34" charset="0"/>
                <a:cs typeface="Arial" panose="020B0604020202020204" pitchFamily="34" charset="0"/>
              </a:rPr>
              <a:t>Financiero</a:t>
            </a:r>
            <a:r>
              <a:rPr lang="es-EC" sz="1400" dirty="0">
                <a:latin typeface="Arial" panose="020B0604020202020204" pitchFamily="34" charset="0"/>
                <a:ea typeface="Arial" panose="020B0604020202020204" pitchFamily="34" charset="0"/>
                <a:cs typeface="Arial" panose="020B0604020202020204" pitchFamily="34" charset="0"/>
              </a:rPr>
              <a:t>.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Por limitaciones en la información, </a:t>
            </a:r>
            <a:r>
              <a:rPr lang="es-EC" sz="1400" dirty="0">
                <a:latin typeface="Arial" panose="020B0604020202020204" pitchFamily="34" charset="0"/>
                <a:ea typeface="Arial" panose="020B0604020202020204" pitchFamily="34" charset="0"/>
                <a:cs typeface="Arial" panose="020B0604020202020204" pitchFamily="34" charset="0"/>
              </a:rPr>
              <a:t>las cuentas por pagar del Presupuesto General del Estado (PGE) fueron, históricamente, presentadas de manera agregada y no consolidada en </a:t>
            </a:r>
            <a:r>
              <a:rPr lang="es-EC" sz="1400" dirty="0" smtClean="0">
                <a:latin typeface="Arial" panose="020B0604020202020204" pitchFamily="34" charset="0"/>
                <a:ea typeface="Arial" panose="020B0604020202020204" pitchFamily="34" charset="0"/>
                <a:cs typeface="Arial" panose="020B0604020202020204" pitchFamily="34" charset="0"/>
              </a:rPr>
              <a:t>el Sector Público No Financiero. Gracias a un reciente </a:t>
            </a:r>
            <a:r>
              <a:rPr lang="es-EC" sz="1400" dirty="0">
                <a:latin typeface="Arial" panose="020B0604020202020204" pitchFamily="34" charset="0"/>
                <a:ea typeface="Arial" panose="020B0604020202020204" pitchFamily="34" charset="0"/>
                <a:cs typeface="Arial" panose="020B0604020202020204" pitchFamily="34" charset="0"/>
              </a:rPr>
              <a:t>esfuerzo técnico para el mapeo de la relación “deudor – acreedor” de esos pasivos pasó a permitir su consolidación.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Por simplificación llamaremos a las Obligaciones No Pagadas y Registradas en los Presupuestos Clausurados” y “Obligaciones Pendientes de Pago del Ejercicio Fiscal en Curso” de cuentas por pagar.</a:t>
            </a: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En </a:t>
            </a:r>
            <a:r>
              <a:rPr lang="es-EC" sz="1400" dirty="0">
                <a:latin typeface="Arial" panose="020B0604020202020204" pitchFamily="34" charset="0"/>
                <a:ea typeface="Arial" panose="020B0604020202020204" pitchFamily="34" charset="0"/>
                <a:cs typeface="Arial" panose="020B0604020202020204" pitchFamily="34" charset="0"/>
              </a:rPr>
              <a:t>ese sentido el cambio presentado en el boletín </a:t>
            </a:r>
            <a:r>
              <a:rPr lang="es-EC" sz="1400" dirty="0" smtClean="0">
                <a:latin typeface="Arial" panose="020B0604020202020204" pitchFamily="34" charset="0"/>
                <a:ea typeface="Arial" panose="020B0604020202020204" pitchFamily="34" charset="0"/>
                <a:cs typeface="Arial" panose="020B0604020202020204" pitchFamily="34" charset="0"/>
              </a:rPr>
              <a:t>significa </a:t>
            </a:r>
            <a:r>
              <a:rPr lang="es-EC" sz="1400" dirty="0">
                <a:latin typeface="Arial" panose="020B0604020202020204" pitchFamily="34" charset="0"/>
                <a:ea typeface="Arial" panose="020B0604020202020204" pitchFamily="34" charset="0"/>
                <a:cs typeface="Arial" panose="020B0604020202020204" pitchFamily="34" charset="0"/>
              </a:rPr>
              <a:t>uniformización interna y armonización a los marcos metodológicos internacionales, a partir de una información detallada a nivel de acreedor.</a:t>
            </a: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El acceso a los datos granulares de las cuentas por pagar permitieron identificar el acreedor por </a:t>
            </a:r>
            <a:r>
              <a:rPr lang="es-EC" sz="1400" dirty="0" smtClean="0">
                <a:latin typeface="Arial" panose="020B0604020202020204" pitchFamily="34" charset="0"/>
                <a:ea typeface="Arial" panose="020B0604020202020204" pitchFamily="34" charset="0"/>
                <a:cs typeface="Arial" panose="020B0604020202020204" pitchFamily="34" charset="0"/>
              </a:rPr>
              <a:t>subsector, </a:t>
            </a:r>
            <a:r>
              <a:rPr lang="es-EC" sz="1400" dirty="0">
                <a:latin typeface="Arial" panose="020B0604020202020204" pitchFamily="34" charset="0"/>
                <a:ea typeface="Arial" panose="020B0604020202020204" pitchFamily="34" charset="0"/>
                <a:cs typeface="Arial" panose="020B0604020202020204" pitchFamily="34" charset="0"/>
              </a:rPr>
              <a:t>la mayor parte de las obligaciones del PGE son internas al Sector Público, o sea, pasivo del PGE y activo del resto del sector público</a:t>
            </a:r>
            <a:r>
              <a:rPr lang="es-EC" sz="1400" dirty="0" smtClean="0">
                <a:latin typeface="Arial" panose="020B0604020202020204" pitchFamily="34" charset="0"/>
                <a:ea typeface="Arial" panose="020B0604020202020204" pitchFamily="34" charset="0"/>
                <a:cs typeface="Arial" panose="020B0604020202020204" pitchFamily="34" charset="0"/>
              </a:rPr>
              <a:t>.</a:t>
            </a:r>
            <a:endParaRPr lang="es-EC"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90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2" name="Imagen 1"/>
          <p:cNvPicPr>
            <a:picLocks noChangeAspect="1"/>
          </p:cNvPicPr>
          <p:nvPr/>
        </p:nvPicPr>
        <p:blipFill>
          <a:blip r:embed="rId3"/>
          <a:stretch>
            <a:fillRect/>
          </a:stretch>
        </p:blipFill>
        <p:spPr>
          <a:xfrm>
            <a:off x="89535" y="698771"/>
            <a:ext cx="5553451" cy="3835907"/>
          </a:xfrm>
          <a:prstGeom prst="rect">
            <a:avLst/>
          </a:prstGeom>
        </p:spPr>
      </p:pic>
      <p:pic>
        <p:nvPicPr>
          <p:cNvPr id="4" name="Imagen 3"/>
          <p:cNvPicPr>
            <a:picLocks noChangeAspect="1"/>
          </p:cNvPicPr>
          <p:nvPr/>
        </p:nvPicPr>
        <p:blipFill>
          <a:blip r:embed="rId4"/>
          <a:stretch>
            <a:fillRect/>
          </a:stretch>
        </p:blipFill>
        <p:spPr>
          <a:xfrm>
            <a:off x="5816784" y="735632"/>
            <a:ext cx="6138149" cy="4237583"/>
          </a:xfrm>
          <a:prstGeom prst="rect">
            <a:avLst/>
          </a:prstGeom>
        </p:spPr>
      </p:pic>
      <p:pic>
        <p:nvPicPr>
          <p:cNvPr id="5" name="Imagen 4"/>
          <p:cNvPicPr>
            <a:picLocks noChangeAspect="1"/>
          </p:cNvPicPr>
          <p:nvPr/>
        </p:nvPicPr>
        <p:blipFill>
          <a:blip r:embed="rId5"/>
          <a:stretch>
            <a:fillRect/>
          </a:stretch>
        </p:blipFill>
        <p:spPr>
          <a:xfrm>
            <a:off x="89535" y="4618328"/>
            <a:ext cx="5553451" cy="1698496"/>
          </a:xfrm>
          <a:prstGeom prst="rect">
            <a:avLst/>
          </a:prstGeom>
        </p:spPr>
      </p:pic>
      <p:pic>
        <p:nvPicPr>
          <p:cNvPr id="6" name="Imagen 5"/>
          <p:cNvPicPr>
            <a:picLocks noChangeAspect="1"/>
          </p:cNvPicPr>
          <p:nvPr/>
        </p:nvPicPr>
        <p:blipFill>
          <a:blip r:embed="rId6"/>
          <a:stretch>
            <a:fillRect/>
          </a:stretch>
        </p:blipFill>
        <p:spPr>
          <a:xfrm>
            <a:off x="5816784" y="4973215"/>
            <a:ext cx="6138149" cy="1007707"/>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ENERO 2023</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099733" y="1297010"/>
            <a:ext cx="7857067" cy="1632802"/>
          </a:xfrm>
          <a:prstGeom prst="rect">
            <a:avLst/>
          </a:prstGeom>
        </p:spPr>
      </p:pic>
      <p:pic>
        <p:nvPicPr>
          <p:cNvPr id="3" name="Imagen 2"/>
          <p:cNvPicPr>
            <a:picLocks noChangeAspect="1"/>
          </p:cNvPicPr>
          <p:nvPr/>
        </p:nvPicPr>
        <p:blipFill>
          <a:blip r:embed="rId4"/>
          <a:stretch>
            <a:fillRect/>
          </a:stretch>
        </p:blipFill>
        <p:spPr>
          <a:xfrm>
            <a:off x="2099733" y="3295976"/>
            <a:ext cx="7857067" cy="1649247"/>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67265" y="3163363"/>
            <a:ext cx="4217501" cy="1361984"/>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466742" y="1162246"/>
            <a:ext cx="11215185" cy="4697378"/>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438751" y="992662"/>
            <a:ext cx="11261837" cy="5406134"/>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910520" y="3261754"/>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1447356" y="1298047"/>
            <a:ext cx="9075151" cy="1655467"/>
          </a:xfrm>
          <a:prstGeom prst="rect">
            <a:avLst/>
          </a:prstGeom>
        </p:spPr>
      </p:pic>
      <p:pic>
        <p:nvPicPr>
          <p:cNvPr id="5" name="Imagen 4"/>
          <p:cNvPicPr>
            <a:picLocks noChangeAspect="1"/>
          </p:cNvPicPr>
          <p:nvPr/>
        </p:nvPicPr>
        <p:blipFill>
          <a:blip r:embed="rId5"/>
          <a:stretch>
            <a:fillRect/>
          </a:stretch>
        </p:blipFill>
        <p:spPr>
          <a:xfrm>
            <a:off x="1437125" y="3938868"/>
            <a:ext cx="9075151" cy="1480867"/>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054674" y="3312531"/>
            <a:ext cx="4099630" cy="1414037"/>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1187549" y="1165570"/>
            <a:ext cx="9816901" cy="4041667"/>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628650" y="961052"/>
            <a:ext cx="10586746" cy="5011377"/>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028928" y="1246335"/>
            <a:ext cx="9816901" cy="1655467"/>
          </a:xfrm>
          <a:prstGeom prst="rect">
            <a:avLst/>
          </a:prstGeom>
        </p:spPr>
      </p:pic>
      <p:pic>
        <p:nvPicPr>
          <p:cNvPr id="5" name="Imagen 4"/>
          <p:cNvPicPr>
            <a:picLocks noChangeAspect="1"/>
          </p:cNvPicPr>
          <p:nvPr/>
        </p:nvPicPr>
        <p:blipFill>
          <a:blip r:embed="rId4"/>
          <a:stretch>
            <a:fillRect/>
          </a:stretch>
        </p:blipFill>
        <p:spPr>
          <a:xfrm>
            <a:off x="1028928" y="4114467"/>
            <a:ext cx="9816901" cy="1370934"/>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159859" y="3198519"/>
            <a:ext cx="4115038" cy="1381710"/>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932553" y="1121968"/>
            <a:ext cx="10397401" cy="437146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838200" y="933060"/>
            <a:ext cx="10397401" cy="5239005"/>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818453" y="1221016"/>
            <a:ext cx="10397401" cy="1778334"/>
          </a:xfrm>
          <a:prstGeom prst="rect">
            <a:avLst/>
          </a:prstGeom>
        </p:spPr>
      </p:pic>
      <p:pic>
        <p:nvPicPr>
          <p:cNvPr id="4" name="Imagen 3"/>
          <p:cNvPicPr>
            <a:picLocks noChangeAspect="1"/>
          </p:cNvPicPr>
          <p:nvPr/>
        </p:nvPicPr>
        <p:blipFill>
          <a:blip r:embed="rId4"/>
          <a:stretch>
            <a:fillRect/>
          </a:stretch>
        </p:blipFill>
        <p:spPr>
          <a:xfrm>
            <a:off x="838200" y="3993744"/>
            <a:ext cx="1039740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Enero 2023</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9DA32E9A-D3CC-42B4-B990-FB6A79E272FF}"/>
              </a:ext>
            </a:extLst>
          </p:cNvPr>
          <p:cNvPicPr>
            <a:picLocks noChangeAspect="1"/>
          </p:cNvPicPr>
          <p:nvPr/>
        </p:nvPicPr>
        <p:blipFill>
          <a:blip r:embed="rId3"/>
          <a:stretch>
            <a:fillRect/>
          </a:stretch>
        </p:blipFill>
        <p:spPr>
          <a:xfrm>
            <a:off x="3614737" y="2643187"/>
            <a:ext cx="4962525" cy="1571625"/>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p:cNvPicPr>
            <a:picLocks noChangeAspect="1"/>
          </p:cNvPicPr>
          <p:nvPr/>
        </p:nvPicPr>
        <p:blipFill>
          <a:blip r:embed="rId3"/>
          <a:stretch>
            <a:fillRect/>
          </a:stretch>
        </p:blipFill>
        <p:spPr>
          <a:xfrm>
            <a:off x="7237198" y="3167379"/>
            <a:ext cx="4249954" cy="1292655"/>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849084" y="1082352"/>
            <a:ext cx="10299441" cy="4282751"/>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485192" y="994299"/>
            <a:ext cx="11215396" cy="5331856"/>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1390598" y="1376553"/>
            <a:ext cx="9242851" cy="1455000"/>
          </a:xfrm>
          <a:prstGeom prst="rect">
            <a:avLst/>
          </a:prstGeom>
        </p:spPr>
      </p:pic>
      <p:pic>
        <p:nvPicPr>
          <p:cNvPr id="5" name="Imagen 4"/>
          <p:cNvPicPr>
            <a:picLocks noChangeAspect="1"/>
          </p:cNvPicPr>
          <p:nvPr/>
        </p:nvPicPr>
        <p:blipFill>
          <a:blip r:embed="rId4"/>
          <a:stretch>
            <a:fillRect/>
          </a:stretch>
        </p:blipFill>
        <p:spPr>
          <a:xfrm>
            <a:off x="1390598" y="4022526"/>
            <a:ext cx="9242851" cy="1286867"/>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39803" y="3799264"/>
            <a:ext cx="3978332" cy="1161297"/>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4" name="Imagen 3"/>
          <p:cNvPicPr>
            <a:picLocks noChangeAspect="1"/>
          </p:cNvPicPr>
          <p:nvPr/>
        </p:nvPicPr>
        <p:blipFill>
          <a:blip r:embed="rId3"/>
          <a:stretch>
            <a:fillRect/>
          </a:stretch>
        </p:blipFill>
        <p:spPr>
          <a:xfrm>
            <a:off x="781227" y="1333976"/>
            <a:ext cx="10322201" cy="4087109"/>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639763" y="998376"/>
            <a:ext cx="10836890" cy="5038529"/>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639763"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639763" y="1431126"/>
            <a:ext cx="10714035" cy="1703960"/>
          </a:xfrm>
          <a:prstGeom prst="rect">
            <a:avLst/>
          </a:prstGeom>
        </p:spPr>
      </p:pic>
      <p:pic>
        <p:nvPicPr>
          <p:cNvPr id="3" name="Imagen 2"/>
          <p:cNvPicPr>
            <a:picLocks noChangeAspect="1"/>
          </p:cNvPicPr>
          <p:nvPr/>
        </p:nvPicPr>
        <p:blipFill>
          <a:blip r:embed="rId4"/>
          <a:stretch>
            <a:fillRect/>
          </a:stretch>
        </p:blipFill>
        <p:spPr>
          <a:xfrm>
            <a:off x="639763" y="4115027"/>
            <a:ext cx="10714035" cy="1669953"/>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Enero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p:cNvPicPr>
            <a:picLocks noChangeAspect="1"/>
          </p:cNvPicPr>
          <p:nvPr/>
        </p:nvPicPr>
        <p:blipFill>
          <a:blip r:embed="rId2"/>
          <a:stretch>
            <a:fillRect/>
          </a:stretch>
        </p:blipFill>
        <p:spPr>
          <a:xfrm>
            <a:off x="7423974" y="3550216"/>
            <a:ext cx="4183307" cy="1217727"/>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531845" y="1091682"/>
            <a:ext cx="10916816" cy="4441371"/>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513184" y="1035698"/>
            <a:ext cx="11224725" cy="4805265"/>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709289"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39763" y="1157328"/>
            <a:ext cx="10836890" cy="1623193"/>
          </a:xfrm>
          <a:prstGeom prst="rect">
            <a:avLst/>
          </a:prstGeom>
        </p:spPr>
      </p:pic>
      <p:pic>
        <p:nvPicPr>
          <p:cNvPr id="7" name="Imagen 6"/>
          <p:cNvPicPr>
            <a:picLocks noChangeAspect="1"/>
          </p:cNvPicPr>
          <p:nvPr/>
        </p:nvPicPr>
        <p:blipFill>
          <a:blip r:embed="rId3"/>
          <a:stretch>
            <a:fillRect/>
          </a:stretch>
        </p:blipFill>
        <p:spPr>
          <a:xfrm>
            <a:off x="639763" y="3793272"/>
            <a:ext cx="10836890" cy="1665137"/>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enero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391630" y="317841"/>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494523" y="867746"/>
            <a:ext cx="11308701" cy="4745418"/>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272074" y="1887980"/>
            <a:ext cx="9647852" cy="1937571"/>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25954" y="821094"/>
            <a:ext cx="11919866" cy="6036906"/>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413579" y="1964436"/>
            <a:ext cx="9671188" cy="2215678"/>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31 de enero de Tenedores de Bonos y Pagares Privados se debe restar USD 437,895,628,90, bonos que han sido recomprados por la Seguridad Social </a:t>
            </a:r>
            <a:endParaRPr lang="es-EC" dirty="0"/>
          </a:p>
        </p:txBody>
      </p:sp>
      <p:pic>
        <p:nvPicPr>
          <p:cNvPr id="6" name="Imagen 5"/>
          <p:cNvPicPr>
            <a:picLocks noChangeAspect="1"/>
          </p:cNvPicPr>
          <p:nvPr/>
        </p:nvPicPr>
        <p:blipFill>
          <a:blip r:embed="rId3"/>
          <a:stretch>
            <a:fillRect/>
          </a:stretch>
        </p:blipFill>
        <p:spPr>
          <a:xfrm>
            <a:off x="976891" y="1190967"/>
            <a:ext cx="9969768" cy="3560866"/>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914400" y="606490"/>
            <a:ext cx="10439400" cy="5346441"/>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31D00F0-B417-440A-950E-5ADC9B7FF8CE}"/>
              </a:ext>
            </a:extLst>
          </p:cNvPr>
          <p:cNvPicPr>
            <a:picLocks noChangeAspect="1"/>
          </p:cNvPicPr>
          <p:nvPr/>
        </p:nvPicPr>
        <p:blipFill>
          <a:blip r:embed="rId2"/>
          <a:stretch>
            <a:fillRect/>
          </a:stretch>
        </p:blipFill>
        <p:spPr>
          <a:xfrm>
            <a:off x="1791478" y="737118"/>
            <a:ext cx="8718329" cy="4729928"/>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enero 2023</a:t>
            </a:r>
          </a:p>
        </p:txBody>
      </p:sp>
    </p:spTree>
    <p:extLst>
      <p:ext uri="{BB962C8B-B14F-4D97-AF65-F5344CB8AC3E}">
        <p14:creationId xmlns:p14="http://schemas.microsoft.com/office/powerpoint/2010/main" val="99192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84A000-EE29-42E6-9AFC-F91778AF2EA1}"/>
              </a:ext>
            </a:extLst>
          </p:cNvPr>
          <p:cNvPicPr>
            <a:picLocks noChangeAspect="1"/>
          </p:cNvPicPr>
          <p:nvPr/>
        </p:nvPicPr>
        <p:blipFill>
          <a:blip r:embed="rId2"/>
          <a:stretch>
            <a:fillRect/>
          </a:stretch>
        </p:blipFill>
        <p:spPr>
          <a:xfrm>
            <a:off x="2799644" y="1372129"/>
            <a:ext cx="6592712" cy="2928938"/>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35891</TotalTime>
  <Words>1705</Words>
  <Application>Microsoft Office PowerPoint</Application>
  <PresentationFormat>Panorámica</PresentationFormat>
  <Paragraphs>261</Paragraphs>
  <Slides>50</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459</cp:revision>
  <cp:lastPrinted>2023-01-30T19:47:08Z</cp:lastPrinted>
  <dcterms:created xsi:type="dcterms:W3CDTF">2021-05-25T19:59:53Z</dcterms:created>
  <dcterms:modified xsi:type="dcterms:W3CDTF">2023-10-24T17:03:17Z</dcterms:modified>
</cp:coreProperties>
</file>