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31 </a:t>
            </a:r>
            <a:r>
              <a:rPr lang="en-US" altLang="es-EC" sz="2800" dirty="0">
                <a:solidFill>
                  <a:schemeClr val="bg1"/>
                </a:solidFill>
                <a:latin typeface="GOTHAM-LIGHT" pitchFamily="2" charset="0"/>
              </a:rPr>
              <a:t>de </a:t>
            </a:r>
            <a:r>
              <a:rPr lang="en-US" altLang="es-EC" sz="2800" dirty="0" smtClean="0">
                <a:solidFill>
                  <a:schemeClr val="bg1"/>
                </a:solidFill>
                <a:latin typeface="GOTHAM-LIGHT" pitchFamily="2" charset="0"/>
              </a:rPr>
              <a:t>Agosto</a:t>
            </a:r>
            <a:r>
              <a:rPr lang="en-US" altLang="es-EC" sz="2800" dirty="0" smtClean="0">
                <a:solidFill>
                  <a:schemeClr val="bg1"/>
                </a:solidFill>
                <a:latin typeface="GOTHAM-LIGHT" pitchFamily="2" charset="0"/>
              </a:rPr>
              <a:t> </a:t>
            </a:r>
            <a:r>
              <a:rPr lang="en-US" altLang="es-EC" sz="2800" dirty="0" smtClean="0">
                <a:solidFill>
                  <a:schemeClr val="bg1"/>
                </a:solidFill>
                <a:latin typeface="GOTHAM-LIGHT" pitchFamily="2" charset="0"/>
              </a:rPr>
              <a:t>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31 de </a:t>
            </a:r>
            <a:r>
              <a:rPr lang="en-US" altLang="es-EC" sz="1200" b="1" i="1" dirty="0" err="1" smtClean="0">
                <a:latin typeface="Calibri Light" panose="020F0302020204030204" pitchFamily="34" charset="0"/>
                <a:cs typeface="Times New Roman" panose="02020603050405020304" pitchFamily="18" charset="0"/>
              </a:rPr>
              <a:t>agosto</a:t>
            </a:r>
            <a:r>
              <a:rPr lang="en-US" altLang="es-EC" sz="1200" b="1" i="1" dirty="0" smtClean="0">
                <a:latin typeface="Calibri Light" panose="020F0302020204030204" pitchFamily="34" charset="0"/>
                <a:cs typeface="Times New Roman" panose="02020603050405020304" pitchFamily="18" charset="0"/>
              </a:rPr>
              <a:t> </a:t>
            </a:r>
            <a:r>
              <a:rPr lang="en-US" altLang="es-EC" sz="1200" b="1" i="1" dirty="0" smtClean="0">
                <a:latin typeface="Calibri Light" panose="020F0302020204030204" pitchFamily="34" charset="0"/>
                <a:cs typeface="Times New Roman" panose="02020603050405020304" pitchFamily="18" charset="0"/>
              </a:rPr>
              <a:t>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a:t>
            </a:r>
            <a:r>
              <a:rPr lang="es-MX" sz="1100" dirty="0" smtClean="0">
                <a:latin typeface="Calibri" panose="020F0502020204030204" pitchFamily="34" charset="0"/>
              </a:rPr>
              <a:t>(septiembre 2024)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2" name="Imagen 1"/>
          <p:cNvPicPr>
            <a:picLocks noChangeAspect="1"/>
          </p:cNvPicPr>
          <p:nvPr/>
        </p:nvPicPr>
        <p:blipFill>
          <a:blip r:embed="rId2"/>
          <a:stretch>
            <a:fillRect/>
          </a:stretch>
        </p:blipFill>
        <p:spPr>
          <a:xfrm>
            <a:off x="1661449" y="2664033"/>
            <a:ext cx="8527580" cy="984476"/>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6" name="Imagen 5"/>
          <p:cNvPicPr>
            <a:picLocks noChangeAspect="1"/>
          </p:cNvPicPr>
          <p:nvPr/>
        </p:nvPicPr>
        <p:blipFill>
          <a:blip r:embed="rId2"/>
          <a:stretch>
            <a:fillRect/>
          </a:stretch>
        </p:blipFill>
        <p:spPr>
          <a:xfrm>
            <a:off x="391699" y="784680"/>
            <a:ext cx="5553451" cy="3656691"/>
          </a:xfrm>
          <a:prstGeom prst="rect">
            <a:avLst/>
          </a:prstGeom>
        </p:spPr>
      </p:pic>
      <p:pic>
        <p:nvPicPr>
          <p:cNvPr id="7" name="Imagen 6"/>
          <p:cNvPicPr>
            <a:picLocks noChangeAspect="1"/>
          </p:cNvPicPr>
          <p:nvPr/>
        </p:nvPicPr>
        <p:blipFill>
          <a:blip r:embed="rId3"/>
          <a:stretch>
            <a:fillRect/>
          </a:stretch>
        </p:blipFill>
        <p:spPr>
          <a:xfrm>
            <a:off x="6069373" y="784680"/>
            <a:ext cx="5855149" cy="3656691"/>
          </a:xfrm>
          <a:prstGeom prst="rect">
            <a:avLst/>
          </a:prstGeom>
        </p:spPr>
      </p:pic>
      <p:pic>
        <p:nvPicPr>
          <p:cNvPr id="8" name="Imagen 7"/>
          <p:cNvPicPr>
            <a:picLocks noChangeAspect="1"/>
          </p:cNvPicPr>
          <p:nvPr/>
        </p:nvPicPr>
        <p:blipFill>
          <a:blip r:embed="rId4"/>
          <a:stretch>
            <a:fillRect/>
          </a:stretch>
        </p:blipFill>
        <p:spPr>
          <a:xfrm>
            <a:off x="391699" y="4514968"/>
            <a:ext cx="5553451" cy="1933534"/>
          </a:xfrm>
          <a:prstGeom prst="rect">
            <a:avLst/>
          </a:prstGeom>
        </p:spPr>
      </p:pic>
      <p:pic>
        <p:nvPicPr>
          <p:cNvPr id="10" name="Imagen 9"/>
          <p:cNvPicPr>
            <a:picLocks noChangeAspect="1"/>
          </p:cNvPicPr>
          <p:nvPr/>
        </p:nvPicPr>
        <p:blipFill>
          <a:blip r:embed="rId5"/>
          <a:stretch>
            <a:fillRect/>
          </a:stretch>
        </p:blipFill>
        <p:spPr>
          <a:xfrm>
            <a:off x="6069373" y="4514968"/>
            <a:ext cx="5553451" cy="133860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AGOSTO </a:t>
            </a:r>
            <a:r>
              <a:rPr lang="es-ES" sz="2800" dirty="0" smtClean="0">
                <a:solidFill>
                  <a:srgbClr val="32266B"/>
                </a:solidFill>
                <a:latin typeface="Arial"/>
                <a:ea typeface="Arial"/>
                <a:cs typeface="Arial"/>
              </a:rPr>
              <a:t>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1726369" y="1119728"/>
            <a:ext cx="8751909" cy="1996695"/>
          </a:xfrm>
          <a:prstGeom prst="rect">
            <a:avLst/>
          </a:prstGeom>
        </p:spPr>
      </p:pic>
      <p:pic>
        <p:nvPicPr>
          <p:cNvPr id="3" name="Imagen 2"/>
          <p:cNvPicPr>
            <a:picLocks noChangeAspect="1"/>
          </p:cNvPicPr>
          <p:nvPr/>
        </p:nvPicPr>
        <p:blipFill>
          <a:blip r:embed="rId3"/>
          <a:stretch>
            <a:fillRect/>
          </a:stretch>
        </p:blipFill>
        <p:spPr>
          <a:xfrm>
            <a:off x="1726369" y="3323970"/>
            <a:ext cx="8751909" cy="1798536"/>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agosto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2" name="Imagen 1"/>
          <p:cNvPicPr>
            <a:picLocks noChangeAspect="1"/>
          </p:cNvPicPr>
          <p:nvPr/>
        </p:nvPicPr>
        <p:blipFill>
          <a:blip r:embed="rId2"/>
          <a:stretch>
            <a:fillRect/>
          </a:stretch>
        </p:blipFill>
        <p:spPr>
          <a:xfrm>
            <a:off x="6792479" y="3163363"/>
            <a:ext cx="4307927" cy="1442927"/>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p:cNvPicPr>
            <a:picLocks noChangeAspect="1"/>
          </p:cNvPicPr>
          <p:nvPr/>
        </p:nvPicPr>
        <p:blipFill>
          <a:blip r:embed="rId3"/>
          <a:stretch>
            <a:fillRect/>
          </a:stretch>
        </p:blipFill>
        <p:spPr>
          <a:xfrm>
            <a:off x="501343" y="992662"/>
            <a:ext cx="10993972" cy="4365001"/>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2" name="Imagen 1"/>
          <p:cNvPicPr>
            <a:picLocks noChangeAspect="1"/>
          </p:cNvPicPr>
          <p:nvPr/>
        </p:nvPicPr>
        <p:blipFill>
          <a:blip r:embed="rId3"/>
          <a:stretch>
            <a:fillRect/>
          </a:stretch>
        </p:blipFill>
        <p:spPr>
          <a:xfrm>
            <a:off x="482681" y="992662"/>
            <a:ext cx="11395188" cy="5065695"/>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3"/>
          <a:stretch>
            <a:fillRect/>
          </a:stretch>
        </p:blipFill>
        <p:spPr>
          <a:xfrm>
            <a:off x="1150360" y="1017648"/>
            <a:ext cx="9752401" cy="1810667"/>
          </a:xfrm>
          <a:prstGeom prst="rect">
            <a:avLst/>
          </a:prstGeom>
        </p:spPr>
      </p:pic>
      <p:pic>
        <p:nvPicPr>
          <p:cNvPr id="3" name="Imagen 2"/>
          <p:cNvPicPr>
            <a:picLocks noChangeAspect="1"/>
          </p:cNvPicPr>
          <p:nvPr/>
        </p:nvPicPr>
        <p:blipFill>
          <a:blip r:embed="rId4"/>
          <a:stretch>
            <a:fillRect/>
          </a:stretch>
        </p:blipFill>
        <p:spPr>
          <a:xfrm>
            <a:off x="1150360" y="3920486"/>
            <a:ext cx="9752401" cy="1629600"/>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agosto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p:cNvPicPr>
            <a:picLocks noChangeAspect="1"/>
          </p:cNvPicPr>
          <p:nvPr/>
        </p:nvPicPr>
        <p:blipFill>
          <a:blip r:embed="rId2"/>
          <a:stretch>
            <a:fillRect/>
          </a:stretch>
        </p:blipFill>
        <p:spPr>
          <a:xfrm>
            <a:off x="7011073" y="3225436"/>
            <a:ext cx="4186831" cy="1483467"/>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395043" y="1119195"/>
            <a:ext cx="10885667" cy="4600470"/>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553663" y="930934"/>
            <a:ext cx="11165586" cy="4723418"/>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628650" y="1089985"/>
            <a:ext cx="10838672" cy="2119746"/>
          </a:xfrm>
          <a:prstGeom prst="rect">
            <a:avLst/>
          </a:prstGeom>
        </p:spPr>
      </p:pic>
      <p:pic>
        <p:nvPicPr>
          <p:cNvPr id="3" name="Imagen 2"/>
          <p:cNvPicPr>
            <a:picLocks noChangeAspect="1"/>
          </p:cNvPicPr>
          <p:nvPr/>
        </p:nvPicPr>
        <p:blipFill>
          <a:blip r:embed="rId3"/>
          <a:stretch>
            <a:fillRect/>
          </a:stretch>
        </p:blipFill>
        <p:spPr>
          <a:xfrm>
            <a:off x="628650" y="3910138"/>
            <a:ext cx="10838672" cy="1930825"/>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agosto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p:cNvPicPr>
            <a:picLocks noChangeAspect="1"/>
          </p:cNvPicPr>
          <p:nvPr/>
        </p:nvPicPr>
        <p:blipFill>
          <a:blip r:embed="rId2"/>
          <a:stretch>
            <a:fillRect/>
          </a:stretch>
        </p:blipFill>
        <p:spPr>
          <a:xfrm>
            <a:off x="7146294" y="3129249"/>
            <a:ext cx="4218392" cy="1424090"/>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04848" y="1025707"/>
            <a:ext cx="106489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574219" y="1007705"/>
            <a:ext cx="11117038" cy="4954555"/>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38197" y="1088310"/>
            <a:ext cx="10648951" cy="1927067"/>
          </a:xfrm>
          <a:prstGeom prst="rect">
            <a:avLst/>
          </a:prstGeom>
        </p:spPr>
      </p:pic>
      <p:pic>
        <p:nvPicPr>
          <p:cNvPr id="3" name="Imagen 2"/>
          <p:cNvPicPr>
            <a:picLocks noChangeAspect="1"/>
          </p:cNvPicPr>
          <p:nvPr/>
        </p:nvPicPr>
        <p:blipFill>
          <a:blip r:embed="rId3"/>
          <a:stretch>
            <a:fillRect/>
          </a:stretch>
        </p:blipFill>
        <p:spPr>
          <a:xfrm>
            <a:off x="838196" y="3999222"/>
            <a:ext cx="106489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4863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smtClean="0">
                <a:latin typeface="Calibri Light" panose="020F0302020204030204" pitchFamily="34" charset="0"/>
                <a:cs typeface="Times New Roman" panose="02020603050405020304" pitchFamily="18" charset="0"/>
              </a:rPr>
              <a:t>Corte </a:t>
            </a:r>
            <a:r>
              <a:rPr lang="es-EC" altLang="es-EC" sz="2000" b="1" i="1" dirty="0">
                <a:latin typeface="Calibri Light" panose="020F0302020204030204" pitchFamily="34" charset="0"/>
                <a:cs typeface="Times New Roman" panose="02020603050405020304" pitchFamily="18" charset="0"/>
              </a:rPr>
              <a:t>a </a:t>
            </a:r>
            <a:r>
              <a:rPr lang="es-EC" altLang="es-EC" sz="2000" b="1" i="1" dirty="0" smtClean="0">
                <a:latin typeface="Calibri Light" panose="020F0302020204030204" pitchFamily="34" charset="0"/>
                <a:cs typeface="Times New Roman" panose="02020603050405020304" pitchFamily="18" charset="0"/>
              </a:rPr>
              <a:t>agosto</a:t>
            </a:r>
            <a:r>
              <a:rPr lang="es-EC" altLang="es-EC" sz="2000" b="1" i="1" dirty="0" smtClean="0">
                <a:latin typeface="Calibri Light" panose="020F0302020204030204" pitchFamily="34" charset="0"/>
                <a:cs typeface="Times New Roman" panose="02020603050405020304" pitchFamily="18" charset="0"/>
              </a:rPr>
              <a:t> </a:t>
            </a:r>
            <a:r>
              <a:rPr lang="es-EC" altLang="es-EC" sz="2000" b="1" i="1" dirty="0" smtClean="0">
                <a:latin typeface="Calibri Light" panose="020F0302020204030204" pitchFamily="34" charset="0"/>
                <a:cs typeface="Times New Roman" panose="02020603050405020304" pitchFamily="18" charset="0"/>
              </a:rPr>
              <a:t>2024</a:t>
            </a:r>
            <a:endParaRPr lang="es-EC" altLang="es-EC" sz="20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1455575" y="1833411"/>
            <a:ext cx="9573209" cy="3932907"/>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agosto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226255" y="3159641"/>
            <a:ext cx="4253178" cy="1436892"/>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639763" y="1020618"/>
            <a:ext cx="11200784" cy="4596412"/>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547399" y="927100"/>
            <a:ext cx="10806400" cy="4885871"/>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998538" y="1291048"/>
            <a:ext cx="10086229" cy="1981361"/>
          </a:xfrm>
          <a:prstGeom prst="rect">
            <a:avLst/>
          </a:prstGeom>
        </p:spPr>
      </p:pic>
      <p:pic>
        <p:nvPicPr>
          <p:cNvPr id="3" name="Imagen 2"/>
          <p:cNvPicPr>
            <a:picLocks noChangeAspect="1"/>
          </p:cNvPicPr>
          <p:nvPr/>
        </p:nvPicPr>
        <p:blipFill>
          <a:blip r:embed="rId3"/>
          <a:stretch>
            <a:fillRect/>
          </a:stretch>
        </p:blipFill>
        <p:spPr>
          <a:xfrm>
            <a:off x="998538" y="3949538"/>
            <a:ext cx="10086229" cy="1779458"/>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agosto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6693566" y="3838321"/>
            <a:ext cx="4270806" cy="1267156"/>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2"/>
          <a:stretch>
            <a:fillRect/>
          </a:stretch>
        </p:blipFill>
        <p:spPr>
          <a:xfrm>
            <a:off x="491979" y="927100"/>
            <a:ext cx="11385890" cy="482321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2"/>
          <a:stretch>
            <a:fillRect/>
          </a:stretch>
        </p:blipFill>
        <p:spPr>
          <a:xfrm>
            <a:off x="454657" y="1020536"/>
            <a:ext cx="11031327" cy="4798267"/>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74535" y="1207599"/>
            <a:ext cx="10479264" cy="1843512"/>
          </a:xfrm>
          <a:prstGeom prst="rect">
            <a:avLst/>
          </a:prstGeom>
        </p:spPr>
      </p:pic>
      <p:pic>
        <p:nvPicPr>
          <p:cNvPr id="3" name="Imagen 2"/>
          <p:cNvPicPr>
            <a:picLocks noChangeAspect="1"/>
          </p:cNvPicPr>
          <p:nvPr/>
        </p:nvPicPr>
        <p:blipFill>
          <a:blip r:embed="rId3"/>
          <a:stretch>
            <a:fillRect/>
          </a:stretch>
        </p:blipFill>
        <p:spPr>
          <a:xfrm>
            <a:off x="874535" y="3915588"/>
            <a:ext cx="10479264" cy="1962698"/>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agosto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305915" y="3576589"/>
            <a:ext cx="4405005" cy="1227057"/>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p:cNvPicPr>
            <a:picLocks noChangeAspect="1"/>
          </p:cNvPicPr>
          <p:nvPr/>
        </p:nvPicPr>
        <p:blipFill>
          <a:blip r:embed="rId2"/>
          <a:stretch>
            <a:fillRect/>
          </a:stretch>
        </p:blipFill>
        <p:spPr>
          <a:xfrm>
            <a:off x="429671" y="927100"/>
            <a:ext cx="11186941" cy="4868016"/>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p:cNvPicPr>
            <a:picLocks noChangeAspect="1"/>
          </p:cNvPicPr>
          <p:nvPr/>
        </p:nvPicPr>
        <p:blipFill>
          <a:blip r:embed="rId2"/>
          <a:stretch>
            <a:fillRect/>
          </a:stretch>
        </p:blipFill>
        <p:spPr>
          <a:xfrm>
            <a:off x="466992" y="1010001"/>
            <a:ext cx="11261587" cy="4868285"/>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799430" y="1157860"/>
            <a:ext cx="10630570" cy="1883920"/>
          </a:xfrm>
          <a:prstGeom prst="rect">
            <a:avLst/>
          </a:prstGeom>
        </p:spPr>
      </p:pic>
      <p:pic>
        <p:nvPicPr>
          <p:cNvPr id="3" name="Imagen 2"/>
          <p:cNvPicPr>
            <a:picLocks noChangeAspect="1"/>
          </p:cNvPicPr>
          <p:nvPr/>
        </p:nvPicPr>
        <p:blipFill>
          <a:blip r:embed="rId3"/>
          <a:stretch>
            <a:fillRect/>
          </a:stretch>
        </p:blipFill>
        <p:spPr>
          <a:xfrm>
            <a:off x="799430" y="3811769"/>
            <a:ext cx="10554369" cy="2093326"/>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31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agosto</a:t>
            </a:r>
            <a:r>
              <a:rPr lang="es-ES" sz="2800" dirty="0" smtClean="0">
                <a:solidFill>
                  <a:srgbClr val="32266B"/>
                </a:solidFill>
                <a:latin typeface="Arial"/>
                <a:ea typeface="Arial"/>
                <a:cs typeface="Arial"/>
              </a:rPr>
              <a:t> </a:t>
            </a:r>
            <a:r>
              <a:rPr lang="es-ES" sz="2800" dirty="0" smtClean="0">
                <a:solidFill>
                  <a:srgbClr val="32266B"/>
                </a:solidFill>
                <a:latin typeface="Arial"/>
                <a:ea typeface="Arial"/>
                <a:cs typeface="Arial"/>
              </a:rPr>
              <a:t>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547680" y="815627"/>
            <a:ext cx="11143577" cy="4866716"/>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585002" y="852283"/>
            <a:ext cx="11078263" cy="2795987"/>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64435" y="732419"/>
            <a:ext cx="11872055" cy="6004281"/>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593644" y="1688344"/>
            <a:ext cx="11144266" cy="2911648"/>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877078" y="4882872"/>
            <a:ext cx="10366309" cy="400110"/>
          </a:xfrm>
          <a:prstGeom prst="rect">
            <a:avLst/>
          </a:prstGeom>
          <a:noFill/>
        </p:spPr>
        <p:txBody>
          <a:bodyPr wrap="square" rtlCol="0">
            <a:spAutoFit/>
          </a:bodyPr>
          <a:lstStyle/>
          <a:p>
            <a:r>
              <a:rPr lang="es-ES" sz="1000" b="1" dirty="0"/>
              <a:t> Nota: Al saldo del </a:t>
            </a:r>
            <a:r>
              <a:rPr lang="es-ES" sz="1000" b="1" dirty="0" smtClean="0"/>
              <a:t>31 </a:t>
            </a:r>
            <a:r>
              <a:rPr lang="es-ES" sz="1000" b="1" dirty="0"/>
              <a:t>de </a:t>
            </a:r>
            <a:r>
              <a:rPr lang="es-ES" sz="1000" b="1" dirty="0" smtClean="0"/>
              <a:t>agosto</a:t>
            </a:r>
            <a:r>
              <a:rPr lang="es-ES" sz="1000" b="1" dirty="0" smtClean="0"/>
              <a:t> </a:t>
            </a:r>
            <a:r>
              <a:rPr lang="es-ES" sz="1000" b="1" dirty="0" smtClean="0"/>
              <a:t>de </a:t>
            </a:r>
            <a:r>
              <a:rPr lang="es-ES" sz="1000" b="1" dirty="0"/>
              <a:t>Tenedores de Bonos y Pagares Privados se debe restar USD </a:t>
            </a:r>
            <a:r>
              <a:rPr lang="es-ES" sz="1000" b="1" dirty="0" smtClean="0"/>
              <a:t>403.515.011,08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681134" y="959736"/>
            <a:ext cx="10562253" cy="3733562"/>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323056" y="824293"/>
            <a:ext cx="11470838" cy="5182197"/>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657955" y="597784"/>
            <a:ext cx="8988274" cy="4692673"/>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771863" y="1121488"/>
            <a:ext cx="8062602" cy="3058626"/>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agosto</a:t>
            </a:r>
            <a:r>
              <a:rPr lang="es-EC" altLang="es-EC" sz="1200" b="1" dirty="0" smtClean="0">
                <a:latin typeface="Calibri Light" panose="020F0302020204030204" pitchFamily="34" charset="0"/>
                <a:cs typeface="Times New Roman" panose="02020603050405020304" pitchFamily="18" charset="0"/>
              </a:rPr>
              <a:t> </a:t>
            </a:r>
            <a:r>
              <a:rPr lang="es-EC" altLang="es-EC" sz="1200" b="1" dirty="0" smtClean="0">
                <a:latin typeface="Calibri Light" panose="020F0302020204030204" pitchFamily="34" charset="0"/>
                <a:cs typeface="Times New Roman" panose="02020603050405020304" pitchFamily="18" charset="0"/>
              </a:rPr>
              <a:t>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1149</TotalTime>
  <Words>1573</Words>
  <Application>Microsoft Office PowerPoint</Application>
  <PresentationFormat>Panorámica</PresentationFormat>
  <Paragraphs>233</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106</cp:revision>
  <dcterms:created xsi:type="dcterms:W3CDTF">2021-05-27T23:45:58Z</dcterms:created>
  <dcterms:modified xsi:type="dcterms:W3CDTF">2024-10-30T22:25:40Z</dcterms:modified>
</cp:coreProperties>
</file>