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1337" r:id="rId2"/>
    <p:sldId id="1335" r:id="rId3"/>
    <p:sldId id="493" r:id="rId4"/>
    <p:sldId id="1339" r:id="rId5"/>
    <p:sldId id="1341" r:id="rId6"/>
    <p:sldId id="1342" r:id="rId7"/>
    <p:sldId id="1343" r:id="rId8"/>
    <p:sldId id="1344" r:id="rId9"/>
    <p:sldId id="1345" r:id="rId10"/>
    <p:sldId id="1346" r:id="rId11"/>
    <p:sldId id="1386" r:id="rId12"/>
    <p:sldId id="1347" r:id="rId13"/>
    <p:sldId id="1348" r:id="rId14"/>
    <p:sldId id="1349" r:id="rId15"/>
    <p:sldId id="1350" r:id="rId16"/>
    <p:sldId id="1351" r:id="rId17"/>
    <p:sldId id="1360" r:id="rId18"/>
    <p:sldId id="1361" r:id="rId19"/>
    <p:sldId id="1352" r:id="rId20"/>
    <p:sldId id="1353" r:id="rId21"/>
    <p:sldId id="1362" r:id="rId22"/>
    <p:sldId id="1363" r:id="rId23"/>
    <p:sldId id="1354" r:id="rId24"/>
    <p:sldId id="1355" r:id="rId25"/>
    <p:sldId id="1364" r:id="rId26"/>
    <p:sldId id="1365" r:id="rId27"/>
    <p:sldId id="1356" r:id="rId28"/>
    <p:sldId id="1366" r:id="rId29"/>
    <p:sldId id="1357" r:id="rId30"/>
    <p:sldId id="1358" r:id="rId31"/>
    <p:sldId id="1367" r:id="rId32"/>
    <p:sldId id="1368" r:id="rId33"/>
    <p:sldId id="1359" r:id="rId34"/>
    <p:sldId id="1369" r:id="rId35"/>
    <p:sldId id="1370" r:id="rId36"/>
    <p:sldId id="1371" r:id="rId37"/>
    <p:sldId id="1372" r:id="rId38"/>
    <p:sldId id="1373" r:id="rId39"/>
    <p:sldId id="1374" r:id="rId40"/>
    <p:sldId id="1375" r:id="rId41"/>
    <p:sldId id="1376" r:id="rId42"/>
    <p:sldId id="1377" r:id="rId43"/>
    <p:sldId id="1378" r:id="rId44"/>
    <p:sldId id="1379" r:id="rId45"/>
    <p:sldId id="1380" r:id="rId46"/>
    <p:sldId id="1381" r:id="rId47"/>
    <p:sldId id="1382" r:id="rId48"/>
    <p:sldId id="1383" r:id="rId49"/>
    <p:sldId id="1384" r:id="rId50"/>
    <p:sldId id="1385" r:id="rId51"/>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2" d="100"/>
          <a:sy n="82" d="100"/>
        </p:scale>
        <p:origin x="792" y="58"/>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24/10/2023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36</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10/24/2023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10/24/2023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10/24/2023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10/24/2023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10/24/2023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10/24/2023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10/24/2023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10/24/2023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10/24/2023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10/24/2023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10/24/2023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10/24/2023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30 de </a:t>
            </a:r>
            <a:r>
              <a:rPr lang="en-US" altLang="es-EC" sz="2800" dirty="0" err="1">
                <a:solidFill>
                  <a:schemeClr val="bg1"/>
                </a:solidFill>
                <a:latin typeface="GOTHAM-LIGHT" pitchFamily="2" charset="0"/>
              </a:rPr>
              <a:t>abril</a:t>
            </a:r>
            <a:r>
              <a:rPr lang="en-US" altLang="es-EC" sz="2800" dirty="0">
                <a:solidFill>
                  <a:schemeClr val="bg1"/>
                </a:solidFill>
                <a:latin typeface="GOTHAM-LIGHT" pitchFamily="2" charset="0"/>
              </a:rPr>
              <a:t> de 2023</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30 de </a:t>
            </a:r>
            <a:r>
              <a:rPr lang="en-US" altLang="es-EC" sz="1200" b="1" i="1" dirty="0" err="1">
                <a:latin typeface="Calibri Light" panose="020F0302020204030204" pitchFamily="34" charset="0"/>
                <a:cs typeface="Times New Roman" panose="02020603050405020304" pitchFamily="18" charset="0"/>
              </a:rPr>
              <a:t>abril</a:t>
            </a:r>
            <a:r>
              <a:rPr lang="en-US" altLang="es-EC" sz="1200" b="1" i="1" dirty="0">
                <a:latin typeface="Calibri Light" panose="020F0302020204030204" pitchFamily="34" charset="0"/>
                <a:cs typeface="Times New Roman" panose="02020603050405020304" pitchFamily="18" charset="0"/>
              </a:rPr>
              <a:t> de 2023</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2771024" y="3108900"/>
            <a:ext cx="6649951" cy="640200"/>
          </a:xfrm>
          <a:prstGeom prst="rect">
            <a:avLst/>
          </a:prstGeom>
        </p:spPr>
      </p:pic>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43812" y="398012"/>
            <a:ext cx="11265160" cy="369332"/>
          </a:xfrm>
          <a:prstGeom prst="rect">
            <a:avLst/>
          </a:prstGeom>
        </p:spPr>
        <p:txBody>
          <a:bodyPr wrap="square">
            <a:spAutoFit/>
          </a:bodyPr>
          <a:lstStyle/>
          <a:p>
            <a:r>
              <a:rPr lang="es-EC" b="1" dirty="0" smtClean="0">
                <a:latin typeface="Arial" panose="020B0604020202020204" pitchFamily="34" charset="0"/>
                <a:ea typeface="Arial" panose="020B0604020202020204" pitchFamily="34" charset="0"/>
                <a:cs typeface="Times New Roman" panose="02020603050405020304" pitchFamily="18" charset="0"/>
              </a:rPr>
              <a:t>Nota Técnica: Consolidación </a:t>
            </a:r>
            <a:r>
              <a:rPr lang="es-EC" b="1" dirty="0">
                <a:latin typeface="Arial" panose="020B0604020202020204" pitchFamily="34" charset="0"/>
                <a:ea typeface="Arial" panose="020B0604020202020204" pitchFamily="34" charset="0"/>
                <a:cs typeface="Times New Roman" panose="02020603050405020304" pitchFamily="18" charset="0"/>
              </a:rPr>
              <a:t>a partir </a:t>
            </a:r>
            <a:r>
              <a:rPr lang="es-EC" b="1" dirty="0" smtClean="0">
                <a:latin typeface="Arial" panose="020B0604020202020204" pitchFamily="34" charset="0"/>
                <a:ea typeface="Arial" panose="020B0604020202020204" pitchFamily="34" charset="0"/>
                <a:cs typeface="Times New Roman" panose="02020603050405020304" pitchFamily="18" charset="0"/>
              </a:rPr>
              <a:t>del </a:t>
            </a:r>
            <a:r>
              <a:rPr lang="es-EC" b="1" dirty="0">
                <a:latin typeface="Arial" panose="020B0604020202020204" pitchFamily="34" charset="0"/>
                <a:ea typeface="Arial" panose="020B0604020202020204" pitchFamily="34" charset="0"/>
                <a:cs typeface="Times New Roman" panose="02020603050405020304" pitchFamily="18" charset="0"/>
              </a:rPr>
              <a:t>detalle de información de las cuentas por pagar</a:t>
            </a:r>
            <a:endParaRPr lang="es-EC" dirty="0"/>
          </a:p>
        </p:txBody>
      </p:sp>
      <p:sp>
        <p:nvSpPr>
          <p:cNvPr id="5" name="Rectángulo 4"/>
          <p:cNvSpPr/>
          <p:nvPr/>
        </p:nvSpPr>
        <p:spPr>
          <a:xfrm>
            <a:off x="718457" y="1178724"/>
            <a:ext cx="9246637" cy="3977179"/>
          </a:xfrm>
          <a:prstGeom prst="rect">
            <a:avLst/>
          </a:prstGeom>
        </p:spPr>
        <p:txBody>
          <a:bodyPr wrap="square">
            <a:spAutoFit/>
          </a:bodyPr>
          <a:lstStyle/>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De manera general, los instrumentos de deuda presentados en el Boletín de Deuda Pública siempre fueron presentados </a:t>
            </a:r>
            <a:r>
              <a:rPr lang="es-EC" sz="1400" dirty="0" smtClean="0">
                <a:latin typeface="Arial" panose="020B0604020202020204" pitchFamily="34" charset="0"/>
                <a:ea typeface="Arial" panose="020B0604020202020204" pitchFamily="34" charset="0"/>
                <a:cs typeface="Arial" panose="020B0604020202020204" pitchFamily="34" charset="0"/>
              </a:rPr>
              <a:t>de </a:t>
            </a:r>
            <a:r>
              <a:rPr lang="es-EC" sz="1400" dirty="0">
                <a:latin typeface="Arial" panose="020B0604020202020204" pitchFamily="34" charset="0"/>
                <a:ea typeface="Arial" panose="020B0604020202020204" pitchFamily="34" charset="0"/>
                <a:cs typeface="Arial" panose="020B0604020202020204" pitchFamily="34" charset="0"/>
              </a:rPr>
              <a:t>manera agregada </a:t>
            </a:r>
            <a:r>
              <a:rPr lang="es-EC" sz="1400" dirty="0" smtClean="0">
                <a:latin typeface="Arial" panose="020B0604020202020204" pitchFamily="34" charset="0"/>
                <a:ea typeface="Arial" panose="020B0604020202020204" pitchFamily="34" charset="0"/>
                <a:cs typeface="Arial" panose="020B0604020202020204" pitchFamily="34" charset="0"/>
              </a:rPr>
              <a:t>como consolidada </a:t>
            </a:r>
            <a:r>
              <a:rPr lang="es-EC" sz="1400" dirty="0">
                <a:latin typeface="Arial" panose="020B0604020202020204" pitchFamily="34" charset="0"/>
                <a:ea typeface="Arial" panose="020B0604020202020204" pitchFamily="34" charset="0"/>
                <a:cs typeface="Arial" panose="020B0604020202020204" pitchFamily="34" charset="0"/>
              </a:rPr>
              <a:t>a nivel del Sector Publico No </a:t>
            </a:r>
            <a:r>
              <a:rPr lang="es-EC" sz="1400" dirty="0" smtClean="0">
                <a:latin typeface="Arial" panose="020B0604020202020204" pitchFamily="34" charset="0"/>
                <a:ea typeface="Arial" panose="020B0604020202020204" pitchFamily="34" charset="0"/>
                <a:cs typeface="Arial" panose="020B0604020202020204" pitchFamily="34" charset="0"/>
              </a:rPr>
              <a:t>Financiero</a:t>
            </a:r>
            <a:r>
              <a:rPr lang="es-EC" sz="1400" dirty="0">
                <a:latin typeface="Arial" panose="020B0604020202020204" pitchFamily="34" charset="0"/>
                <a:ea typeface="Arial" panose="020B0604020202020204" pitchFamily="34" charset="0"/>
                <a:cs typeface="Arial" panose="020B0604020202020204" pitchFamily="34" charset="0"/>
              </a:rPr>
              <a:t>. </a:t>
            </a:r>
            <a:endParaRPr lang="es-EC" sz="1400" dirty="0" smtClean="0">
              <a:latin typeface="Arial" panose="020B0604020202020204" pitchFamily="34" charset="0"/>
              <a:ea typeface="Arial" panose="020B0604020202020204" pitchFamily="34" charset="0"/>
              <a:cs typeface="Arial" panose="020B0604020202020204" pitchFamily="34" charset="0"/>
            </a:endParaRPr>
          </a:p>
          <a:p>
            <a:pPr algn="just">
              <a:lnSpc>
                <a:spcPct val="125000"/>
              </a:lnSpc>
              <a:spcBef>
                <a:spcPts val="800"/>
              </a:spcBef>
              <a:spcAft>
                <a:spcPts val="0"/>
              </a:spcAft>
            </a:pPr>
            <a:r>
              <a:rPr lang="es-EC" sz="1400" dirty="0" smtClean="0">
                <a:latin typeface="Arial" panose="020B0604020202020204" pitchFamily="34" charset="0"/>
                <a:ea typeface="Arial" panose="020B0604020202020204" pitchFamily="34" charset="0"/>
                <a:cs typeface="Arial" panose="020B0604020202020204" pitchFamily="34" charset="0"/>
              </a:rPr>
              <a:t>Por limitaciones en la información, </a:t>
            </a:r>
            <a:r>
              <a:rPr lang="es-EC" sz="1400" dirty="0">
                <a:latin typeface="Arial" panose="020B0604020202020204" pitchFamily="34" charset="0"/>
                <a:ea typeface="Arial" panose="020B0604020202020204" pitchFamily="34" charset="0"/>
                <a:cs typeface="Arial" panose="020B0604020202020204" pitchFamily="34" charset="0"/>
              </a:rPr>
              <a:t>las cuentas por pagar del Presupuesto General del Estado (PGE) fueron, históricamente, presentadas de manera agregada y no consolidada en </a:t>
            </a:r>
            <a:r>
              <a:rPr lang="es-EC" sz="1400" dirty="0" smtClean="0">
                <a:latin typeface="Arial" panose="020B0604020202020204" pitchFamily="34" charset="0"/>
                <a:ea typeface="Arial" panose="020B0604020202020204" pitchFamily="34" charset="0"/>
                <a:cs typeface="Arial" panose="020B0604020202020204" pitchFamily="34" charset="0"/>
              </a:rPr>
              <a:t>el Sector Público No Financiero. Gracias a un reciente </a:t>
            </a:r>
            <a:r>
              <a:rPr lang="es-EC" sz="1400" dirty="0">
                <a:latin typeface="Arial" panose="020B0604020202020204" pitchFamily="34" charset="0"/>
                <a:ea typeface="Arial" panose="020B0604020202020204" pitchFamily="34" charset="0"/>
                <a:cs typeface="Arial" panose="020B0604020202020204" pitchFamily="34" charset="0"/>
              </a:rPr>
              <a:t>esfuerzo técnico para el mapeo de la relación “deudor – acreedor” de esos pasivos pasó a permitir su consolidación. </a:t>
            </a:r>
            <a:endParaRPr lang="es-EC" sz="1400" dirty="0" smtClean="0">
              <a:latin typeface="Arial" panose="020B0604020202020204" pitchFamily="34" charset="0"/>
              <a:ea typeface="Arial" panose="020B0604020202020204" pitchFamily="34" charset="0"/>
              <a:cs typeface="Arial" panose="020B0604020202020204" pitchFamily="34" charset="0"/>
            </a:endParaRPr>
          </a:p>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Por simplificación llamaremos a las Obligaciones No Pagadas y Registradas en los Presupuestos Clausurados” y “Obligaciones Pendientes de Pago del Ejercicio Fiscal en Curso” de cuentas por pagar.</a:t>
            </a:r>
          </a:p>
          <a:p>
            <a:pPr algn="just">
              <a:lnSpc>
                <a:spcPct val="125000"/>
              </a:lnSpc>
              <a:spcBef>
                <a:spcPts val="800"/>
              </a:spcBef>
              <a:spcAft>
                <a:spcPts val="0"/>
              </a:spcAft>
            </a:pPr>
            <a:r>
              <a:rPr lang="es-EC" sz="1400" dirty="0" smtClean="0">
                <a:latin typeface="Arial" panose="020B0604020202020204" pitchFamily="34" charset="0"/>
                <a:ea typeface="Arial" panose="020B0604020202020204" pitchFamily="34" charset="0"/>
                <a:cs typeface="Arial" panose="020B0604020202020204" pitchFamily="34" charset="0"/>
              </a:rPr>
              <a:t>En </a:t>
            </a:r>
            <a:r>
              <a:rPr lang="es-EC" sz="1400" dirty="0">
                <a:latin typeface="Arial" panose="020B0604020202020204" pitchFamily="34" charset="0"/>
                <a:ea typeface="Arial" panose="020B0604020202020204" pitchFamily="34" charset="0"/>
                <a:cs typeface="Arial" panose="020B0604020202020204" pitchFamily="34" charset="0"/>
              </a:rPr>
              <a:t>ese sentido el cambio presentado en el boletín </a:t>
            </a:r>
            <a:r>
              <a:rPr lang="es-EC" sz="1400" dirty="0" smtClean="0">
                <a:latin typeface="Arial" panose="020B0604020202020204" pitchFamily="34" charset="0"/>
                <a:ea typeface="Arial" panose="020B0604020202020204" pitchFamily="34" charset="0"/>
                <a:cs typeface="Arial" panose="020B0604020202020204" pitchFamily="34" charset="0"/>
              </a:rPr>
              <a:t>significa </a:t>
            </a:r>
            <a:r>
              <a:rPr lang="es-EC" sz="1400" dirty="0">
                <a:latin typeface="Arial" panose="020B0604020202020204" pitchFamily="34" charset="0"/>
                <a:ea typeface="Arial" panose="020B0604020202020204" pitchFamily="34" charset="0"/>
                <a:cs typeface="Arial" panose="020B0604020202020204" pitchFamily="34" charset="0"/>
              </a:rPr>
              <a:t>uniformización interna y armonización a los marcos metodológicos internacionales, a partir de una información detallada a nivel de acreedor.</a:t>
            </a:r>
          </a:p>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El acceso a los datos granulares de las cuentas por pagar permitieron identificar el acreedor por </a:t>
            </a:r>
            <a:r>
              <a:rPr lang="es-EC" sz="1400" dirty="0" smtClean="0">
                <a:latin typeface="Arial" panose="020B0604020202020204" pitchFamily="34" charset="0"/>
                <a:ea typeface="Arial" panose="020B0604020202020204" pitchFamily="34" charset="0"/>
                <a:cs typeface="Arial" panose="020B0604020202020204" pitchFamily="34" charset="0"/>
              </a:rPr>
              <a:t>subsector, </a:t>
            </a:r>
            <a:r>
              <a:rPr lang="es-EC" sz="1400" dirty="0">
                <a:latin typeface="Arial" panose="020B0604020202020204" pitchFamily="34" charset="0"/>
                <a:ea typeface="Arial" panose="020B0604020202020204" pitchFamily="34" charset="0"/>
                <a:cs typeface="Arial" panose="020B0604020202020204" pitchFamily="34" charset="0"/>
              </a:rPr>
              <a:t>la mayor parte de las obligaciones del PGE son internas al Sector Público, o sea, pasivo del PGE y activo del resto del sector público</a:t>
            </a:r>
            <a:r>
              <a:rPr lang="es-EC" sz="1400" dirty="0" smtClean="0">
                <a:latin typeface="Arial" panose="020B0604020202020204" pitchFamily="34" charset="0"/>
                <a:ea typeface="Arial" panose="020B0604020202020204" pitchFamily="34" charset="0"/>
                <a:cs typeface="Arial" panose="020B0604020202020204" pitchFamily="34" charset="0"/>
              </a:rPr>
              <a:t>.</a:t>
            </a:r>
            <a:endParaRPr lang="es-EC" sz="140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552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r>
              <a:rPr lang="es-EC" dirty="0"/>
              <a:t/>
            </a:r>
            <a:br>
              <a:rPr lang="es-EC" dirty="0"/>
            </a:br>
            <a:endParaRPr lang="es-EC" dirty="0"/>
          </a:p>
        </p:txBody>
      </p:sp>
      <p:pic>
        <p:nvPicPr>
          <p:cNvPr id="3" name="Imagen 2"/>
          <p:cNvPicPr>
            <a:picLocks noChangeAspect="1"/>
          </p:cNvPicPr>
          <p:nvPr/>
        </p:nvPicPr>
        <p:blipFill>
          <a:blip r:embed="rId3"/>
          <a:stretch>
            <a:fillRect/>
          </a:stretch>
        </p:blipFill>
        <p:spPr>
          <a:xfrm>
            <a:off x="100798" y="696598"/>
            <a:ext cx="5553451" cy="3909761"/>
          </a:xfrm>
          <a:prstGeom prst="rect">
            <a:avLst/>
          </a:prstGeom>
        </p:spPr>
      </p:pic>
      <p:pic>
        <p:nvPicPr>
          <p:cNvPr id="7" name="Imagen 6"/>
          <p:cNvPicPr>
            <a:picLocks noChangeAspect="1"/>
          </p:cNvPicPr>
          <p:nvPr/>
        </p:nvPicPr>
        <p:blipFill>
          <a:blip r:embed="rId4"/>
          <a:stretch>
            <a:fillRect/>
          </a:stretch>
        </p:blipFill>
        <p:spPr>
          <a:xfrm>
            <a:off x="5811541" y="696597"/>
            <a:ext cx="6099554" cy="4164651"/>
          </a:xfrm>
          <a:prstGeom prst="rect">
            <a:avLst/>
          </a:prstGeom>
        </p:spPr>
      </p:pic>
      <p:pic>
        <p:nvPicPr>
          <p:cNvPr id="8" name="Imagen 7"/>
          <p:cNvPicPr>
            <a:picLocks noChangeAspect="1"/>
          </p:cNvPicPr>
          <p:nvPr/>
        </p:nvPicPr>
        <p:blipFill>
          <a:blip r:embed="rId5"/>
          <a:stretch>
            <a:fillRect/>
          </a:stretch>
        </p:blipFill>
        <p:spPr>
          <a:xfrm>
            <a:off x="100798" y="4615690"/>
            <a:ext cx="5553451" cy="1785110"/>
          </a:xfrm>
          <a:prstGeom prst="rect">
            <a:avLst/>
          </a:prstGeom>
        </p:spPr>
      </p:pic>
      <p:pic>
        <p:nvPicPr>
          <p:cNvPr id="9" name="Imagen 8"/>
          <p:cNvPicPr>
            <a:picLocks noChangeAspect="1"/>
          </p:cNvPicPr>
          <p:nvPr/>
        </p:nvPicPr>
        <p:blipFill>
          <a:blip r:embed="rId6"/>
          <a:stretch>
            <a:fillRect/>
          </a:stretch>
        </p:blipFill>
        <p:spPr>
          <a:xfrm>
            <a:off x="5811541" y="4861248"/>
            <a:ext cx="6099554" cy="1073021"/>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ABRIL 2023</a:t>
            </a:r>
            <a:r>
              <a:rPr lang="es-ES" sz="1400" dirty="0"/>
              <a:t/>
            </a:r>
            <a:br>
              <a:rPr lang="es-ES" sz="1400" dirty="0"/>
            </a:br>
            <a:endParaRPr lang="es-EC" sz="1400" dirty="0"/>
          </a:p>
        </p:txBody>
      </p:sp>
      <p:pic>
        <p:nvPicPr>
          <p:cNvPr id="4" name="Imagen 3"/>
          <p:cNvPicPr>
            <a:picLocks noChangeAspect="1"/>
          </p:cNvPicPr>
          <p:nvPr/>
        </p:nvPicPr>
        <p:blipFill>
          <a:blip r:embed="rId3"/>
          <a:stretch>
            <a:fillRect/>
          </a:stretch>
        </p:blipFill>
        <p:spPr>
          <a:xfrm>
            <a:off x="1913568" y="1352992"/>
            <a:ext cx="8229395" cy="1679455"/>
          </a:xfrm>
          <a:prstGeom prst="rect">
            <a:avLst/>
          </a:prstGeom>
        </p:spPr>
      </p:pic>
      <p:pic>
        <p:nvPicPr>
          <p:cNvPr id="5" name="Imagen 4"/>
          <p:cNvPicPr>
            <a:picLocks noChangeAspect="1"/>
          </p:cNvPicPr>
          <p:nvPr/>
        </p:nvPicPr>
        <p:blipFill>
          <a:blip r:embed="rId4"/>
          <a:stretch>
            <a:fillRect/>
          </a:stretch>
        </p:blipFill>
        <p:spPr>
          <a:xfrm>
            <a:off x="1913568" y="3222763"/>
            <a:ext cx="8229395" cy="1573172"/>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abril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6881120" y="3228677"/>
            <a:ext cx="4130645" cy="1278008"/>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p:cNvPicPr>
            <a:picLocks noChangeAspect="1"/>
          </p:cNvPicPr>
          <p:nvPr/>
        </p:nvPicPr>
        <p:blipFill>
          <a:blip r:embed="rId4"/>
          <a:stretch>
            <a:fillRect/>
          </a:stretch>
        </p:blipFill>
        <p:spPr>
          <a:xfrm>
            <a:off x="688481" y="1152915"/>
            <a:ext cx="10713527" cy="4216267"/>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p:cNvPicPr>
            <a:picLocks noChangeAspect="1"/>
          </p:cNvPicPr>
          <p:nvPr/>
        </p:nvPicPr>
        <p:blipFill>
          <a:blip r:embed="rId4"/>
          <a:stretch>
            <a:fillRect/>
          </a:stretch>
        </p:blipFill>
        <p:spPr>
          <a:xfrm>
            <a:off x="501869" y="992662"/>
            <a:ext cx="10937462" cy="5314832"/>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903040" y="3366229"/>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4"/>
          <a:stretch>
            <a:fillRect/>
          </a:stretch>
        </p:blipFill>
        <p:spPr>
          <a:xfrm>
            <a:off x="1438847" y="1340148"/>
            <a:ext cx="9300901" cy="1655467"/>
          </a:xfrm>
          <a:prstGeom prst="rect">
            <a:avLst/>
          </a:prstGeom>
        </p:spPr>
      </p:pic>
      <p:pic>
        <p:nvPicPr>
          <p:cNvPr id="4" name="Imagen 3"/>
          <p:cNvPicPr>
            <a:picLocks noChangeAspect="1"/>
          </p:cNvPicPr>
          <p:nvPr/>
        </p:nvPicPr>
        <p:blipFill>
          <a:blip r:embed="rId5"/>
          <a:stretch>
            <a:fillRect/>
          </a:stretch>
        </p:blipFill>
        <p:spPr>
          <a:xfrm>
            <a:off x="1438846" y="4016202"/>
            <a:ext cx="9300901" cy="1480867"/>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abril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7093879" y="3350659"/>
            <a:ext cx="4046872" cy="1337781"/>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p:cNvPicPr>
            <a:picLocks noChangeAspect="1"/>
          </p:cNvPicPr>
          <p:nvPr/>
        </p:nvPicPr>
        <p:blipFill>
          <a:blip r:embed="rId3"/>
          <a:stretch>
            <a:fillRect/>
          </a:stretch>
        </p:blipFill>
        <p:spPr>
          <a:xfrm>
            <a:off x="628650" y="1072264"/>
            <a:ext cx="10697811" cy="4619409"/>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4" name="Imagen 3"/>
          <p:cNvPicPr>
            <a:picLocks noChangeAspect="1"/>
          </p:cNvPicPr>
          <p:nvPr/>
        </p:nvPicPr>
        <p:blipFill>
          <a:blip r:embed="rId3"/>
          <a:stretch>
            <a:fillRect/>
          </a:stretch>
        </p:blipFill>
        <p:spPr>
          <a:xfrm>
            <a:off x="628650" y="998374"/>
            <a:ext cx="10577415" cy="5187822"/>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457200" y="1136360"/>
            <a:ext cx="11131420" cy="1812113"/>
          </a:xfrm>
          <a:prstGeom prst="rect">
            <a:avLst/>
          </a:prstGeom>
        </p:spPr>
      </p:pic>
      <p:pic>
        <p:nvPicPr>
          <p:cNvPr id="3" name="Imagen 2"/>
          <p:cNvPicPr>
            <a:picLocks noChangeAspect="1"/>
          </p:cNvPicPr>
          <p:nvPr/>
        </p:nvPicPr>
        <p:blipFill>
          <a:blip r:embed="rId4"/>
          <a:stretch>
            <a:fillRect/>
          </a:stretch>
        </p:blipFill>
        <p:spPr>
          <a:xfrm>
            <a:off x="457200" y="4002832"/>
            <a:ext cx="11131420" cy="1604865"/>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abril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7183615" y="3113373"/>
            <a:ext cx="4106425" cy="1346659"/>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p:cNvPicPr>
            <a:picLocks noChangeAspect="1"/>
          </p:cNvPicPr>
          <p:nvPr/>
        </p:nvPicPr>
        <p:blipFill>
          <a:blip r:embed="rId3"/>
          <a:stretch>
            <a:fillRect/>
          </a:stretch>
        </p:blipFill>
        <p:spPr>
          <a:xfrm>
            <a:off x="748010" y="1075315"/>
            <a:ext cx="10397401" cy="4774979"/>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p:cNvPicPr>
            <a:picLocks noChangeAspect="1"/>
          </p:cNvPicPr>
          <p:nvPr/>
        </p:nvPicPr>
        <p:blipFill>
          <a:blip r:embed="rId3"/>
          <a:stretch>
            <a:fillRect/>
          </a:stretch>
        </p:blipFill>
        <p:spPr>
          <a:xfrm>
            <a:off x="374785" y="895179"/>
            <a:ext cx="11307142" cy="5505622"/>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897299" y="1213343"/>
            <a:ext cx="10397401" cy="1778334"/>
          </a:xfrm>
          <a:prstGeom prst="rect">
            <a:avLst/>
          </a:prstGeom>
        </p:spPr>
      </p:pic>
      <p:pic>
        <p:nvPicPr>
          <p:cNvPr id="5" name="Imagen 4"/>
          <p:cNvPicPr>
            <a:picLocks noChangeAspect="1"/>
          </p:cNvPicPr>
          <p:nvPr/>
        </p:nvPicPr>
        <p:blipFill>
          <a:blip r:embed="rId4"/>
          <a:stretch>
            <a:fillRect/>
          </a:stretch>
        </p:blipFill>
        <p:spPr>
          <a:xfrm>
            <a:off x="897299" y="4130722"/>
            <a:ext cx="10397401" cy="1539067"/>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526649" y="1839489"/>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Abril 2023</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2" name="Imagen 1">
            <a:extLst>
              <a:ext uri="{FF2B5EF4-FFF2-40B4-BE49-F238E27FC236}">
                <a16:creationId xmlns:a16="http://schemas.microsoft.com/office/drawing/2014/main" id="{C66A6BC0-A4C3-4B0B-8D47-28E2EFD813A2}"/>
              </a:ext>
            </a:extLst>
          </p:cNvPr>
          <p:cNvPicPr>
            <a:picLocks noChangeAspect="1"/>
          </p:cNvPicPr>
          <p:nvPr/>
        </p:nvPicPr>
        <p:blipFill>
          <a:blip r:embed="rId3"/>
          <a:stretch>
            <a:fillRect/>
          </a:stretch>
        </p:blipFill>
        <p:spPr>
          <a:xfrm>
            <a:off x="3614737" y="2547937"/>
            <a:ext cx="4962525" cy="1762125"/>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Abril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3" name="Imagen 2"/>
          <p:cNvPicPr>
            <a:picLocks noChangeAspect="1"/>
          </p:cNvPicPr>
          <p:nvPr/>
        </p:nvPicPr>
        <p:blipFill>
          <a:blip r:embed="rId3"/>
          <a:stretch>
            <a:fillRect/>
          </a:stretch>
        </p:blipFill>
        <p:spPr>
          <a:xfrm>
            <a:off x="7284505" y="3222429"/>
            <a:ext cx="4220140" cy="1311316"/>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p:cNvPicPr>
            <a:picLocks noChangeAspect="1"/>
          </p:cNvPicPr>
          <p:nvPr/>
        </p:nvPicPr>
        <p:blipFill>
          <a:blip r:embed="rId3"/>
          <a:stretch>
            <a:fillRect/>
          </a:stretch>
        </p:blipFill>
        <p:spPr>
          <a:xfrm>
            <a:off x="639763" y="1104592"/>
            <a:ext cx="10827559" cy="4419130"/>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p:cNvPicPr>
            <a:picLocks noChangeAspect="1"/>
          </p:cNvPicPr>
          <p:nvPr/>
        </p:nvPicPr>
        <p:blipFill>
          <a:blip r:embed="rId3"/>
          <a:stretch>
            <a:fillRect/>
          </a:stretch>
        </p:blipFill>
        <p:spPr>
          <a:xfrm>
            <a:off x="494860" y="927100"/>
            <a:ext cx="11280373" cy="5240435"/>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998538" y="1246500"/>
            <a:ext cx="10244675" cy="1795280"/>
          </a:xfrm>
          <a:prstGeom prst="rect">
            <a:avLst/>
          </a:prstGeom>
        </p:spPr>
      </p:pic>
      <p:pic>
        <p:nvPicPr>
          <p:cNvPr id="4" name="Imagen 3"/>
          <p:cNvPicPr>
            <a:picLocks noChangeAspect="1"/>
          </p:cNvPicPr>
          <p:nvPr/>
        </p:nvPicPr>
        <p:blipFill>
          <a:blip r:embed="rId4"/>
          <a:stretch>
            <a:fillRect/>
          </a:stretch>
        </p:blipFill>
        <p:spPr>
          <a:xfrm>
            <a:off x="998538" y="3989215"/>
            <a:ext cx="10244675" cy="1814426"/>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Abril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6757978" y="3799366"/>
            <a:ext cx="4167548" cy="1285818"/>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p:cNvPicPr>
            <a:picLocks noChangeAspect="1"/>
          </p:cNvPicPr>
          <p:nvPr/>
        </p:nvPicPr>
        <p:blipFill>
          <a:blip r:embed="rId3"/>
          <a:stretch>
            <a:fillRect/>
          </a:stretch>
        </p:blipFill>
        <p:spPr>
          <a:xfrm>
            <a:off x="725244" y="1147364"/>
            <a:ext cx="10499483" cy="4283052"/>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p:cNvPicPr>
            <a:picLocks noChangeAspect="1"/>
          </p:cNvPicPr>
          <p:nvPr/>
        </p:nvPicPr>
        <p:blipFill>
          <a:blip r:embed="rId3"/>
          <a:stretch>
            <a:fillRect/>
          </a:stretch>
        </p:blipFill>
        <p:spPr>
          <a:xfrm>
            <a:off x="639763" y="1048398"/>
            <a:ext cx="11023502" cy="5044492"/>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902526" y="1224752"/>
            <a:ext cx="10135588" cy="1705060"/>
          </a:xfrm>
          <a:prstGeom prst="rect">
            <a:avLst/>
          </a:prstGeom>
        </p:spPr>
      </p:pic>
      <p:pic>
        <p:nvPicPr>
          <p:cNvPr id="5" name="Imagen 4"/>
          <p:cNvPicPr>
            <a:picLocks noChangeAspect="1"/>
          </p:cNvPicPr>
          <p:nvPr/>
        </p:nvPicPr>
        <p:blipFill>
          <a:blip r:embed="rId4"/>
          <a:stretch>
            <a:fillRect/>
          </a:stretch>
        </p:blipFill>
        <p:spPr>
          <a:xfrm>
            <a:off x="902526" y="3932472"/>
            <a:ext cx="10135588" cy="1712547"/>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Abril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3" name="Imagen 2"/>
          <p:cNvPicPr>
            <a:picLocks noChangeAspect="1"/>
          </p:cNvPicPr>
          <p:nvPr/>
        </p:nvPicPr>
        <p:blipFill>
          <a:blip r:embed="rId2"/>
          <a:stretch>
            <a:fillRect/>
          </a:stretch>
        </p:blipFill>
        <p:spPr>
          <a:xfrm>
            <a:off x="7420749" y="3517585"/>
            <a:ext cx="4242515" cy="1250358"/>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p:cNvPicPr>
            <a:picLocks noChangeAspect="1"/>
          </p:cNvPicPr>
          <p:nvPr/>
        </p:nvPicPr>
        <p:blipFill>
          <a:blip r:embed="rId2"/>
          <a:stretch>
            <a:fillRect/>
          </a:stretch>
        </p:blipFill>
        <p:spPr>
          <a:xfrm>
            <a:off x="639763" y="1261179"/>
            <a:ext cx="10603625" cy="4365180"/>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p:cNvPicPr>
            <a:picLocks noChangeAspect="1"/>
          </p:cNvPicPr>
          <p:nvPr/>
        </p:nvPicPr>
        <p:blipFill>
          <a:blip r:embed="rId2"/>
          <a:stretch>
            <a:fillRect/>
          </a:stretch>
        </p:blipFill>
        <p:spPr>
          <a:xfrm>
            <a:off x="448332" y="1060347"/>
            <a:ext cx="11056313" cy="4799277"/>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690562" y="1303536"/>
            <a:ext cx="10663237" cy="1654267"/>
          </a:xfrm>
          <a:prstGeom prst="rect">
            <a:avLst/>
          </a:prstGeom>
        </p:spPr>
      </p:pic>
      <p:pic>
        <p:nvPicPr>
          <p:cNvPr id="8" name="Imagen 7"/>
          <p:cNvPicPr>
            <a:picLocks noChangeAspect="1"/>
          </p:cNvPicPr>
          <p:nvPr/>
        </p:nvPicPr>
        <p:blipFill>
          <a:blip r:embed="rId3"/>
          <a:stretch>
            <a:fillRect/>
          </a:stretch>
        </p:blipFill>
        <p:spPr>
          <a:xfrm>
            <a:off x="690562" y="3821264"/>
            <a:ext cx="10663237" cy="1693128"/>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30 de abril de 2023</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4110087" y="1218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566342" y="638345"/>
            <a:ext cx="11152908" cy="5174626"/>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1639361" y="1714840"/>
            <a:ext cx="9380092" cy="2008074"/>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220118" y="783771"/>
            <a:ext cx="11835033" cy="5919306"/>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2" name="Imagen 1"/>
          <p:cNvPicPr>
            <a:picLocks noChangeAspect="1"/>
          </p:cNvPicPr>
          <p:nvPr/>
        </p:nvPicPr>
        <p:blipFill>
          <a:blip r:embed="rId3"/>
          <a:stretch>
            <a:fillRect/>
          </a:stretch>
        </p:blipFill>
        <p:spPr>
          <a:xfrm>
            <a:off x="1526705" y="1851132"/>
            <a:ext cx="9511409" cy="2142370"/>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193059" y="4882462"/>
            <a:ext cx="9753600" cy="246221"/>
          </a:xfrm>
          <a:prstGeom prst="rect">
            <a:avLst/>
          </a:prstGeom>
          <a:noFill/>
        </p:spPr>
        <p:txBody>
          <a:bodyPr wrap="square" rtlCol="0">
            <a:spAutoFit/>
          </a:bodyPr>
          <a:lstStyle/>
          <a:p>
            <a:r>
              <a:rPr lang="es-ES" sz="1000" b="1" dirty="0"/>
              <a:t> Nota: Al saldo del 30 de abril de Tenedores de Bonos y Pagares Privados se debe restar USD 453,669,935,68 bonos que han sido recomprados por la Seguridad Social </a:t>
            </a:r>
            <a:endParaRPr lang="es-EC" dirty="0"/>
          </a:p>
        </p:txBody>
      </p:sp>
      <p:pic>
        <p:nvPicPr>
          <p:cNvPr id="3" name="Imagen 2"/>
          <p:cNvPicPr>
            <a:picLocks noChangeAspect="1"/>
          </p:cNvPicPr>
          <p:nvPr/>
        </p:nvPicPr>
        <p:blipFill>
          <a:blip r:embed="rId3"/>
          <a:stretch>
            <a:fillRect/>
          </a:stretch>
        </p:blipFill>
        <p:spPr>
          <a:xfrm>
            <a:off x="1140186" y="1181700"/>
            <a:ext cx="9686435" cy="3502267"/>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537660" y="647402"/>
            <a:ext cx="11218911" cy="5333519"/>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a:solidFill>
                  <a:srgbClr val="0070C0"/>
                </a:solidFill>
                <a:effectLst>
                  <a:outerShdw blurRad="38100" dist="38100" dir="2700000" algn="tl">
                    <a:srgbClr val="000000">
                      <a:alpha val="43137"/>
                    </a:srgbClr>
                  </a:outerShdw>
                </a:effectLst>
              </a:rPr>
              <a:t/>
            </a: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0D20567-12C6-4820-AB64-D7B78F4BC177}"/>
              </a:ext>
            </a:extLst>
          </p:cNvPr>
          <p:cNvPicPr>
            <a:picLocks noChangeAspect="1"/>
          </p:cNvPicPr>
          <p:nvPr/>
        </p:nvPicPr>
        <p:blipFill>
          <a:blip r:embed="rId2"/>
          <a:stretch>
            <a:fillRect/>
          </a:stretch>
        </p:blipFill>
        <p:spPr>
          <a:xfrm>
            <a:off x="2990850" y="860601"/>
            <a:ext cx="6210300" cy="4143375"/>
          </a:xfrm>
          <a:prstGeom prst="rect">
            <a:avLst/>
          </a:prstGeom>
        </p:spPr>
      </p:pic>
    </p:spTree>
    <p:extLst>
      <p:ext uri="{BB962C8B-B14F-4D97-AF65-F5344CB8AC3E}">
        <p14:creationId xmlns:p14="http://schemas.microsoft.com/office/powerpoint/2010/main" val="155737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abril 2023</a:t>
            </a:r>
          </a:p>
        </p:txBody>
      </p:sp>
    </p:spTree>
    <p:extLst>
      <p:ext uri="{BB962C8B-B14F-4D97-AF65-F5344CB8AC3E}">
        <p14:creationId xmlns:p14="http://schemas.microsoft.com/office/powerpoint/2010/main" val="991924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9C3C51B-5766-4182-A9F5-BCB59B7BD5B7}"/>
              </a:ext>
            </a:extLst>
          </p:cNvPr>
          <p:cNvPicPr>
            <a:picLocks noChangeAspect="1"/>
          </p:cNvPicPr>
          <p:nvPr/>
        </p:nvPicPr>
        <p:blipFill>
          <a:blip r:embed="rId2"/>
          <a:stretch>
            <a:fillRect/>
          </a:stretch>
        </p:blipFill>
        <p:spPr>
          <a:xfrm>
            <a:off x="3062464" y="1609195"/>
            <a:ext cx="5886450" cy="2352675"/>
          </a:xfrm>
          <a:prstGeom prst="rect">
            <a:avLst/>
          </a:prstGeom>
        </p:spPr>
      </p:pic>
    </p:spTree>
    <p:extLst>
      <p:ext uri="{BB962C8B-B14F-4D97-AF65-F5344CB8AC3E}">
        <p14:creationId xmlns:p14="http://schemas.microsoft.com/office/powerpoint/2010/main" val="27980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34552</TotalTime>
  <Words>1704</Words>
  <Application>Microsoft Office PowerPoint</Application>
  <PresentationFormat>Panorámica</PresentationFormat>
  <Paragraphs>261</Paragraphs>
  <Slides>50</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Calibri (Cuerpo)</vt:lpstr>
      <vt:lpstr>GOTHAM-LIGHT</vt:lpstr>
      <vt:lpstr>MS PGothic</vt:lpstr>
      <vt:lpstr>Arial</vt:lpstr>
      <vt:lpstr>Calibri</vt:lpstr>
      <vt:lpstr>Calibri 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Johana Vargas</cp:lastModifiedBy>
  <cp:revision>468</cp:revision>
  <cp:lastPrinted>2023-01-30T19:47:08Z</cp:lastPrinted>
  <dcterms:created xsi:type="dcterms:W3CDTF">2021-05-25T19:59:53Z</dcterms:created>
  <dcterms:modified xsi:type="dcterms:W3CDTF">2023-10-24T22:03:06Z</dcterms:modified>
</cp:coreProperties>
</file>