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30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septiembre</a:t>
            </a:r>
            <a:r>
              <a:rPr lang="en-US" altLang="es-EC" sz="2800" dirty="0" smtClean="0">
                <a:solidFill>
                  <a:schemeClr val="bg1"/>
                </a:solidFill>
                <a:latin typeface="GOTHAM-LIGHT" pitchFamily="2" charset="0"/>
              </a:rPr>
              <a:t> de </a:t>
            </a:r>
            <a:r>
              <a:rPr lang="en-US" altLang="es-EC" sz="2800" dirty="0">
                <a:solidFill>
                  <a:schemeClr val="bg1"/>
                </a:solidFill>
                <a:latin typeface="GOTHAM-LIGHT" pitchFamily="2" charset="0"/>
              </a:rPr>
              <a:t>2023</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30 de </a:t>
            </a:r>
            <a:r>
              <a:rPr lang="en-US" altLang="es-EC" sz="1200" b="1" i="1" dirty="0" err="1" smtClean="0">
                <a:latin typeface="Calibri Light" panose="020F0302020204030204" pitchFamily="34" charset="0"/>
                <a:cs typeface="Times New Roman" panose="02020603050405020304" pitchFamily="18" charset="0"/>
              </a:rPr>
              <a:t>septiembre</a:t>
            </a:r>
            <a:r>
              <a:rPr lang="en-US" altLang="es-EC" sz="1200" b="1" i="1" dirty="0" smtClean="0">
                <a:latin typeface="Calibri Light" panose="020F0302020204030204" pitchFamily="34" charset="0"/>
                <a:cs typeface="Times New Roman" panose="02020603050405020304" pitchFamily="18" charset="0"/>
              </a:rPr>
              <a:t> de </a:t>
            </a:r>
            <a:r>
              <a:rPr lang="en-US"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pic>
        <p:nvPicPr>
          <p:cNvPr id="3" name="Imagen 2"/>
          <p:cNvPicPr>
            <a:picLocks noChangeAspect="1"/>
          </p:cNvPicPr>
          <p:nvPr/>
        </p:nvPicPr>
        <p:blipFill>
          <a:blip r:embed="rId2"/>
          <a:stretch>
            <a:fillRect/>
          </a:stretch>
        </p:blipFill>
        <p:spPr>
          <a:xfrm>
            <a:off x="1855281" y="2810560"/>
            <a:ext cx="8704030" cy="837949"/>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9" name="Imagen 8"/>
          <p:cNvPicPr>
            <a:picLocks noChangeAspect="1"/>
          </p:cNvPicPr>
          <p:nvPr/>
        </p:nvPicPr>
        <p:blipFill>
          <a:blip r:embed="rId2"/>
          <a:stretch>
            <a:fillRect/>
          </a:stretch>
        </p:blipFill>
        <p:spPr>
          <a:xfrm>
            <a:off x="6071805" y="4678573"/>
            <a:ext cx="5553451" cy="1171722"/>
          </a:xfrm>
          <a:prstGeom prst="rect">
            <a:avLst/>
          </a:prstGeom>
        </p:spPr>
      </p:pic>
      <p:pic>
        <p:nvPicPr>
          <p:cNvPr id="6" name="Imagen 5"/>
          <p:cNvPicPr>
            <a:picLocks noChangeAspect="1"/>
          </p:cNvPicPr>
          <p:nvPr/>
        </p:nvPicPr>
        <p:blipFill>
          <a:blip r:embed="rId3"/>
          <a:stretch>
            <a:fillRect/>
          </a:stretch>
        </p:blipFill>
        <p:spPr>
          <a:xfrm>
            <a:off x="391717" y="803341"/>
            <a:ext cx="5553451" cy="4123222"/>
          </a:xfrm>
          <a:prstGeom prst="rect">
            <a:avLst/>
          </a:prstGeom>
        </p:spPr>
      </p:pic>
      <p:pic>
        <p:nvPicPr>
          <p:cNvPr id="7" name="Imagen 6"/>
          <p:cNvPicPr>
            <a:picLocks noChangeAspect="1"/>
          </p:cNvPicPr>
          <p:nvPr/>
        </p:nvPicPr>
        <p:blipFill>
          <a:blip r:embed="rId4"/>
          <a:stretch>
            <a:fillRect/>
          </a:stretch>
        </p:blipFill>
        <p:spPr>
          <a:xfrm>
            <a:off x="6071805" y="803341"/>
            <a:ext cx="5852717" cy="3875232"/>
          </a:xfrm>
          <a:prstGeom prst="rect">
            <a:avLst/>
          </a:prstGeom>
        </p:spPr>
      </p:pic>
      <p:pic>
        <p:nvPicPr>
          <p:cNvPr id="8" name="Imagen 7"/>
          <p:cNvPicPr>
            <a:picLocks noChangeAspect="1"/>
          </p:cNvPicPr>
          <p:nvPr/>
        </p:nvPicPr>
        <p:blipFill>
          <a:blip r:embed="rId5"/>
          <a:stretch>
            <a:fillRect/>
          </a:stretch>
        </p:blipFill>
        <p:spPr>
          <a:xfrm>
            <a:off x="391717" y="4945225"/>
            <a:ext cx="5553451" cy="1623527"/>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SEPTIEMBRE 2023</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2099733" y="1399646"/>
            <a:ext cx="7857067" cy="1763431"/>
          </a:xfrm>
          <a:prstGeom prst="rect">
            <a:avLst/>
          </a:prstGeom>
        </p:spPr>
      </p:pic>
      <p:pic>
        <p:nvPicPr>
          <p:cNvPr id="6" name="Imagen 5"/>
          <p:cNvPicPr>
            <a:picLocks noChangeAspect="1"/>
          </p:cNvPicPr>
          <p:nvPr/>
        </p:nvPicPr>
        <p:blipFill>
          <a:blip r:embed="rId3"/>
          <a:stretch>
            <a:fillRect/>
          </a:stretch>
        </p:blipFill>
        <p:spPr>
          <a:xfrm>
            <a:off x="2099733" y="3373636"/>
            <a:ext cx="7857067" cy="1627572"/>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3" name="Imagen 2"/>
          <p:cNvPicPr>
            <a:picLocks noChangeAspect="1"/>
          </p:cNvPicPr>
          <p:nvPr/>
        </p:nvPicPr>
        <p:blipFill>
          <a:blip r:embed="rId2"/>
          <a:stretch>
            <a:fillRect/>
          </a:stretch>
        </p:blipFill>
        <p:spPr>
          <a:xfrm>
            <a:off x="6860816" y="3163362"/>
            <a:ext cx="4233282" cy="1442927"/>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825596" y="992662"/>
            <a:ext cx="10632396" cy="4699011"/>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p:cNvPicPr>
            <a:picLocks noChangeAspect="1"/>
          </p:cNvPicPr>
          <p:nvPr/>
        </p:nvPicPr>
        <p:blipFill>
          <a:blip r:embed="rId3"/>
          <a:stretch>
            <a:fillRect/>
          </a:stretch>
        </p:blipFill>
        <p:spPr>
          <a:xfrm>
            <a:off x="610991" y="992662"/>
            <a:ext cx="10822119" cy="5305501"/>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3"/>
          <a:stretch>
            <a:fillRect/>
          </a:stretch>
        </p:blipFill>
        <p:spPr>
          <a:xfrm>
            <a:off x="1245472" y="1146764"/>
            <a:ext cx="9533101" cy="1655467"/>
          </a:xfrm>
          <a:prstGeom prst="rect">
            <a:avLst/>
          </a:prstGeom>
        </p:spPr>
      </p:pic>
      <p:pic>
        <p:nvPicPr>
          <p:cNvPr id="7" name="Imagen 6"/>
          <p:cNvPicPr>
            <a:picLocks noChangeAspect="1"/>
          </p:cNvPicPr>
          <p:nvPr/>
        </p:nvPicPr>
        <p:blipFill>
          <a:blip r:embed="rId4"/>
          <a:stretch>
            <a:fillRect/>
          </a:stretch>
        </p:blipFill>
        <p:spPr>
          <a:xfrm>
            <a:off x="1245472" y="4032175"/>
            <a:ext cx="9533101" cy="1480867"/>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7" name="Imagen 6"/>
          <p:cNvPicPr>
            <a:picLocks noChangeAspect="1"/>
          </p:cNvPicPr>
          <p:nvPr/>
        </p:nvPicPr>
        <p:blipFill>
          <a:blip r:embed="rId2"/>
          <a:stretch>
            <a:fillRect/>
          </a:stretch>
        </p:blipFill>
        <p:spPr>
          <a:xfrm>
            <a:off x="7057727" y="3306739"/>
            <a:ext cx="4093524" cy="1320862"/>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1028929" y="1091204"/>
            <a:ext cx="9816901" cy="4190401"/>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1010267" y="1020541"/>
            <a:ext cx="9816901" cy="5174986"/>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1224868" y="1246335"/>
            <a:ext cx="9816901" cy="1655467"/>
          </a:xfrm>
          <a:prstGeom prst="rect">
            <a:avLst/>
          </a:prstGeom>
        </p:spPr>
      </p:pic>
      <p:pic>
        <p:nvPicPr>
          <p:cNvPr id="8" name="Imagen 7"/>
          <p:cNvPicPr>
            <a:picLocks noChangeAspect="1"/>
          </p:cNvPicPr>
          <p:nvPr/>
        </p:nvPicPr>
        <p:blipFill>
          <a:blip r:embed="rId3"/>
          <a:stretch>
            <a:fillRect/>
          </a:stretch>
        </p:blipFill>
        <p:spPr>
          <a:xfrm>
            <a:off x="1224868" y="3947182"/>
            <a:ext cx="9816901" cy="1370934"/>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p:cNvPicPr>
            <a:picLocks noChangeAspect="1"/>
          </p:cNvPicPr>
          <p:nvPr/>
        </p:nvPicPr>
        <p:blipFill>
          <a:blip r:embed="rId2"/>
          <a:stretch>
            <a:fillRect/>
          </a:stretch>
        </p:blipFill>
        <p:spPr>
          <a:xfrm>
            <a:off x="7314244" y="3107095"/>
            <a:ext cx="3938474" cy="1430276"/>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756448" y="1128344"/>
            <a:ext cx="10597351" cy="4526667"/>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6" name="Imagen 5"/>
          <p:cNvPicPr>
            <a:picLocks noChangeAspect="1"/>
          </p:cNvPicPr>
          <p:nvPr/>
        </p:nvPicPr>
        <p:blipFill>
          <a:blip r:embed="rId2"/>
          <a:stretch>
            <a:fillRect/>
          </a:stretch>
        </p:blipFill>
        <p:spPr>
          <a:xfrm>
            <a:off x="838200" y="923729"/>
            <a:ext cx="10597351" cy="5190875"/>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56448" y="1162677"/>
            <a:ext cx="10597351" cy="1778334"/>
          </a:xfrm>
          <a:prstGeom prst="rect">
            <a:avLst/>
          </a:prstGeom>
        </p:spPr>
      </p:pic>
      <p:pic>
        <p:nvPicPr>
          <p:cNvPr id="8" name="Imagen 7"/>
          <p:cNvPicPr>
            <a:picLocks noChangeAspect="1"/>
          </p:cNvPicPr>
          <p:nvPr/>
        </p:nvPicPr>
        <p:blipFill>
          <a:blip r:embed="rId3"/>
          <a:stretch>
            <a:fillRect/>
          </a:stretch>
        </p:blipFill>
        <p:spPr>
          <a:xfrm>
            <a:off x="756447" y="3993743"/>
            <a:ext cx="10597351" cy="15390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3238436" y="1495203"/>
            <a:ext cx="6202117" cy="661720"/>
          </a:xfrm>
          <a:prstGeom prst="rect">
            <a:avLst/>
          </a:prstGeom>
          <a:noFill/>
        </p:spPr>
        <p:txBody>
          <a:bodyPr wrap="square">
            <a:spAutoFit/>
          </a:bodyPr>
          <a:lstStyle/>
          <a:p>
            <a:pPr>
              <a:defRPr/>
            </a:pPr>
            <a:endParaRPr lang="es-EC" altLang="es-EC" sz="1050" b="1" i="1" dirty="0">
              <a:latin typeface="Calibri Light" panose="020F0302020204030204" pitchFamily="34" charset="0"/>
              <a:cs typeface="Times New Roman" panose="02020603050405020304" pitchFamily="18" charset="0"/>
            </a:endParaRPr>
          </a:p>
          <a:p>
            <a:pPr>
              <a:defRPr/>
            </a:pPr>
            <a:endParaRPr lang="es-EC" altLang="es-EC" sz="1050" b="1" i="1" dirty="0">
              <a:latin typeface="Calibri Light" panose="020F0302020204030204" pitchFamily="34" charset="0"/>
              <a:cs typeface="Times New Roman" panose="02020603050405020304" pitchFamily="18" charset="0"/>
            </a:endParaRPr>
          </a:p>
          <a:p>
            <a:pPr>
              <a:defRPr/>
            </a:pPr>
            <a:r>
              <a:rPr lang="es-EC" altLang="es-EC" sz="1600" b="1" i="1" dirty="0">
                <a:latin typeface="Calibri Light" panose="020F0302020204030204" pitchFamily="34" charset="0"/>
                <a:cs typeface="Times New Roman" panose="02020603050405020304" pitchFamily="18" charset="0"/>
              </a:rPr>
              <a:t>Corte a </a:t>
            </a:r>
            <a:r>
              <a:rPr lang="es-EC" altLang="es-EC" sz="1600" b="1" i="1" dirty="0" smtClean="0">
                <a:latin typeface="Calibri Light" panose="020F0302020204030204" pitchFamily="34" charset="0"/>
                <a:cs typeface="Times New Roman" panose="02020603050405020304" pitchFamily="18" charset="0"/>
              </a:rPr>
              <a:t>septiembre </a:t>
            </a:r>
            <a:r>
              <a:rPr lang="es-EC" altLang="es-EC" sz="1600" b="1" i="1" dirty="0">
                <a:latin typeface="Calibri Light" panose="020F0302020204030204" pitchFamily="34" charset="0"/>
                <a:cs typeface="Times New Roman" panose="02020603050405020304" pitchFamily="18" charset="0"/>
              </a:rPr>
              <a:t>2023</a:t>
            </a:r>
          </a:p>
        </p:txBody>
      </p:sp>
      <p:pic>
        <p:nvPicPr>
          <p:cNvPr id="7" name="Imagen 6"/>
          <p:cNvPicPr>
            <a:picLocks noChangeAspect="1"/>
          </p:cNvPicPr>
          <p:nvPr/>
        </p:nvPicPr>
        <p:blipFill>
          <a:blip r:embed="rId2"/>
          <a:stretch>
            <a:fillRect/>
          </a:stretch>
        </p:blipFill>
        <p:spPr>
          <a:xfrm>
            <a:off x="3350647" y="2258897"/>
            <a:ext cx="5802684" cy="2331763"/>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8" name="Imagen 7"/>
          <p:cNvPicPr>
            <a:picLocks noChangeAspect="1"/>
          </p:cNvPicPr>
          <p:nvPr/>
        </p:nvPicPr>
        <p:blipFill>
          <a:blip r:embed="rId2"/>
          <a:stretch>
            <a:fillRect/>
          </a:stretch>
        </p:blipFill>
        <p:spPr>
          <a:xfrm>
            <a:off x="7263577" y="3176708"/>
            <a:ext cx="4178534" cy="1255332"/>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6" name="Imagen 5"/>
          <p:cNvPicPr>
            <a:picLocks noChangeAspect="1"/>
          </p:cNvPicPr>
          <p:nvPr/>
        </p:nvPicPr>
        <p:blipFill>
          <a:blip r:embed="rId2"/>
          <a:stretch>
            <a:fillRect/>
          </a:stretch>
        </p:blipFill>
        <p:spPr>
          <a:xfrm>
            <a:off x="639763" y="1198915"/>
            <a:ext cx="10799568" cy="4427444"/>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639763" y="1034207"/>
            <a:ext cx="10958188" cy="5012030"/>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998537" y="1193770"/>
            <a:ext cx="10263511" cy="1885332"/>
          </a:xfrm>
          <a:prstGeom prst="rect">
            <a:avLst/>
          </a:prstGeom>
        </p:spPr>
      </p:pic>
      <p:pic>
        <p:nvPicPr>
          <p:cNvPr id="8" name="Imagen 7"/>
          <p:cNvPicPr>
            <a:picLocks noChangeAspect="1"/>
          </p:cNvPicPr>
          <p:nvPr/>
        </p:nvPicPr>
        <p:blipFill>
          <a:blip r:embed="rId3"/>
          <a:stretch>
            <a:fillRect/>
          </a:stretch>
        </p:blipFill>
        <p:spPr>
          <a:xfrm>
            <a:off x="998537" y="3999562"/>
            <a:ext cx="10263511" cy="1636127"/>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6776639" y="3810329"/>
            <a:ext cx="4148887" cy="1323140"/>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781228" y="1073736"/>
            <a:ext cx="10572571" cy="4543293"/>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639763" y="1045566"/>
            <a:ext cx="11004841" cy="4720751"/>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902526" y="1283144"/>
            <a:ext cx="10378184" cy="1739974"/>
          </a:xfrm>
          <a:prstGeom prst="rect">
            <a:avLst/>
          </a:prstGeom>
        </p:spPr>
      </p:pic>
      <p:pic>
        <p:nvPicPr>
          <p:cNvPr id="8" name="Imagen 7"/>
          <p:cNvPicPr>
            <a:picLocks noChangeAspect="1"/>
          </p:cNvPicPr>
          <p:nvPr/>
        </p:nvPicPr>
        <p:blipFill>
          <a:blip r:embed="rId3"/>
          <a:stretch>
            <a:fillRect/>
          </a:stretch>
        </p:blipFill>
        <p:spPr>
          <a:xfrm>
            <a:off x="902526" y="3952909"/>
            <a:ext cx="10378184" cy="1860062"/>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septiembre </a:t>
            </a:r>
            <a:r>
              <a:rPr lang="es-EC" altLang="es-EC" sz="1200" b="1" i="1" dirty="0">
                <a:latin typeface="Calibri Light" panose="020F0302020204030204" pitchFamily="34" charset="0"/>
                <a:cs typeface="Times New Roman" panose="02020603050405020304" pitchFamily="18" charset="0"/>
              </a:rPr>
              <a:t>2023</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420750" y="3487763"/>
            <a:ext cx="4167870" cy="1280180"/>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639763" y="1131567"/>
            <a:ext cx="10757734" cy="4438809"/>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639763" y="1016281"/>
            <a:ext cx="10790237" cy="4768699"/>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93565" y="1213313"/>
            <a:ext cx="10739072" cy="1735160"/>
          </a:xfrm>
          <a:prstGeom prst="rect">
            <a:avLst/>
          </a:prstGeom>
        </p:spPr>
      </p:pic>
      <p:pic>
        <p:nvPicPr>
          <p:cNvPr id="8" name="Imagen 7"/>
          <p:cNvPicPr>
            <a:picLocks noChangeAspect="1"/>
          </p:cNvPicPr>
          <p:nvPr/>
        </p:nvPicPr>
        <p:blipFill>
          <a:blip r:embed="rId3"/>
          <a:stretch>
            <a:fillRect/>
          </a:stretch>
        </p:blipFill>
        <p:spPr>
          <a:xfrm>
            <a:off x="793565" y="3755672"/>
            <a:ext cx="10739072" cy="1702736"/>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30 de septiembre de 2023</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734291" y="843618"/>
            <a:ext cx="10742362" cy="4960023"/>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838200" y="1137285"/>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976888" y="1813335"/>
            <a:ext cx="10443782" cy="1937572"/>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73766" y="858417"/>
            <a:ext cx="11862724" cy="5867654"/>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1302770" y="1753657"/>
            <a:ext cx="10071246" cy="2230514"/>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1228328" y="4630940"/>
            <a:ext cx="9753600" cy="246221"/>
          </a:xfrm>
          <a:prstGeom prst="rect">
            <a:avLst/>
          </a:prstGeom>
          <a:noFill/>
        </p:spPr>
        <p:txBody>
          <a:bodyPr wrap="square" rtlCol="0">
            <a:spAutoFit/>
          </a:bodyPr>
          <a:lstStyle/>
          <a:p>
            <a:r>
              <a:rPr lang="es-ES" sz="1000" b="1" dirty="0"/>
              <a:t> Nota: Al saldo del </a:t>
            </a:r>
            <a:r>
              <a:rPr lang="es-ES" sz="1000" b="1" dirty="0" smtClean="0"/>
              <a:t>30 </a:t>
            </a:r>
            <a:r>
              <a:rPr lang="es-ES" sz="1000" b="1" dirty="0"/>
              <a:t>de </a:t>
            </a:r>
            <a:r>
              <a:rPr lang="es-ES" sz="1000" b="1" dirty="0" smtClean="0"/>
              <a:t>septiembre </a:t>
            </a:r>
            <a:r>
              <a:rPr lang="es-ES" sz="1000" b="1" dirty="0"/>
              <a:t>de Tenedores de Bonos y Pagares Privados se debe restar USD </a:t>
            </a:r>
            <a:r>
              <a:rPr lang="es-ES" sz="1000" b="1" dirty="0" smtClean="0"/>
              <a:t>441,381,599,68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742934" y="883057"/>
            <a:ext cx="10715058" cy="3586306"/>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602975" y="712326"/>
            <a:ext cx="10957654" cy="5072263"/>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2236453" y="849710"/>
            <a:ext cx="7709980" cy="4048861"/>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2919529" y="1298770"/>
            <a:ext cx="6261793" cy="2760046"/>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septiembre </a:t>
            </a:r>
            <a:r>
              <a:rPr lang="es-EC" altLang="es-EC" sz="1200" b="1" dirty="0">
                <a:latin typeface="Calibri Light" panose="020F0302020204030204" pitchFamily="34" charset="0"/>
                <a:cs typeface="Times New Roman" panose="02020603050405020304" pitchFamily="18" charset="0"/>
              </a:rPr>
              <a:t>2023</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1555</Words>
  <Application>Microsoft Office PowerPoint</Application>
  <PresentationFormat>Panorámica</PresentationFormat>
  <Paragraphs>233</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39</cp:revision>
  <dcterms:created xsi:type="dcterms:W3CDTF">2021-05-27T23:45:58Z</dcterms:created>
  <dcterms:modified xsi:type="dcterms:W3CDTF">2024-02-07T19:47:10Z</dcterms:modified>
</cp:coreProperties>
</file>