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1337" r:id="rId2"/>
    <p:sldId id="1335" r:id="rId3"/>
    <p:sldId id="493" r:id="rId4"/>
    <p:sldId id="1339" r:id="rId5"/>
    <p:sldId id="1341" r:id="rId6"/>
    <p:sldId id="1342" r:id="rId7"/>
    <p:sldId id="1343" r:id="rId8"/>
    <p:sldId id="1344" r:id="rId9"/>
    <p:sldId id="1345" r:id="rId10"/>
    <p:sldId id="1346" r:id="rId11"/>
    <p:sldId id="1347" r:id="rId12"/>
    <p:sldId id="1348" r:id="rId13"/>
    <p:sldId id="1349" r:id="rId14"/>
    <p:sldId id="1350" r:id="rId15"/>
    <p:sldId id="1351" r:id="rId16"/>
    <p:sldId id="1360" r:id="rId17"/>
    <p:sldId id="1361" r:id="rId18"/>
    <p:sldId id="1352" r:id="rId19"/>
    <p:sldId id="1353" r:id="rId20"/>
    <p:sldId id="1362" r:id="rId21"/>
    <p:sldId id="1363" r:id="rId22"/>
    <p:sldId id="1354" r:id="rId23"/>
    <p:sldId id="1355" r:id="rId24"/>
    <p:sldId id="1364" r:id="rId25"/>
    <p:sldId id="1365" r:id="rId26"/>
    <p:sldId id="1356" r:id="rId27"/>
    <p:sldId id="1366" r:id="rId28"/>
    <p:sldId id="1357" r:id="rId29"/>
    <p:sldId id="1358" r:id="rId30"/>
    <p:sldId id="1367" r:id="rId31"/>
    <p:sldId id="1368" r:id="rId32"/>
    <p:sldId id="1359" r:id="rId33"/>
    <p:sldId id="1369" r:id="rId34"/>
    <p:sldId id="1370" r:id="rId35"/>
    <p:sldId id="1371" r:id="rId36"/>
    <p:sldId id="1372" r:id="rId37"/>
    <p:sldId id="1373" r:id="rId38"/>
    <p:sldId id="1374" r:id="rId39"/>
    <p:sldId id="1375" r:id="rId40"/>
    <p:sldId id="1376" r:id="rId41"/>
    <p:sldId id="1377" r:id="rId42"/>
    <p:sldId id="1378" r:id="rId43"/>
    <p:sldId id="1379" r:id="rId44"/>
    <p:sldId id="1380" r:id="rId45"/>
    <p:sldId id="1381" r:id="rId46"/>
    <p:sldId id="1382" r:id="rId47"/>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9"/>
    <p:restoredTop sz="94248" autoAdjust="0"/>
  </p:normalViewPr>
  <p:slideViewPr>
    <p:cSldViewPr snapToGrid="0" snapToObjects="1">
      <p:cViewPr varScale="1">
        <p:scale>
          <a:sx n="85" d="100"/>
          <a:sy n="85" d="100"/>
        </p:scale>
        <p:origin x="852" y="84"/>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7/6/2023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11</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06/07/2023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06/07/2023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06/07/2023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06/07/2023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06/07/2023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06/07/2023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06/07/2023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06/07/2023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06/07/2023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06/07/2023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06/07/2023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06/07/2023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31 de </a:t>
            </a:r>
            <a:r>
              <a:rPr lang="en-US" altLang="es-EC" sz="2800" dirty="0" err="1">
                <a:solidFill>
                  <a:schemeClr val="bg1"/>
                </a:solidFill>
                <a:latin typeface="GOTHAM-LIGHT" pitchFamily="2" charset="0"/>
              </a:rPr>
              <a:t>enero</a:t>
            </a:r>
            <a:r>
              <a:rPr lang="en-US" altLang="es-EC" sz="2800" dirty="0">
                <a:solidFill>
                  <a:schemeClr val="bg1"/>
                </a:solidFill>
                <a:latin typeface="GOTHAM-LIGHT" pitchFamily="2" charset="0"/>
              </a:rPr>
              <a:t> de 2022</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a:t>
            </a:r>
            <a:r>
              <a:rPr lang="en-US" altLang="es-EC" sz="1200" b="1" i="1" dirty="0" err="1">
                <a:latin typeface="Calibri Light" panose="020F0302020204030204" pitchFamily="34" charset="0"/>
                <a:cs typeface="Times New Roman" panose="02020603050405020304" pitchFamily="18" charset="0"/>
              </a:rPr>
              <a:t>enero</a:t>
            </a:r>
            <a:r>
              <a:rPr lang="en-US" altLang="es-EC" sz="1200" b="1" i="1" dirty="0">
                <a:latin typeface="Calibri Light" panose="020F0302020204030204" pitchFamily="34" charset="0"/>
                <a:cs typeface="Times New Roman" panose="02020603050405020304" pitchFamily="18" charset="0"/>
              </a:rPr>
              <a:t> de 2022</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DB772212-E9AD-4D8C-A246-C15D97C78493}"/>
              </a:ext>
            </a:extLst>
          </p:cNvPr>
          <p:cNvPicPr>
            <a:picLocks noChangeAspect="1"/>
          </p:cNvPicPr>
          <p:nvPr/>
        </p:nvPicPr>
        <p:blipFill>
          <a:blip r:embed="rId3"/>
          <a:stretch>
            <a:fillRect/>
          </a:stretch>
        </p:blipFill>
        <p:spPr>
          <a:xfrm>
            <a:off x="2224087" y="3048000"/>
            <a:ext cx="7743825" cy="762000"/>
          </a:xfrm>
          <a:prstGeom prst="rect">
            <a:avLst/>
          </a:prstGeom>
        </p:spPr>
      </p:pic>
      <p:sp>
        <p:nvSpPr>
          <p:cNvPr id="5" name="Título 1">
            <a:extLst>
              <a:ext uri="{FF2B5EF4-FFF2-40B4-BE49-F238E27FC236}">
                <a16:creationId xmlns:a16="http://schemas.microsoft.com/office/drawing/2014/main" id="{95DDB877-6523-457E-BC35-79D4015DD8FE}"/>
              </a:ext>
            </a:extLst>
          </p:cNvPr>
          <p:cNvSpPr txBox="1">
            <a:spLocks/>
          </p:cNvSpPr>
          <p:nvPr/>
        </p:nvSpPr>
        <p:spPr bwMode="auto">
          <a:xfrm>
            <a:off x="919163" y="392176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S" altLang="es-EC" sz="1200" b="1" i="1" dirty="0">
                <a:latin typeface="Calibri Light" panose="020F0302020204030204" pitchFamily="34" charset="0"/>
                <a:cs typeface="Times New Roman" panose="02020603050405020304" pitchFamily="18" charset="0"/>
              </a:rPr>
              <a:t>N</a:t>
            </a:r>
            <a:r>
              <a:rPr lang="es-EC" altLang="es-EC" sz="1200" b="1" i="1" dirty="0" err="1">
                <a:latin typeface="Calibri Light" panose="020F0302020204030204" pitchFamily="34" charset="0"/>
                <a:cs typeface="Times New Roman" panose="02020603050405020304" pitchFamily="18" charset="0"/>
              </a:rPr>
              <a:t>ota</a:t>
            </a:r>
            <a:r>
              <a:rPr lang="es-EC" altLang="es-EC" sz="1200" b="1" i="1" dirty="0">
                <a:latin typeface="Calibri Light" panose="020F0302020204030204" pitchFamily="34" charset="0"/>
                <a:cs typeface="Times New Roman" panose="02020603050405020304" pitchFamily="18" charset="0"/>
              </a:rPr>
              <a:t>: Actualización PIB Abril 2023</a:t>
            </a:r>
            <a:endParaRPr lang="en-US" altLang="es-EC" sz="1200" b="1" i="1" dirty="0">
              <a:latin typeface="Calibri Light" panose="020F0302020204030204" pitchFamily="34" charset="0"/>
              <a:cs typeface="Times New Roman" panose="02020603050405020304" pitchFamily="18" charset="0"/>
            </a:endParaRPr>
          </a:p>
        </p:txBody>
      </p:sp>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br>
              <a:rPr lang="es-EC" sz="2000" dirty="0">
                <a:solidFill>
                  <a:srgbClr val="0070C0"/>
                </a:solidFill>
                <a:effectLst>
                  <a:outerShdw blurRad="38100" dist="38100" dir="2700000" algn="tl">
                    <a:srgbClr val="000000">
                      <a:alpha val="43137"/>
                    </a:srgbClr>
                  </a:outerShdw>
                </a:effectLst>
              </a:rPr>
            </a:b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br>
              <a:rPr lang="es-EC" dirty="0"/>
            </a:br>
            <a:endParaRPr lang="es-EC" dirty="0"/>
          </a:p>
        </p:txBody>
      </p:sp>
      <p:pic>
        <p:nvPicPr>
          <p:cNvPr id="3" name="Imagen 2">
            <a:extLst>
              <a:ext uri="{FF2B5EF4-FFF2-40B4-BE49-F238E27FC236}">
                <a16:creationId xmlns:a16="http://schemas.microsoft.com/office/drawing/2014/main" id="{35A5A224-C48E-4678-A432-023EC2B0379B}"/>
              </a:ext>
            </a:extLst>
          </p:cNvPr>
          <p:cNvPicPr>
            <a:picLocks noChangeAspect="1"/>
          </p:cNvPicPr>
          <p:nvPr/>
        </p:nvPicPr>
        <p:blipFill>
          <a:blip r:embed="rId3"/>
          <a:stretch>
            <a:fillRect/>
          </a:stretch>
        </p:blipFill>
        <p:spPr>
          <a:xfrm>
            <a:off x="102117" y="696596"/>
            <a:ext cx="5540870" cy="3933532"/>
          </a:xfrm>
          <a:prstGeom prst="rect">
            <a:avLst/>
          </a:prstGeom>
        </p:spPr>
      </p:pic>
      <p:pic>
        <p:nvPicPr>
          <p:cNvPr id="7" name="Imagen 6">
            <a:extLst>
              <a:ext uri="{FF2B5EF4-FFF2-40B4-BE49-F238E27FC236}">
                <a16:creationId xmlns:a16="http://schemas.microsoft.com/office/drawing/2014/main" id="{6520731A-94FE-4B85-999E-652F1DDD189C}"/>
              </a:ext>
            </a:extLst>
          </p:cNvPr>
          <p:cNvPicPr>
            <a:picLocks noChangeAspect="1"/>
          </p:cNvPicPr>
          <p:nvPr/>
        </p:nvPicPr>
        <p:blipFill>
          <a:blip r:embed="rId4"/>
          <a:stretch>
            <a:fillRect/>
          </a:stretch>
        </p:blipFill>
        <p:spPr>
          <a:xfrm>
            <a:off x="5797002" y="696596"/>
            <a:ext cx="6292881" cy="4359862"/>
          </a:xfrm>
          <a:prstGeom prst="rect">
            <a:avLst/>
          </a:prstGeom>
        </p:spPr>
      </p:pic>
      <p:pic>
        <p:nvPicPr>
          <p:cNvPr id="10" name="Imagen 9">
            <a:extLst>
              <a:ext uri="{FF2B5EF4-FFF2-40B4-BE49-F238E27FC236}">
                <a16:creationId xmlns:a16="http://schemas.microsoft.com/office/drawing/2014/main" id="{0407C39A-4775-480A-8539-7B54834CB989}"/>
              </a:ext>
            </a:extLst>
          </p:cNvPr>
          <p:cNvPicPr>
            <a:picLocks noChangeAspect="1"/>
          </p:cNvPicPr>
          <p:nvPr/>
        </p:nvPicPr>
        <p:blipFill>
          <a:blip r:embed="rId5"/>
          <a:stretch>
            <a:fillRect/>
          </a:stretch>
        </p:blipFill>
        <p:spPr>
          <a:xfrm>
            <a:off x="5808291" y="5056457"/>
            <a:ext cx="6067620" cy="904075"/>
          </a:xfrm>
          <a:prstGeom prst="rect">
            <a:avLst/>
          </a:prstGeom>
        </p:spPr>
      </p:pic>
      <p:pic>
        <p:nvPicPr>
          <p:cNvPr id="2" name="Imagen 1">
            <a:extLst>
              <a:ext uri="{FF2B5EF4-FFF2-40B4-BE49-F238E27FC236}">
                <a16:creationId xmlns:a16="http://schemas.microsoft.com/office/drawing/2014/main" id="{7B89D784-C81A-457C-A452-CC1461C34FF4}"/>
              </a:ext>
            </a:extLst>
          </p:cNvPr>
          <p:cNvPicPr>
            <a:picLocks noChangeAspect="1"/>
          </p:cNvPicPr>
          <p:nvPr/>
        </p:nvPicPr>
        <p:blipFill>
          <a:blip r:embed="rId6"/>
          <a:stretch>
            <a:fillRect/>
          </a:stretch>
        </p:blipFill>
        <p:spPr>
          <a:xfrm>
            <a:off x="102117" y="4644753"/>
            <a:ext cx="5540870" cy="1727481"/>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ENERO 2022</a:t>
            </a:r>
            <a:br>
              <a:rPr lang="es-ES" sz="1400" dirty="0"/>
            </a:br>
            <a:endParaRPr lang="es-EC" sz="1400" dirty="0"/>
          </a:p>
        </p:txBody>
      </p:sp>
      <p:pic>
        <p:nvPicPr>
          <p:cNvPr id="4" name="Imagen 3">
            <a:extLst>
              <a:ext uri="{FF2B5EF4-FFF2-40B4-BE49-F238E27FC236}">
                <a16:creationId xmlns:a16="http://schemas.microsoft.com/office/drawing/2014/main" id="{A973EA39-D1A1-4BE7-AD41-D1AD555CFBAF}"/>
              </a:ext>
            </a:extLst>
          </p:cNvPr>
          <p:cNvPicPr>
            <a:picLocks noChangeAspect="1"/>
          </p:cNvPicPr>
          <p:nvPr/>
        </p:nvPicPr>
        <p:blipFill>
          <a:blip r:embed="rId3"/>
          <a:stretch>
            <a:fillRect/>
          </a:stretch>
        </p:blipFill>
        <p:spPr>
          <a:xfrm>
            <a:off x="2099732" y="1574800"/>
            <a:ext cx="7857067" cy="1755422"/>
          </a:xfrm>
          <a:prstGeom prst="rect">
            <a:avLst/>
          </a:prstGeom>
        </p:spPr>
      </p:pic>
      <p:pic>
        <p:nvPicPr>
          <p:cNvPr id="5" name="Imagen 4">
            <a:extLst>
              <a:ext uri="{FF2B5EF4-FFF2-40B4-BE49-F238E27FC236}">
                <a16:creationId xmlns:a16="http://schemas.microsoft.com/office/drawing/2014/main" id="{1C71E513-F63E-43D2-8392-EEAD5CB35ACA}"/>
              </a:ext>
            </a:extLst>
          </p:cNvPr>
          <p:cNvPicPr>
            <a:picLocks noChangeAspect="1"/>
          </p:cNvPicPr>
          <p:nvPr/>
        </p:nvPicPr>
        <p:blipFill>
          <a:blip r:embed="rId4"/>
          <a:stretch>
            <a:fillRect/>
          </a:stretch>
        </p:blipFill>
        <p:spPr>
          <a:xfrm>
            <a:off x="2099732" y="3428999"/>
            <a:ext cx="7857068" cy="1755422"/>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a:extLst>
              <a:ext uri="{FF2B5EF4-FFF2-40B4-BE49-F238E27FC236}">
                <a16:creationId xmlns:a16="http://schemas.microsoft.com/office/drawing/2014/main" id="{17A70956-A6F2-4A55-9DE4-B2898701ED44}"/>
              </a:ext>
            </a:extLst>
          </p:cNvPr>
          <p:cNvPicPr>
            <a:picLocks noChangeAspect="1"/>
          </p:cNvPicPr>
          <p:nvPr/>
        </p:nvPicPr>
        <p:blipFill>
          <a:blip r:embed="rId3"/>
          <a:stretch>
            <a:fillRect/>
          </a:stretch>
        </p:blipFill>
        <p:spPr>
          <a:xfrm>
            <a:off x="6823428" y="3214157"/>
            <a:ext cx="4273550" cy="1267531"/>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a:extLst>
              <a:ext uri="{FF2B5EF4-FFF2-40B4-BE49-F238E27FC236}">
                <a16:creationId xmlns:a16="http://schemas.microsoft.com/office/drawing/2014/main" id="{45DA0FB5-B309-458E-A160-A6FFAF2C040D}"/>
              </a:ext>
            </a:extLst>
          </p:cNvPr>
          <p:cNvPicPr>
            <a:picLocks noChangeAspect="1"/>
          </p:cNvPicPr>
          <p:nvPr/>
        </p:nvPicPr>
        <p:blipFill>
          <a:blip r:embed="rId4"/>
          <a:stretch>
            <a:fillRect/>
          </a:stretch>
        </p:blipFill>
        <p:spPr>
          <a:xfrm>
            <a:off x="857250" y="1085850"/>
            <a:ext cx="10477500" cy="4686300"/>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a:extLst>
              <a:ext uri="{FF2B5EF4-FFF2-40B4-BE49-F238E27FC236}">
                <a16:creationId xmlns:a16="http://schemas.microsoft.com/office/drawing/2014/main" id="{2CBD5CC9-B780-4805-88B1-62E518F85A58}"/>
              </a:ext>
            </a:extLst>
          </p:cNvPr>
          <p:cNvPicPr>
            <a:picLocks noChangeAspect="1"/>
          </p:cNvPicPr>
          <p:nvPr/>
        </p:nvPicPr>
        <p:blipFill>
          <a:blip r:embed="rId4"/>
          <a:stretch>
            <a:fillRect/>
          </a:stretch>
        </p:blipFill>
        <p:spPr>
          <a:xfrm>
            <a:off x="857250" y="974284"/>
            <a:ext cx="10477500" cy="4909431"/>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C0DDAE45-8235-4F4A-8C3C-BA1C6BFF8221}"/>
              </a:ext>
            </a:extLst>
          </p:cNvPr>
          <p:cNvPicPr>
            <a:picLocks noChangeAspect="1"/>
          </p:cNvPicPr>
          <p:nvPr/>
        </p:nvPicPr>
        <p:blipFill>
          <a:blip r:embed="rId4"/>
          <a:stretch>
            <a:fillRect/>
          </a:stretch>
        </p:blipFill>
        <p:spPr>
          <a:xfrm>
            <a:off x="857250" y="1104520"/>
            <a:ext cx="10477500" cy="1809750"/>
          </a:xfrm>
          <a:prstGeom prst="rect">
            <a:avLst/>
          </a:prstGeom>
        </p:spPr>
      </p:pic>
      <p:pic>
        <p:nvPicPr>
          <p:cNvPr id="4" name="Imagen 3">
            <a:extLst>
              <a:ext uri="{FF2B5EF4-FFF2-40B4-BE49-F238E27FC236}">
                <a16:creationId xmlns:a16="http://schemas.microsoft.com/office/drawing/2014/main" id="{879C0E2E-6BEC-4995-899D-77527D5E7737}"/>
              </a:ext>
            </a:extLst>
          </p:cNvPr>
          <p:cNvPicPr>
            <a:picLocks noChangeAspect="1"/>
          </p:cNvPicPr>
          <p:nvPr/>
        </p:nvPicPr>
        <p:blipFill>
          <a:blip r:embed="rId5"/>
          <a:stretch>
            <a:fillRect/>
          </a:stretch>
        </p:blipFill>
        <p:spPr>
          <a:xfrm>
            <a:off x="857250" y="3943731"/>
            <a:ext cx="10477500" cy="1504950"/>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A32420CF-299C-4776-BE7F-3E4D15B18E5B}"/>
              </a:ext>
            </a:extLst>
          </p:cNvPr>
          <p:cNvPicPr>
            <a:picLocks noChangeAspect="1"/>
          </p:cNvPicPr>
          <p:nvPr/>
        </p:nvPicPr>
        <p:blipFill>
          <a:blip r:embed="rId3"/>
          <a:stretch>
            <a:fillRect/>
          </a:stretch>
        </p:blipFill>
        <p:spPr>
          <a:xfrm>
            <a:off x="6969653" y="3214157"/>
            <a:ext cx="4195058" cy="1436865"/>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a:extLst>
              <a:ext uri="{FF2B5EF4-FFF2-40B4-BE49-F238E27FC236}">
                <a16:creationId xmlns:a16="http://schemas.microsoft.com/office/drawing/2014/main" id="{A177CEC5-9C06-49D2-99B7-FFBDC8771BCF}"/>
              </a:ext>
            </a:extLst>
          </p:cNvPr>
          <p:cNvPicPr>
            <a:picLocks noChangeAspect="1"/>
          </p:cNvPicPr>
          <p:nvPr/>
        </p:nvPicPr>
        <p:blipFill>
          <a:blip r:embed="rId3"/>
          <a:stretch>
            <a:fillRect/>
          </a:stretch>
        </p:blipFill>
        <p:spPr>
          <a:xfrm>
            <a:off x="495300" y="1046868"/>
            <a:ext cx="11201400" cy="4448175"/>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a:extLst>
              <a:ext uri="{FF2B5EF4-FFF2-40B4-BE49-F238E27FC236}">
                <a16:creationId xmlns:a16="http://schemas.microsoft.com/office/drawing/2014/main" id="{D0F4DC84-FFED-48C9-BB17-F74535026500}"/>
              </a:ext>
            </a:extLst>
          </p:cNvPr>
          <p:cNvPicPr>
            <a:picLocks noChangeAspect="1"/>
          </p:cNvPicPr>
          <p:nvPr/>
        </p:nvPicPr>
        <p:blipFill>
          <a:blip r:embed="rId3"/>
          <a:stretch>
            <a:fillRect/>
          </a:stretch>
        </p:blipFill>
        <p:spPr>
          <a:xfrm>
            <a:off x="495300" y="936978"/>
            <a:ext cx="11201400" cy="5136444"/>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64B52949-FD8E-4D3A-B263-18C81013BF2A}"/>
              </a:ext>
            </a:extLst>
          </p:cNvPr>
          <p:cNvPicPr>
            <a:picLocks noChangeAspect="1"/>
          </p:cNvPicPr>
          <p:nvPr/>
        </p:nvPicPr>
        <p:blipFill>
          <a:blip r:embed="rId3"/>
          <a:stretch>
            <a:fillRect/>
          </a:stretch>
        </p:blipFill>
        <p:spPr>
          <a:xfrm>
            <a:off x="476956" y="1078110"/>
            <a:ext cx="11201400" cy="1809750"/>
          </a:xfrm>
          <a:prstGeom prst="rect">
            <a:avLst/>
          </a:prstGeom>
        </p:spPr>
      </p:pic>
      <p:pic>
        <p:nvPicPr>
          <p:cNvPr id="3" name="Imagen 2">
            <a:extLst>
              <a:ext uri="{FF2B5EF4-FFF2-40B4-BE49-F238E27FC236}">
                <a16:creationId xmlns:a16="http://schemas.microsoft.com/office/drawing/2014/main" id="{E1209400-E191-4696-952C-E50A8F44DB3E}"/>
              </a:ext>
            </a:extLst>
          </p:cNvPr>
          <p:cNvPicPr>
            <a:picLocks noChangeAspect="1"/>
          </p:cNvPicPr>
          <p:nvPr/>
        </p:nvPicPr>
        <p:blipFill>
          <a:blip r:embed="rId4"/>
          <a:stretch>
            <a:fillRect/>
          </a:stretch>
        </p:blipFill>
        <p:spPr>
          <a:xfrm>
            <a:off x="495300" y="3970140"/>
            <a:ext cx="11201400" cy="1696881"/>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67A92238-E630-4EC8-AACC-854DEBD3FE1A}"/>
              </a:ext>
            </a:extLst>
          </p:cNvPr>
          <p:cNvPicPr>
            <a:picLocks noChangeAspect="1"/>
          </p:cNvPicPr>
          <p:nvPr/>
        </p:nvPicPr>
        <p:blipFill>
          <a:blip r:embed="rId3"/>
          <a:stretch>
            <a:fillRect/>
          </a:stretch>
        </p:blipFill>
        <p:spPr>
          <a:xfrm>
            <a:off x="7100357" y="3097391"/>
            <a:ext cx="4165953" cy="1305276"/>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98D34AD4-68C2-4DB5-9C4E-9E3CF020788F}"/>
              </a:ext>
            </a:extLst>
          </p:cNvPr>
          <p:cNvPicPr>
            <a:picLocks noChangeAspect="1"/>
          </p:cNvPicPr>
          <p:nvPr/>
        </p:nvPicPr>
        <p:blipFill>
          <a:blip r:embed="rId3"/>
          <a:stretch>
            <a:fillRect/>
          </a:stretch>
        </p:blipFill>
        <p:spPr>
          <a:xfrm>
            <a:off x="219075" y="991483"/>
            <a:ext cx="11753850" cy="4901318"/>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60C4F02B-D24A-42F3-9453-38D2DA27EFEA}"/>
              </a:ext>
            </a:extLst>
          </p:cNvPr>
          <p:cNvPicPr>
            <a:picLocks noChangeAspect="1"/>
          </p:cNvPicPr>
          <p:nvPr/>
        </p:nvPicPr>
        <p:blipFill>
          <a:blip r:embed="rId3"/>
          <a:stretch>
            <a:fillRect/>
          </a:stretch>
        </p:blipFill>
        <p:spPr>
          <a:xfrm>
            <a:off x="219075" y="982135"/>
            <a:ext cx="11753850" cy="4989688"/>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13F6CE40-D56B-4C7E-8496-4AFA3495A5AD}"/>
              </a:ext>
            </a:extLst>
          </p:cNvPr>
          <p:cNvPicPr>
            <a:picLocks noChangeAspect="1"/>
          </p:cNvPicPr>
          <p:nvPr/>
        </p:nvPicPr>
        <p:blipFill>
          <a:blip r:embed="rId3"/>
          <a:stretch>
            <a:fillRect/>
          </a:stretch>
        </p:blipFill>
        <p:spPr>
          <a:xfrm>
            <a:off x="372885" y="1067418"/>
            <a:ext cx="11288538" cy="2171700"/>
          </a:xfrm>
          <a:prstGeom prst="rect">
            <a:avLst/>
          </a:prstGeom>
        </p:spPr>
      </p:pic>
      <p:pic>
        <p:nvPicPr>
          <p:cNvPr id="5" name="Imagen 4">
            <a:extLst>
              <a:ext uri="{FF2B5EF4-FFF2-40B4-BE49-F238E27FC236}">
                <a16:creationId xmlns:a16="http://schemas.microsoft.com/office/drawing/2014/main" id="{BD55A81B-C6A7-4E51-8798-DBFAD702BDCB}"/>
              </a:ext>
            </a:extLst>
          </p:cNvPr>
          <p:cNvPicPr>
            <a:picLocks noChangeAspect="1"/>
          </p:cNvPicPr>
          <p:nvPr/>
        </p:nvPicPr>
        <p:blipFill>
          <a:blip r:embed="rId4"/>
          <a:stretch>
            <a:fillRect/>
          </a:stretch>
        </p:blipFill>
        <p:spPr>
          <a:xfrm>
            <a:off x="372885" y="4053417"/>
            <a:ext cx="11288538" cy="1866900"/>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718560" y="1321823"/>
            <a:ext cx="6202117" cy="738664"/>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Enero 2022</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pic>
        <p:nvPicPr>
          <p:cNvPr id="4" name="Imagen 3">
            <a:extLst>
              <a:ext uri="{FF2B5EF4-FFF2-40B4-BE49-F238E27FC236}">
                <a16:creationId xmlns:a16="http://schemas.microsoft.com/office/drawing/2014/main" id="{F87A84E0-6DE5-4EBF-A204-98531E5FCA7A}"/>
              </a:ext>
            </a:extLst>
          </p:cNvPr>
          <p:cNvPicPr>
            <a:picLocks noChangeAspect="1"/>
          </p:cNvPicPr>
          <p:nvPr/>
        </p:nvPicPr>
        <p:blipFill>
          <a:blip r:embed="rId3"/>
          <a:stretch>
            <a:fillRect/>
          </a:stretch>
        </p:blipFill>
        <p:spPr>
          <a:xfrm>
            <a:off x="3239912" y="2213910"/>
            <a:ext cx="5644444" cy="2026002"/>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3" name="Imagen 2">
            <a:extLst>
              <a:ext uri="{FF2B5EF4-FFF2-40B4-BE49-F238E27FC236}">
                <a16:creationId xmlns:a16="http://schemas.microsoft.com/office/drawing/2014/main" id="{9B17B323-7891-4B24-B16C-EF80D0CD260A}"/>
              </a:ext>
            </a:extLst>
          </p:cNvPr>
          <p:cNvPicPr>
            <a:picLocks noChangeAspect="1"/>
          </p:cNvPicPr>
          <p:nvPr/>
        </p:nvPicPr>
        <p:blipFill>
          <a:blip r:embed="rId3"/>
          <a:stretch>
            <a:fillRect/>
          </a:stretch>
        </p:blipFill>
        <p:spPr>
          <a:xfrm>
            <a:off x="7233002" y="3044119"/>
            <a:ext cx="4239683" cy="1358547"/>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a:extLst>
              <a:ext uri="{FF2B5EF4-FFF2-40B4-BE49-F238E27FC236}">
                <a16:creationId xmlns:a16="http://schemas.microsoft.com/office/drawing/2014/main" id="{7AD8F950-0E03-4D87-B1E8-F1AF16E0C177}"/>
              </a:ext>
            </a:extLst>
          </p:cNvPr>
          <p:cNvPicPr>
            <a:picLocks noChangeAspect="1"/>
          </p:cNvPicPr>
          <p:nvPr/>
        </p:nvPicPr>
        <p:blipFill>
          <a:blip r:embed="rId3"/>
          <a:stretch>
            <a:fillRect/>
          </a:stretch>
        </p:blipFill>
        <p:spPr>
          <a:xfrm>
            <a:off x="752475" y="1123068"/>
            <a:ext cx="10687050" cy="4295775"/>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a:extLst>
              <a:ext uri="{FF2B5EF4-FFF2-40B4-BE49-F238E27FC236}">
                <a16:creationId xmlns:a16="http://schemas.microsoft.com/office/drawing/2014/main" id="{C38D14D7-D297-4086-AA03-A9D8A7701B43}"/>
              </a:ext>
            </a:extLst>
          </p:cNvPr>
          <p:cNvPicPr>
            <a:picLocks noChangeAspect="1"/>
          </p:cNvPicPr>
          <p:nvPr/>
        </p:nvPicPr>
        <p:blipFill>
          <a:blip r:embed="rId3"/>
          <a:stretch>
            <a:fillRect/>
          </a:stretch>
        </p:blipFill>
        <p:spPr>
          <a:xfrm>
            <a:off x="729897" y="941253"/>
            <a:ext cx="10687050" cy="4661429"/>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9B68BF0F-F3EA-4BF9-AF45-81BE70C99869}"/>
              </a:ext>
            </a:extLst>
          </p:cNvPr>
          <p:cNvPicPr>
            <a:picLocks noChangeAspect="1"/>
          </p:cNvPicPr>
          <p:nvPr/>
        </p:nvPicPr>
        <p:blipFill>
          <a:blip r:embed="rId3"/>
          <a:stretch>
            <a:fillRect/>
          </a:stretch>
        </p:blipFill>
        <p:spPr>
          <a:xfrm>
            <a:off x="666749" y="1135634"/>
            <a:ext cx="11017250" cy="1771650"/>
          </a:xfrm>
          <a:prstGeom prst="rect">
            <a:avLst/>
          </a:prstGeom>
        </p:spPr>
      </p:pic>
      <p:pic>
        <p:nvPicPr>
          <p:cNvPr id="4" name="Imagen 3">
            <a:extLst>
              <a:ext uri="{FF2B5EF4-FFF2-40B4-BE49-F238E27FC236}">
                <a16:creationId xmlns:a16="http://schemas.microsoft.com/office/drawing/2014/main" id="{77297056-1F49-4FAF-B3F1-57150396CFEC}"/>
              </a:ext>
            </a:extLst>
          </p:cNvPr>
          <p:cNvPicPr>
            <a:picLocks noChangeAspect="1"/>
          </p:cNvPicPr>
          <p:nvPr/>
        </p:nvPicPr>
        <p:blipFill>
          <a:blip r:embed="rId4"/>
          <a:stretch>
            <a:fillRect/>
          </a:stretch>
        </p:blipFill>
        <p:spPr>
          <a:xfrm>
            <a:off x="666749" y="3950717"/>
            <a:ext cx="11017250" cy="1695450"/>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a:extLst>
              <a:ext uri="{FF2B5EF4-FFF2-40B4-BE49-F238E27FC236}">
                <a16:creationId xmlns:a16="http://schemas.microsoft.com/office/drawing/2014/main" id="{7FA5C6B9-72CB-4A36-B1E8-8ECD25B3C033}"/>
              </a:ext>
            </a:extLst>
          </p:cNvPr>
          <p:cNvPicPr>
            <a:picLocks noChangeAspect="1"/>
          </p:cNvPicPr>
          <p:nvPr/>
        </p:nvPicPr>
        <p:blipFill>
          <a:blip r:embed="rId3"/>
          <a:stretch>
            <a:fillRect/>
          </a:stretch>
        </p:blipFill>
        <p:spPr>
          <a:xfrm>
            <a:off x="6718388" y="3800916"/>
            <a:ext cx="4221162" cy="1314450"/>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a:extLst>
              <a:ext uri="{FF2B5EF4-FFF2-40B4-BE49-F238E27FC236}">
                <a16:creationId xmlns:a16="http://schemas.microsoft.com/office/drawing/2014/main" id="{81EF456E-0345-422A-86DD-68F17D9580F5}"/>
              </a:ext>
            </a:extLst>
          </p:cNvPr>
          <p:cNvPicPr>
            <a:picLocks noChangeAspect="1"/>
          </p:cNvPicPr>
          <p:nvPr/>
        </p:nvPicPr>
        <p:blipFill>
          <a:blip r:embed="rId3"/>
          <a:stretch>
            <a:fillRect/>
          </a:stretch>
        </p:blipFill>
        <p:spPr>
          <a:xfrm>
            <a:off x="919162" y="1253068"/>
            <a:ext cx="10353675" cy="4190470"/>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a:extLst>
              <a:ext uri="{FF2B5EF4-FFF2-40B4-BE49-F238E27FC236}">
                <a16:creationId xmlns:a16="http://schemas.microsoft.com/office/drawing/2014/main" id="{EAED6990-50AD-4BAB-9B17-CE48D553FF6F}"/>
              </a:ext>
            </a:extLst>
          </p:cNvPr>
          <p:cNvPicPr>
            <a:picLocks noChangeAspect="1"/>
          </p:cNvPicPr>
          <p:nvPr/>
        </p:nvPicPr>
        <p:blipFill>
          <a:blip r:embed="rId3"/>
          <a:stretch>
            <a:fillRect/>
          </a:stretch>
        </p:blipFill>
        <p:spPr>
          <a:xfrm>
            <a:off x="876300" y="1009650"/>
            <a:ext cx="10439400" cy="4838700"/>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683CA5C6-66B9-4819-A16E-CD96D44F344E}"/>
              </a:ext>
            </a:extLst>
          </p:cNvPr>
          <p:cNvPicPr>
            <a:picLocks noChangeAspect="1"/>
          </p:cNvPicPr>
          <p:nvPr/>
        </p:nvPicPr>
        <p:blipFill>
          <a:blip r:embed="rId3"/>
          <a:stretch>
            <a:fillRect/>
          </a:stretch>
        </p:blipFill>
        <p:spPr>
          <a:xfrm>
            <a:off x="876300" y="1265810"/>
            <a:ext cx="10439400" cy="1714500"/>
          </a:xfrm>
          <a:prstGeom prst="rect">
            <a:avLst/>
          </a:prstGeom>
        </p:spPr>
      </p:pic>
      <p:pic>
        <p:nvPicPr>
          <p:cNvPr id="5" name="Imagen 4">
            <a:extLst>
              <a:ext uri="{FF2B5EF4-FFF2-40B4-BE49-F238E27FC236}">
                <a16:creationId xmlns:a16="http://schemas.microsoft.com/office/drawing/2014/main" id="{42257149-7937-4C08-A18E-7CAEF2E376D0}"/>
              </a:ext>
            </a:extLst>
          </p:cNvPr>
          <p:cNvPicPr>
            <a:picLocks noChangeAspect="1"/>
          </p:cNvPicPr>
          <p:nvPr/>
        </p:nvPicPr>
        <p:blipFill>
          <a:blip r:embed="rId4"/>
          <a:stretch>
            <a:fillRect/>
          </a:stretch>
        </p:blipFill>
        <p:spPr>
          <a:xfrm>
            <a:off x="914399" y="4003675"/>
            <a:ext cx="10439400" cy="1695450"/>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3" name="Imagen 2">
            <a:extLst>
              <a:ext uri="{FF2B5EF4-FFF2-40B4-BE49-F238E27FC236}">
                <a16:creationId xmlns:a16="http://schemas.microsoft.com/office/drawing/2014/main" id="{32D52327-26E7-4FF7-8A61-52A9A5FBB084}"/>
              </a:ext>
            </a:extLst>
          </p:cNvPr>
          <p:cNvPicPr>
            <a:picLocks noChangeAspect="1"/>
          </p:cNvPicPr>
          <p:nvPr/>
        </p:nvPicPr>
        <p:blipFill>
          <a:blip r:embed="rId2"/>
          <a:stretch>
            <a:fillRect/>
          </a:stretch>
        </p:blipFill>
        <p:spPr>
          <a:xfrm>
            <a:off x="7373056" y="3536950"/>
            <a:ext cx="4265788" cy="1260828"/>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7" name="Imagen 6">
            <a:extLst>
              <a:ext uri="{FF2B5EF4-FFF2-40B4-BE49-F238E27FC236}">
                <a16:creationId xmlns:a16="http://schemas.microsoft.com/office/drawing/2014/main" id="{456C2C05-3B9E-4E59-8501-DEC95734BEC3}"/>
              </a:ext>
            </a:extLst>
          </p:cNvPr>
          <p:cNvPicPr>
            <a:picLocks noChangeAspect="1"/>
          </p:cNvPicPr>
          <p:nvPr/>
        </p:nvPicPr>
        <p:blipFill>
          <a:blip r:embed="rId2"/>
          <a:stretch>
            <a:fillRect/>
          </a:stretch>
        </p:blipFill>
        <p:spPr>
          <a:xfrm>
            <a:off x="785812" y="1419225"/>
            <a:ext cx="10620375" cy="4019550"/>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6A5065E4-717A-4461-A7CB-B0E2BBC12AAD}"/>
              </a:ext>
            </a:extLst>
          </p:cNvPr>
          <p:cNvPicPr>
            <a:picLocks noChangeAspect="1"/>
          </p:cNvPicPr>
          <p:nvPr/>
        </p:nvPicPr>
        <p:blipFill>
          <a:blip r:embed="rId2"/>
          <a:stretch>
            <a:fillRect/>
          </a:stretch>
        </p:blipFill>
        <p:spPr>
          <a:xfrm>
            <a:off x="785812" y="1016000"/>
            <a:ext cx="10620375" cy="4946650"/>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B64EB487-76C1-4509-8CD0-CA422B2303BB}"/>
              </a:ext>
            </a:extLst>
          </p:cNvPr>
          <p:cNvPicPr>
            <a:picLocks noChangeAspect="1"/>
          </p:cNvPicPr>
          <p:nvPr/>
        </p:nvPicPr>
        <p:blipFill>
          <a:blip r:embed="rId2"/>
          <a:stretch>
            <a:fillRect/>
          </a:stretch>
        </p:blipFill>
        <p:spPr>
          <a:xfrm>
            <a:off x="733423" y="1218847"/>
            <a:ext cx="10620375" cy="1695450"/>
          </a:xfrm>
          <a:prstGeom prst="rect">
            <a:avLst/>
          </a:prstGeom>
        </p:spPr>
      </p:pic>
      <p:pic>
        <p:nvPicPr>
          <p:cNvPr id="8" name="Imagen 7">
            <a:extLst>
              <a:ext uri="{FF2B5EF4-FFF2-40B4-BE49-F238E27FC236}">
                <a16:creationId xmlns:a16="http://schemas.microsoft.com/office/drawing/2014/main" id="{C116E9C8-BCFB-44E6-8A28-74CFDFD6ED4E}"/>
              </a:ext>
            </a:extLst>
          </p:cNvPr>
          <p:cNvPicPr>
            <a:picLocks noChangeAspect="1"/>
          </p:cNvPicPr>
          <p:nvPr/>
        </p:nvPicPr>
        <p:blipFill>
          <a:blip r:embed="rId3"/>
          <a:stretch>
            <a:fillRect/>
          </a:stretch>
        </p:blipFill>
        <p:spPr>
          <a:xfrm>
            <a:off x="785812" y="3766608"/>
            <a:ext cx="10620375" cy="1695450"/>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31 de enero de 2022</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4110087" y="121897"/>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3EBB732B-DE2B-48AF-BE24-8E0D32D5AE46}"/>
              </a:ext>
            </a:extLst>
          </p:cNvPr>
          <p:cNvPicPr>
            <a:picLocks noChangeAspect="1"/>
          </p:cNvPicPr>
          <p:nvPr/>
        </p:nvPicPr>
        <p:blipFill>
          <a:blip r:embed="rId2"/>
          <a:stretch>
            <a:fillRect/>
          </a:stretch>
        </p:blipFill>
        <p:spPr>
          <a:xfrm>
            <a:off x="790575" y="777169"/>
            <a:ext cx="10610850" cy="5010150"/>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75EE9AB9-D7E9-42E3-91A5-5DBA6CE75563}"/>
              </a:ext>
            </a:extLst>
          </p:cNvPr>
          <p:cNvPicPr>
            <a:picLocks noChangeAspect="1"/>
          </p:cNvPicPr>
          <p:nvPr/>
        </p:nvPicPr>
        <p:blipFill>
          <a:blip r:embed="rId2"/>
          <a:stretch>
            <a:fillRect/>
          </a:stretch>
        </p:blipFill>
        <p:spPr>
          <a:xfrm>
            <a:off x="838200" y="1924050"/>
            <a:ext cx="10610850" cy="1504950"/>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D72B60B7-F838-4035-9A8E-5E544B1A8531}"/>
              </a:ext>
            </a:extLst>
          </p:cNvPr>
          <p:cNvPicPr>
            <a:picLocks noChangeAspect="1"/>
          </p:cNvPicPr>
          <p:nvPr/>
        </p:nvPicPr>
        <p:blipFill>
          <a:blip r:embed="rId2"/>
          <a:stretch>
            <a:fillRect/>
          </a:stretch>
        </p:blipFill>
        <p:spPr>
          <a:xfrm>
            <a:off x="270933" y="704427"/>
            <a:ext cx="11661423" cy="6078488"/>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3" name="Imagen 2">
            <a:extLst>
              <a:ext uri="{FF2B5EF4-FFF2-40B4-BE49-F238E27FC236}">
                <a16:creationId xmlns:a16="http://schemas.microsoft.com/office/drawing/2014/main" id="{4FE73D71-C7E8-4A76-A4C9-83582B6E33B8}"/>
              </a:ext>
            </a:extLst>
          </p:cNvPr>
          <p:cNvPicPr>
            <a:picLocks noChangeAspect="1"/>
          </p:cNvPicPr>
          <p:nvPr/>
        </p:nvPicPr>
        <p:blipFill>
          <a:blip r:embed="rId3"/>
          <a:stretch>
            <a:fillRect/>
          </a:stretch>
        </p:blipFill>
        <p:spPr>
          <a:xfrm>
            <a:off x="1290637" y="1884715"/>
            <a:ext cx="9610725" cy="1914525"/>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193059" y="4882462"/>
            <a:ext cx="9753600" cy="246221"/>
          </a:xfrm>
          <a:prstGeom prst="rect">
            <a:avLst/>
          </a:prstGeom>
          <a:noFill/>
        </p:spPr>
        <p:txBody>
          <a:bodyPr wrap="square" rtlCol="0">
            <a:spAutoFit/>
          </a:bodyPr>
          <a:lstStyle/>
          <a:p>
            <a:r>
              <a:rPr lang="es-ES" sz="1000" b="1" dirty="0"/>
              <a:t> Nota: Al saldo del 31 de enero de Tenedores de Bonos y Pagares Privados se debe restar USD 420.841.070,83, bonos que han sido recomprados por la Seguridad Social </a:t>
            </a:r>
            <a:endParaRPr lang="es-EC" dirty="0"/>
          </a:p>
        </p:txBody>
      </p:sp>
      <p:pic>
        <p:nvPicPr>
          <p:cNvPr id="3" name="Imagen 2">
            <a:extLst>
              <a:ext uri="{FF2B5EF4-FFF2-40B4-BE49-F238E27FC236}">
                <a16:creationId xmlns:a16="http://schemas.microsoft.com/office/drawing/2014/main" id="{454BF1DE-5585-46D8-8D79-B5144D88BBD1}"/>
              </a:ext>
            </a:extLst>
          </p:cNvPr>
          <p:cNvPicPr>
            <a:picLocks noChangeAspect="1"/>
          </p:cNvPicPr>
          <p:nvPr/>
        </p:nvPicPr>
        <p:blipFill>
          <a:blip r:embed="rId3"/>
          <a:stretch>
            <a:fillRect/>
          </a:stretch>
        </p:blipFill>
        <p:spPr>
          <a:xfrm>
            <a:off x="1042281" y="1312333"/>
            <a:ext cx="9610725" cy="3352800"/>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C601999B-59AE-429C-BAC6-E9509A77392F}"/>
              </a:ext>
            </a:extLst>
          </p:cNvPr>
          <p:cNvPicPr>
            <a:picLocks noChangeAspect="1"/>
          </p:cNvPicPr>
          <p:nvPr/>
        </p:nvPicPr>
        <p:blipFill>
          <a:blip r:embed="rId2"/>
          <a:stretch>
            <a:fillRect/>
          </a:stretch>
        </p:blipFill>
        <p:spPr>
          <a:xfrm>
            <a:off x="519289" y="685800"/>
            <a:ext cx="11255022" cy="5308600"/>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enero 2022</a:t>
            </a:r>
          </a:p>
        </p:txBody>
      </p:sp>
    </p:spTree>
    <p:extLst>
      <p:ext uri="{BB962C8B-B14F-4D97-AF65-F5344CB8AC3E}">
        <p14:creationId xmlns:p14="http://schemas.microsoft.com/office/powerpoint/2010/main" val="99192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34263</TotalTime>
  <Words>1879</Words>
  <Application>Microsoft Office PowerPoint</Application>
  <PresentationFormat>Panorámica</PresentationFormat>
  <Paragraphs>255</Paragraphs>
  <Slides>46</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46</vt:i4>
      </vt:variant>
    </vt:vector>
  </HeadingPairs>
  <TitlesOfParts>
    <vt:vector size="55" baseType="lpstr">
      <vt:lpstr>MS PGothic</vt:lpstr>
      <vt:lpstr>Arial</vt:lpstr>
      <vt:lpstr>Calibri</vt:lpstr>
      <vt:lpstr>Calibri (Cuerpo)</vt:lpstr>
      <vt:lpstr>Calibri Light</vt:lpstr>
      <vt:lpstr>GOTHAM-LIGHT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Vargas Monje, Johana  Elizabeth</cp:lastModifiedBy>
  <cp:revision>446</cp:revision>
  <cp:lastPrinted>2023-01-30T19:47:08Z</cp:lastPrinted>
  <dcterms:created xsi:type="dcterms:W3CDTF">2021-05-25T19:59:53Z</dcterms:created>
  <dcterms:modified xsi:type="dcterms:W3CDTF">2023-06-07T14:03:40Z</dcterms:modified>
</cp:coreProperties>
</file>