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9"/>
    <p:restoredTop sz="94248" autoAdjust="0"/>
  </p:normalViewPr>
  <p:slideViewPr>
    <p:cSldViewPr snapToGrid="0" snapToObjects="1">
      <p:cViewPr varScale="1">
        <p:scale>
          <a:sx n="82" d="100"/>
          <a:sy n="82" d="100"/>
        </p:scale>
        <p:origin x="792" y="58"/>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31/10/2023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10/31/2023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10/31/2023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10/31/2023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10/31/2023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10/31/2023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10/31/2023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10/31/2023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10/31/2023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10/31/2023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10/31/2023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10/31/2023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10/31/2023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smtClean="0">
                <a:solidFill>
                  <a:schemeClr val="bg1"/>
                </a:solidFill>
                <a:latin typeface="GOTHAM-LIGHT" pitchFamily="2" charset="0"/>
              </a:rPr>
              <a:t>31 </a:t>
            </a:r>
            <a:r>
              <a:rPr lang="en-US" altLang="es-EC" sz="2800" dirty="0">
                <a:solidFill>
                  <a:schemeClr val="bg1"/>
                </a:solidFill>
                <a:latin typeface="GOTHAM-LIGHT" pitchFamily="2" charset="0"/>
              </a:rPr>
              <a:t>de </a:t>
            </a:r>
            <a:r>
              <a:rPr lang="en-US" altLang="es-EC" sz="2800" dirty="0" err="1" smtClean="0">
                <a:solidFill>
                  <a:schemeClr val="bg1"/>
                </a:solidFill>
                <a:latin typeface="GOTHAM-LIGHT" pitchFamily="2" charset="0"/>
              </a:rPr>
              <a:t>agosto</a:t>
            </a:r>
            <a:r>
              <a:rPr lang="en-US" altLang="es-EC" sz="2800" dirty="0" smtClean="0">
                <a:solidFill>
                  <a:schemeClr val="bg1"/>
                </a:solidFill>
                <a:latin typeface="GOTHAM-LIGHT" pitchFamily="2" charset="0"/>
              </a:rPr>
              <a:t> </a:t>
            </a:r>
            <a:r>
              <a:rPr lang="en-US" altLang="es-EC" sz="2800" dirty="0">
                <a:solidFill>
                  <a:schemeClr val="bg1"/>
                </a:solidFill>
                <a:latin typeface="GOTHAM-LIGHT" pitchFamily="2" charset="0"/>
              </a:rPr>
              <a:t>de 2023</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a:t>
            </a:r>
            <a:r>
              <a:rPr lang="en-US" altLang="es-EC" sz="1200" b="1" i="1" dirty="0" smtClean="0">
                <a:latin typeface="Calibri Light" panose="020F0302020204030204" pitchFamily="34" charset="0"/>
                <a:cs typeface="Times New Roman" panose="02020603050405020304" pitchFamily="18" charset="0"/>
              </a:rPr>
              <a:t>31 de </a:t>
            </a:r>
            <a:r>
              <a:rPr lang="en-US" altLang="es-EC" sz="1200" b="1" i="1" dirty="0" err="1" smtClean="0">
                <a:latin typeface="Calibri Light" panose="020F0302020204030204" pitchFamily="34" charset="0"/>
                <a:cs typeface="Times New Roman" panose="02020603050405020304" pitchFamily="18" charset="0"/>
              </a:rPr>
              <a:t>agosto</a:t>
            </a:r>
            <a:r>
              <a:rPr lang="en-US" altLang="es-EC" sz="1200" b="1" i="1" dirty="0" smtClean="0">
                <a:latin typeface="Calibri Light" panose="020F0302020204030204" pitchFamily="34" charset="0"/>
                <a:cs typeface="Times New Roman" panose="02020603050405020304" pitchFamily="18" charset="0"/>
              </a:rPr>
              <a:t> </a:t>
            </a:r>
            <a:r>
              <a:rPr lang="en-US" altLang="es-EC" sz="1200" b="1" i="1" dirty="0">
                <a:latin typeface="Calibri Light" panose="020F0302020204030204" pitchFamily="34" charset="0"/>
                <a:cs typeface="Times New Roman" panose="02020603050405020304" pitchFamily="18" charset="0"/>
              </a:rPr>
              <a:t>de 2023</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1970272" y="2810319"/>
            <a:ext cx="8122507" cy="781965"/>
          </a:xfrm>
          <a:prstGeom prst="rect">
            <a:avLst/>
          </a:prstGeom>
        </p:spPr>
      </p:pic>
    </p:spTree>
    <p:extLst>
      <p:ext uri="{BB962C8B-B14F-4D97-AF65-F5344CB8AC3E}">
        <p14:creationId xmlns:p14="http://schemas.microsoft.com/office/powerpoint/2010/main" val="2098302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
            </a: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r>
              <a:rPr lang="es-EC" dirty="0"/>
              <a:t/>
            </a:r>
            <a:br>
              <a:rPr lang="es-EC" dirty="0"/>
            </a:br>
            <a:endParaRPr lang="es-EC" dirty="0"/>
          </a:p>
        </p:txBody>
      </p:sp>
      <p:pic>
        <p:nvPicPr>
          <p:cNvPr id="9" name="Imagen 8"/>
          <p:cNvPicPr>
            <a:picLocks noChangeAspect="1"/>
          </p:cNvPicPr>
          <p:nvPr/>
        </p:nvPicPr>
        <p:blipFill>
          <a:blip r:embed="rId3"/>
          <a:stretch>
            <a:fillRect/>
          </a:stretch>
        </p:blipFill>
        <p:spPr>
          <a:xfrm>
            <a:off x="5802680" y="4917233"/>
            <a:ext cx="6322171" cy="1119673"/>
          </a:xfrm>
          <a:prstGeom prst="rect">
            <a:avLst/>
          </a:prstGeom>
        </p:spPr>
      </p:pic>
      <p:pic>
        <p:nvPicPr>
          <p:cNvPr id="3" name="Imagen 2"/>
          <p:cNvPicPr>
            <a:picLocks noChangeAspect="1"/>
          </p:cNvPicPr>
          <p:nvPr/>
        </p:nvPicPr>
        <p:blipFill>
          <a:blip r:embed="rId4"/>
          <a:stretch>
            <a:fillRect/>
          </a:stretch>
        </p:blipFill>
        <p:spPr>
          <a:xfrm>
            <a:off x="66202" y="735633"/>
            <a:ext cx="5553451" cy="3994988"/>
          </a:xfrm>
          <a:prstGeom prst="rect">
            <a:avLst/>
          </a:prstGeom>
        </p:spPr>
      </p:pic>
      <p:pic>
        <p:nvPicPr>
          <p:cNvPr id="6" name="Imagen 5"/>
          <p:cNvPicPr>
            <a:picLocks noChangeAspect="1"/>
          </p:cNvPicPr>
          <p:nvPr/>
        </p:nvPicPr>
        <p:blipFill>
          <a:blip r:embed="rId5"/>
          <a:stretch>
            <a:fillRect/>
          </a:stretch>
        </p:blipFill>
        <p:spPr>
          <a:xfrm>
            <a:off x="5832547" y="735632"/>
            <a:ext cx="6292304" cy="4106955"/>
          </a:xfrm>
          <a:prstGeom prst="rect">
            <a:avLst/>
          </a:prstGeom>
        </p:spPr>
      </p:pic>
      <p:pic>
        <p:nvPicPr>
          <p:cNvPr id="7" name="Imagen 6"/>
          <p:cNvPicPr>
            <a:picLocks noChangeAspect="1"/>
          </p:cNvPicPr>
          <p:nvPr/>
        </p:nvPicPr>
        <p:blipFill>
          <a:blip r:embed="rId6"/>
          <a:stretch>
            <a:fillRect/>
          </a:stretch>
        </p:blipFill>
        <p:spPr>
          <a:xfrm>
            <a:off x="66201" y="4777274"/>
            <a:ext cx="5553451" cy="1586205"/>
          </a:xfrm>
          <a:prstGeom prst="rect">
            <a:avLst/>
          </a:prstGeom>
        </p:spPr>
      </p:pic>
    </p:spTree>
    <p:extLst>
      <p:ext uri="{BB962C8B-B14F-4D97-AF65-F5344CB8AC3E}">
        <p14:creationId xmlns:p14="http://schemas.microsoft.com/office/powerpoint/2010/main" val="85308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a:t>
            </a:r>
            <a:r>
              <a:rPr lang="es-ES" sz="2800" b="1" dirty="0" smtClean="0">
                <a:solidFill>
                  <a:srgbClr val="0070C0"/>
                </a:solidFill>
                <a:effectLst>
                  <a:outerShdw blurRad="38100" dist="38100" dir="2700000" algn="tl">
                    <a:srgbClr val="000000">
                      <a:alpha val="43137"/>
                    </a:srgbClr>
                  </a:outerShdw>
                </a:effectLst>
              </a:rPr>
              <a:t>AGOSTO </a:t>
            </a:r>
            <a:r>
              <a:rPr lang="es-ES" sz="2800" b="1" dirty="0">
                <a:solidFill>
                  <a:srgbClr val="0070C0"/>
                </a:solidFill>
                <a:effectLst>
                  <a:outerShdw blurRad="38100" dist="38100" dir="2700000" algn="tl">
                    <a:srgbClr val="000000">
                      <a:alpha val="43137"/>
                    </a:srgbClr>
                  </a:outerShdw>
                </a:effectLst>
              </a:rPr>
              <a:t>2023</a:t>
            </a:r>
            <a:r>
              <a:rPr lang="es-ES" sz="1400" dirty="0"/>
              <a:t/>
            </a:r>
            <a:br>
              <a:rPr lang="es-ES" sz="1400" dirty="0"/>
            </a:br>
            <a:endParaRPr lang="es-EC" sz="1400" dirty="0"/>
          </a:p>
        </p:txBody>
      </p:sp>
      <p:pic>
        <p:nvPicPr>
          <p:cNvPr id="2" name="Imagen 1"/>
          <p:cNvPicPr>
            <a:picLocks noChangeAspect="1"/>
          </p:cNvPicPr>
          <p:nvPr/>
        </p:nvPicPr>
        <p:blipFill>
          <a:blip r:embed="rId3"/>
          <a:stretch>
            <a:fillRect/>
          </a:stretch>
        </p:blipFill>
        <p:spPr>
          <a:xfrm>
            <a:off x="2332653" y="1342238"/>
            <a:ext cx="7921690" cy="1680880"/>
          </a:xfrm>
          <a:prstGeom prst="rect">
            <a:avLst/>
          </a:prstGeom>
        </p:spPr>
      </p:pic>
      <p:pic>
        <p:nvPicPr>
          <p:cNvPr id="3" name="Imagen 2"/>
          <p:cNvPicPr>
            <a:picLocks noChangeAspect="1"/>
          </p:cNvPicPr>
          <p:nvPr/>
        </p:nvPicPr>
        <p:blipFill>
          <a:blip r:embed="rId4"/>
          <a:stretch>
            <a:fillRect/>
          </a:stretch>
        </p:blipFill>
        <p:spPr>
          <a:xfrm>
            <a:off x="2332653" y="3202679"/>
            <a:ext cx="7921690" cy="1621247"/>
          </a:xfrm>
          <a:prstGeom prst="rect">
            <a:avLst/>
          </a:prstGeom>
        </p:spPr>
      </p:pic>
    </p:spTree>
    <p:extLst>
      <p:ext uri="{BB962C8B-B14F-4D97-AF65-F5344CB8AC3E}">
        <p14:creationId xmlns:p14="http://schemas.microsoft.com/office/powerpoint/2010/main" val="370666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agosto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860815" y="3163362"/>
            <a:ext cx="4214622" cy="1380646"/>
          </a:xfrm>
          <a:prstGeom prst="rect">
            <a:avLst/>
          </a:prstGeom>
        </p:spPr>
      </p:pic>
    </p:spTree>
    <p:extLst>
      <p:ext uri="{BB962C8B-B14F-4D97-AF65-F5344CB8AC3E}">
        <p14:creationId xmlns:p14="http://schemas.microsoft.com/office/powerpoint/2010/main" val="129265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903039" y="992662"/>
            <a:ext cx="10275033" cy="4820309"/>
          </a:xfrm>
          <a:prstGeom prst="rect">
            <a:avLst/>
          </a:prstGeom>
        </p:spPr>
      </p:pic>
    </p:spTree>
    <p:extLst>
      <p:ext uri="{BB962C8B-B14F-4D97-AF65-F5344CB8AC3E}">
        <p14:creationId xmlns:p14="http://schemas.microsoft.com/office/powerpoint/2010/main" val="1399984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p:cNvPicPr>
            <a:picLocks noChangeAspect="1"/>
          </p:cNvPicPr>
          <p:nvPr/>
        </p:nvPicPr>
        <p:blipFill>
          <a:blip r:embed="rId4"/>
          <a:stretch>
            <a:fillRect/>
          </a:stretch>
        </p:blipFill>
        <p:spPr>
          <a:xfrm>
            <a:off x="517686" y="905340"/>
            <a:ext cx="11064714" cy="5457868"/>
          </a:xfrm>
          <a:prstGeom prst="rect">
            <a:avLst/>
          </a:prstGeom>
        </p:spPr>
      </p:pic>
    </p:spTree>
    <p:extLst>
      <p:ext uri="{BB962C8B-B14F-4D97-AF65-F5344CB8AC3E}">
        <p14:creationId xmlns:p14="http://schemas.microsoft.com/office/powerpoint/2010/main" val="1012274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1219890" y="1146764"/>
            <a:ext cx="9533101" cy="1655467"/>
          </a:xfrm>
          <a:prstGeom prst="rect">
            <a:avLst/>
          </a:prstGeom>
        </p:spPr>
      </p:pic>
      <p:pic>
        <p:nvPicPr>
          <p:cNvPr id="5" name="Imagen 4"/>
          <p:cNvPicPr>
            <a:picLocks noChangeAspect="1"/>
          </p:cNvPicPr>
          <p:nvPr/>
        </p:nvPicPr>
        <p:blipFill>
          <a:blip r:embed="rId5"/>
          <a:stretch>
            <a:fillRect/>
          </a:stretch>
        </p:blipFill>
        <p:spPr>
          <a:xfrm>
            <a:off x="1219890" y="3892215"/>
            <a:ext cx="9533101" cy="1480867"/>
          </a:xfrm>
          <a:prstGeom prst="rect">
            <a:avLst/>
          </a:prstGeom>
        </p:spPr>
      </p:pic>
    </p:spTree>
    <p:extLst>
      <p:ext uri="{BB962C8B-B14F-4D97-AF65-F5344CB8AC3E}">
        <p14:creationId xmlns:p14="http://schemas.microsoft.com/office/powerpoint/2010/main" val="1951772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agosto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121872" y="3243550"/>
            <a:ext cx="4028210" cy="1328450"/>
          </a:xfrm>
          <a:prstGeom prst="rect">
            <a:avLst/>
          </a:prstGeom>
        </p:spPr>
      </p:pic>
    </p:spTree>
    <p:extLst>
      <p:ext uri="{BB962C8B-B14F-4D97-AF65-F5344CB8AC3E}">
        <p14:creationId xmlns:p14="http://schemas.microsoft.com/office/powerpoint/2010/main" val="1962793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p:cNvPicPr>
            <a:picLocks noChangeAspect="1"/>
          </p:cNvPicPr>
          <p:nvPr/>
        </p:nvPicPr>
        <p:blipFill>
          <a:blip r:embed="rId3"/>
          <a:stretch>
            <a:fillRect/>
          </a:stretch>
        </p:blipFill>
        <p:spPr>
          <a:xfrm>
            <a:off x="702357" y="1016559"/>
            <a:ext cx="10531700" cy="4544486"/>
          </a:xfrm>
          <a:prstGeom prst="rect">
            <a:avLst/>
          </a:prstGeom>
        </p:spPr>
      </p:pic>
    </p:spTree>
    <p:extLst>
      <p:ext uri="{BB962C8B-B14F-4D97-AF65-F5344CB8AC3E}">
        <p14:creationId xmlns:p14="http://schemas.microsoft.com/office/powerpoint/2010/main" val="79548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4" name="Imagen 3"/>
          <p:cNvPicPr>
            <a:picLocks noChangeAspect="1"/>
          </p:cNvPicPr>
          <p:nvPr/>
        </p:nvPicPr>
        <p:blipFill>
          <a:blip r:embed="rId3"/>
          <a:stretch>
            <a:fillRect/>
          </a:stretch>
        </p:blipFill>
        <p:spPr>
          <a:xfrm>
            <a:off x="487753" y="930467"/>
            <a:ext cx="11352794" cy="5444934"/>
          </a:xfrm>
          <a:prstGeom prst="rect">
            <a:avLst/>
          </a:prstGeom>
        </p:spPr>
      </p:pic>
    </p:spTree>
    <p:extLst>
      <p:ext uri="{BB962C8B-B14F-4D97-AF65-F5344CB8AC3E}">
        <p14:creationId xmlns:p14="http://schemas.microsoft.com/office/powerpoint/2010/main" val="1281779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982275" y="1270013"/>
            <a:ext cx="9816901" cy="1949011"/>
          </a:xfrm>
          <a:prstGeom prst="rect">
            <a:avLst/>
          </a:prstGeom>
        </p:spPr>
      </p:pic>
      <p:pic>
        <p:nvPicPr>
          <p:cNvPr id="5" name="Imagen 4"/>
          <p:cNvPicPr>
            <a:picLocks noChangeAspect="1"/>
          </p:cNvPicPr>
          <p:nvPr/>
        </p:nvPicPr>
        <p:blipFill>
          <a:blip r:embed="rId4"/>
          <a:stretch>
            <a:fillRect/>
          </a:stretch>
        </p:blipFill>
        <p:spPr>
          <a:xfrm>
            <a:off x="982275" y="3928452"/>
            <a:ext cx="9816901" cy="1800476"/>
          </a:xfrm>
          <a:prstGeom prst="rect">
            <a:avLst/>
          </a:prstGeom>
        </p:spPr>
      </p:pic>
    </p:spTree>
    <p:extLst>
      <p:ext uri="{BB962C8B-B14F-4D97-AF65-F5344CB8AC3E}">
        <p14:creationId xmlns:p14="http://schemas.microsoft.com/office/powerpoint/2010/main" val="1346930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agosto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p:cNvPicPr>
            <a:picLocks noChangeAspect="1"/>
          </p:cNvPicPr>
          <p:nvPr/>
        </p:nvPicPr>
        <p:blipFill>
          <a:blip r:embed="rId3"/>
          <a:stretch>
            <a:fillRect/>
          </a:stretch>
        </p:blipFill>
        <p:spPr>
          <a:xfrm>
            <a:off x="7234503" y="3113374"/>
            <a:ext cx="4096377" cy="1337328"/>
          </a:xfrm>
          <a:prstGeom prst="rect">
            <a:avLst/>
          </a:prstGeom>
        </p:spPr>
      </p:pic>
    </p:spTree>
    <p:extLst>
      <p:ext uri="{BB962C8B-B14F-4D97-AF65-F5344CB8AC3E}">
        <p14:creationId xmlns:p14="http://schemas.microsoft.com/office/powerpoint/2010/main" val="3880884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797324" y="1165666"/>
            <a:ext cx="10597351" cy="4526667"/>
          </a:xfrm>
          <a:prstGeom prst="rect">
            <a:avLst/>
          </a:prstGeom>
        </p:spPr>
      </p:pic>
    </p:spTree>
    <p:extLst>
      <p:ext uri="{BB962C8B-B14F-4D97-AF65-F5344CB8AC3E}">
        <p14:creationId xmlns:p14="http://schemas.microsoft.com/office/powerpoint/2010/main" val="438173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p:cNvPicPr>
            <a:picLocks noChangeAspect="1"/>
          </p:cNvPicPr>
          <p:nvPr/>
        </p:nvPicPr>
        <p:blipFill>
          <a:blip r:embed="rId3"/>
          <a:stretch>
            <a:fillRect/>
          </a:stretch>
        </p:blipFill>
        <p:spPr>
          <a:xfrm>
            <a:off x="797324" y="961052"/>
            <a:ext cx="10597351" cy="5322981"/>
          </a:xfrm>
          <a:prstGeom prst="rect">
            <a:avLst/>
          </a:prstGeom>
        </p:spPr>
      </p:pic>
    </p:spTree>
    <p:extLst>
      <p:ext uri="{BB962C8B-B14F-4D97-AF65-F5344CB8AC3E}">
        <p14:creationId xmlns:p14="http://schemas.microsoft.com/office/powerpoint/2010/main" val="2812048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838200" y="1209109"/>
            <a:ext cx="10597351" cy="1778334"/>
          </a:xfrm>
          <a:prstGeom prst="rect">
            <a:avLst/>
          </a:prstGeom>
        </p:spPr>
      </p:pic>
      <p:pic>
        <p:nvPicPr>
          <p:cNvPr id="4" name="Imagen 3"/>
          <p:cNvPicPr>
            <a:picLocks noChangeAspect="1"/>
          </p:cNvPicPr>
          <p:nvPr/>
        </p:nvPicPr>
        <p:blipFill>
          <a:blip r:embed="rId4"/>
          <a:stretch>
            <a:fillRect/>
          </a:stretch>
        </p:blipFill>
        <p:spPr>
          <a:xfrm>
            <a:off x="838199" y="3965751"/>
            <a:ext cx="10597351" cy="1539067"/>
          </a:xfrm>
          <a:prstGeom prst="rect">
            <a:avLst/>
          </a:prstGeom>
        </p:spPr>
      </p:pic>
    </p:spTree>
    <p:extLst>
      <p:ext uri="{BB962C8B-B14F-4D97-AF65-F5344CB8AC3E}">
        <p14:creationId xmlns:p14="http://schemas.microsoft.com/office/powerpoint/2010/main" val="356882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238436" y="1495203"/>
            <a:ext cx="6202117" cy="661720"/>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600" b="1" i="1" dirty="0">
                <a:latin typeface="Calibri Light" panose="020F0302020204030204" pitchFamily="34" charset="0"/>
                <a:cs typeface="Times New Roman" panose="02020603050405020304" pitchFamily="18" charset="0"/>
              </a:rPr>
              <a:t>Corte a </a:t>
            </a:r>
            <a:r>
              <a:rPr lang="es-EC" altLang="es-EC" sz="1600" b="1" i="1" dirty="0" smtClean="0">
                <a:latin typeface="Calibri Light" panose="020F0302020204030204" pitchFamily="34" charset="0"/>
                <a:cs typeface="Times New Roman" panose="02020603050405020304" pitchFamily="18" charset="0"/>
              </a:rPr>
              <a:t>agosto </a:t>
            </a:r>
            <a:r>
              <a:rPr lang="es-EC" altLang="es-EC" sz="1600" b="1" i="1" dirty="0">
                <a:latin typeface="Calibri Light" panose="020F0302020204030204" pitchFamily="34" charset="0"/>
                <a:cs typeface="Times New Roman" panose="02020603050405020304" pitchFamily="18" charset="0"/>
              </a:rPr>
              <a:t>2023</a:t>
            </a:r>
          </a:p>
        </p:txBody>
      </p:sp>
      <p:pic>
        <p:nvPicPr>
          <p:cNvPr id="3" name="Imagen 2"/>
          <p:cNvPicPr>
            <a:picLocks noChangeAspect="1"/>
          </p:cNvPicPr>
          <p:nvPr/>
        </p:nvPicPr>
        <p:blipFill>
          <a:blip r:embed="rId3"/>
          <a:stretch>
            <a:fillRect/>
          </a:stretch>
        </p:blipFill>
        <p:spPr>
          <a:xfrm>
            <a:off x="3331985" y="2156923"/>
            <a:ext cx="6108567" cy="2760310"/>
          </a:xfrm>
          <a:prstGeom prst="rect">
            <a:avLst/>
          </a:prstGeom>
        </p:spPr>
      </p:pic>
    </p:spTree>
    <p:extLst>
      <p:ext uri="{BB962C8B-B14F-4D97-AF65-F5344CB8AC3E}">
        <p14:creationId xmlns:p14="http://schemas.microsoft.com/office/powerpoint/2010/main" val="773683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agosto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p:cNvPicPr>
            <a:picLocks noChangeAspect="1"/>
          </p:cNvPicPr>
          <p:nvPr/>
        </p:nvPicPr>
        <p:blipFill>
          <a:blip r:embed="rId3"/>
          <a:stretch>
            <a:fillRect/>
          </a:stretch>
        </p:blipFill>
        <p:spPr>
          <a:xfrm>
            <a:off x="7312753" y="3176709"/>
            <a:ext cx="4080181" cy="1218010"/>
          </a:xfrm>
          <a:prstGeom prst="rect">
            <a:avLst/>
          </a:prstGeom>
        </p:spPr>
      </p:pic>
    </p:spTree>
    <p:extLst>
      <p:ext uri="{BB962C8B-B14F-4D97-AF65-F5344CB8AC3E}">
        <p14:creationId xmlns:p14="http://schemas.microsoft.com/office/powerpoint/2010/main" val="1399716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p:cNvPicPr>
            <a:picLocks noChangeAspect="1"/>
          </p:cNvPicPr>
          <p:nvPr/>
        </p:nvPicPr>
        <p:blipFill>
          <a:blip r:embed="rId3"/>
          <a:stretch>
            <a:fillRect/>
          </a:stretch>
        </p:blipFill>
        <p:spPr>
          <a:xfrm>
            <a:off x="723739" y="1068287"/>
            <a:ext cx="10714036" cy="4352799"/>
          </a:xfrm>
          <a:prstGeom prst="rect">
            <a:avLst/>
          </a:prstGeom>
        </p:spPr>
      </p:pic>
    </p:spTree>
    <p:extLst>
      <p:ext uri="{BB962C8B-B14F-4D97-AF65-F5344CB8AC3E}">
        <p14:creationId xmlns:p14="http://schemas.microsoft.com/office/powerpoint/2010/main" val="177411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p:cNvPicPr>
            <a:picLocks noChangeAspect="1"/>
          </p:cNvPicPr>
          <p:nvPr/>
        </p:nvPicPr>
        <p:blipFill>
          <a:blip r:embed="rId3"/>
          <a:stretch>
            <a:fillRect/>
          </a:stretch>
        </p:blipFill>
        <p:spPr>
          <a:xfrm>
            <a:off x="639763" y="927100"/>
            <a:ext cx="11042164" cy="5175120"/>
          </a:xfrm>
          <a:prstGeom prst="rect">
            <a:avLst/>
          </a:prstGeom>
        </p:spPr>
      </p:pic>
    </p:spTree>
    <p:extLst>
      <p:ext uri="{BB962C8B-B14F-4D97-AF65-F5344CB8AC3E}">
        <p14:creationId xmlns:p14="http://schemas.microsoft.com/office/powerpoint/2010/main" val="2630622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802770" y="1161948"/>
            <a:ext cx="10767189" cy="1674557"/>
          </a:xfrm>
          <a:prstGeom prst="rect">
            <a:avLst/>
          </a:prstGeom>
        </p:spPr>
      </p:pic>
      <p:pic>
        <p:nvPicPr>
          <p:cNvPr id="5" name="Imagen 4"/>
          <p:cNvPicPr>
            <a:picLocks noChangeAspect="1"/>
          </p:cNvPicPr>
          <p:nvPr/>
        </p:nvPicPr>
        <p:blipFill>
          <a:blip r:embed="rId4"/>
          <a:stretch>
            <a:fillRect/>
          </a:stretch>
        </p:blipFill>
        <p:spPr>
          <a:xfrm>
            <a:off x="802770" y="3885979"/>
            <a:ext cx="10767189" cy="1628413"/>
          </a:xfrm>
          <a:prstGeom prst="rect">
            <a:avLst/>
          </a:prstGeom>
        </p:spPr>
      </p:pic>
    </p:spTree>
    <p:extLst>
      <p:ext uri="{BB962C8B-B14F-4D97-AF65-F5344CB8AC3E}">
        <p14:creationId xmlns:p14="http://schemas.microsoft.com/office/powerpoint/2010/main" val="2066067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agosto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p:cNvPicPr>
            <a:picLocks noChangeAspect="1"/>
          </p:cNvPicPr>
          <p:nvPr/>
        </p:nvPicPr>
        <p:blipFill>
          <a:blip r:embed="rId3"/>
          <a:stretch>
            <a:fillRect/>
          </a:stretch>
        </p:blipFill>
        <p:spPr>
          <a:xfrm>
            <a:off x="6776638" y="3765266"/>
            <a:ext cx="4148887" cy="1347910"/>
          </a:xfrm>
          <a:prstGeom prst="rect">
            <a:avLst/>
          </a:prstGeom>
        </p:spPr>
      </p:pic>
    </p:spTree>
    <p:extLst>
      <p:ext uri="{BB962C8B-B14F-4D97-AF65-F5344CB8AC3E}">
        <p14:creationId xmlns:p14="http://schemas.microsoft.com/office/powerpoint/2010/main" val="2574550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p:cNvPicPr>
            <a:picLocks noChangeAspect="1"/>
          </p:cNvPicPr>
          <p:nvPr/>
        </p:nvPicPr>
        <p:blipFill>
          <a:blip r:embed="rId3"/>
          <a:stretch>
            <a:fillRect/>
          </a:stretch>
        </p:blipFill>
        <p:spPr>
          <a:xfrm>
            <a:off x="706583" y="1073736"/>
            <a:ext cx="10863376" cy="4310027"/>
          </a:xfrm>
          <a:prstGeom prst="rect">
            <a:avLst/>
          </a:prstGeom>
        </p:spPr>
      </p:pic>
    </p:spTree>
    <p:extLst>
      <p:ext uri="{BB962C8B-B14F-4D97-AF65-F5344CB8AC3E}">
        <p14:creationId xmlns:p14="http://schemas.microsoft.com/office/powerpoint/2010/main" val="3409642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p:cNvPicPr>
            <a:picLocks noChangeAspect="1"/>
          </p:cNvPicPr>
          <p:nvPr/>
        </p:nvPicPr>
        <p:blipFill>
          <a:blip r:embed="rId3"/>
          <a:stretch>
            <a:fillRect/>
          </a:stretch>
        </p:blipFill>
        <p:spPr>
          <a:xfrm>
            <a:off x="790559" y="1021548"/>
            <a:ext cx="10779400" cy="4931383"/>
          </a:xfrm>
          <a:prstGeom prst="rect">
            <a:avLst/>
          </a:prstGeom>
        </p:spPr>
      </p:pic>
    </p:spTree>
    <p:extLst>
      <p:ext uri="{BB962C8B-B14F-4D97-AF65-F5344CB8AC3E}">
        <p14:creationId xmlns:p14="http://schemas.microsoft.com/office/powerpoint/2010/main" val="726542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998538" y="1262249"/>
            <a:ext cx="9955601" cy="1695555"/>
          </a:xfrm>
          <a:prstGeom prst="rect">
            <a:avLst/>
          </a:prstGeom>
        </p:spPr>
      </p:pic>
      <p:pic>
        <p:nvPicPr>
          <p:cNvPr id="3" name="Imagen 2"/>
          <p:cNvPicPr>
            <a:picLocks noChangeAspect="1"/>
          </p:cNvPicPr>
          <p:nvPr/>
        </p:nvPicPr>
        <p:blipFill>
          <a:blip r:embed="rId4"/>
          <a:stretch>
            <a:fillRect/>
          </a:stretch>
        </p:blipFill>
        <p:spPr>
          <a:xfrm>
            <a:off x="998538" y="3970554"/>
            <a:ext cx="9955601" cy="1553168"/>
          </a:xfrm>
          <a:prstGeom prst="rect">
            <a:avLst/>
          </a:prstGeom>
        </p:spPr>
      </p:pic>
    </p:spTree>
    <p:extLst>
      <p:ext uri="{BB962C8B-B14F-4D97-AF65-F5344CB8AC3E}">
        <p14:creationId xmlns:p14="http://schemas.microsoft.com/office/powerpoint/2010/main" val="3423539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t>
            </a:r>
            <a:r>
              <a:rPr lang="es-EC" altLang="es-EC" sz="1200" b="1" i="1" dirty="0" smtClean="0">
                <a:latin typeface="Calibri Light" panose="020F0302020204030204" pitchFamily="34" charset="0"/>
                <a:cs typeface="Times New Roman" panose="02020603050405020304" pitchFamily="18" charset="0"/>
              </a:rPr>
              <a:t>agosto </a:t>
            </a:r>
            <a:r>
              <a:rPr lang="es-EC" altLang="es-EC" sz="1200" b="1" i="1" dirty="0">
                <a:latin typeface="Calibri Light" panose="020F0302020204030204" pitchFamily="34" charset="0"/>
                <a:cs typeface="Times New Roman" panose="02020603050405020304" pitchFamily="18" charset="0"/>
              </a:rPr>
              <a:t>2023</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p:cNvPicPr>
            <a:picLocks noChangeAspect="1"/>
          </p:cNvPicPr>
          <p:nvPr/>
        </p:nvPicPr>
        <p:blipFill>
          <a:blip r:embed="rId2"/>
          <a:stretch>
            <a:fillRect/>
          </a:stretch>
        </p:blipFill>
        <p:spPr>
          <a:xfrm>
            <a:off x="7443144" y="3525086"/>
            <a:ext cx="4130548" cy="1196204"/>
          </a:xfrm>
          <a:prstGeom prst="rect">
            <a:avLst/>
          </a:prstGeom>
        </p:spPr>
      </p:pic>
    </p:spTree>
    <p:extLst>
      <p:ext uri="{BB962C8B-B14F-4D97-AF65-F5344CB8AC3E}">
        <p14:creationId xmlns:p14="http://schemas.microsoft.com/office/powerpoint/2010/main" val="3716674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639763" y="1075584"/>
            <a:ext cx="10902204" cy="4326840"/>
          </a:xfrm>
          <a:prstGeom prst="rect">
            <a:avLst/>
          </a:prstGeom>
        </p:spPr>
      </p:pic>
    </p:spTree>
    <p:extLst>
      <p:ext uri="{BB962C8B-B14F-4D97-AF65-F5344CB8AC3E}">
        <p14:creationId xmlns:p14="http://schemas.microsoft.com/office/powerpoint/2010/main" val="1554425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p:cNvPicPr>
            <a:picLocks noChangeAspect="1"/>
          </p:cNvPicPr>
          <p:nvPr/>
        </p:nvPicPr>
        <p:blipFill>
          <a:blip r:embed="rId2"/>
          <a:stretch>
            <a:fillRect/>
          </a:stretch>
        </p:blipFill>
        <p:spPr>
          <a:xfrm>
            <a:off x="639763" y="1106352"/>
            <a:ext cx="11051494" cy="4799925"/>
          </a:xfrm>
          <a:prstGeom prst="rect">
            <a:avLst/>
          </a:prstGeom>
        </p:spPr>
      </p:pic>
    </p:spTree>
    <p:extLst>
      <p:ext uri="{BB962C8B-B14F-4D97-AF65-F5344CB8AC3E}">
        <p14:creationId xmlns:p14="http://schemas.microsoft.com/office/powerpoint/2010/main" val="4264813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18920" y="1106350"/>
            <a:ext cx="10634879" cy="1851453"/>
          </a:xfrm>
          <a:prstGeom prst="rect">
            <a:avLst/>
          </a:prstGeom>
        </p:spPr>
      </p:pic>
      <p:pic>
        <p:nvPicPr>
          <p:cNvPr id="8" name="Imagen 7"/>
          <p:cNvPicPr>
            <a:picLocks noChangeAspect="1"/>
          </p:cNvPicPr>
          <p:nvPr/>
        </p:nvPicPr>
        <p:blipFill>
          <a:blip r:embed="rId3"/>
          <a:stretch>
            <a:fillRect/>
          </a:stretch>
        </p:blipFill>
        <p:spPr>
          <a:xfrm>
            <a:off x="718920" y="3895746"/>
            <a:ext cx="10634879" cy="1749274"/>
          </a:xfrm>
          <a:prstGeom prst="rect">
            <a:avLst/>
          </a:prstGeom>
        </p:spPr>
      </p:pic>
    </p:spTree>
    <p:extLst>
      <p:ext uri="{BB962C8B-B14F-4D97-AF65-F5344CB8AC3E}">
        <p14:creationId xmlns:p14="http://schemas.microsoft.com/office/powerpoint/2010/main" val="101437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a:t>
            </a:r>
            <a:r>
              <a:rPr lang="es-ES" sz="2800" b="1" dirty="0" smtClean="0">
                <a:solidFill>
                  <a:srgbClr val="0070C0"/>
                </a:solidFill>
                <a:effectLst>
                  <a:outerShdw blurRad="38100" dist="38100" dir="2700000" algn="tl">
                    <a:srgbClr val="000000">
                      <a:alpha val="43137"/>
                    </a:srgbClr>
                  </a:outerShdw>
                </a:effectLst>
              </a:rPr>
              <a:t>31 </a:t>
            </a:r>
            <a:r>
              <a:rPr lang="es-ES" sz="2800" b="1" dirty="0">
                <a:solidFill>
                  <a:srgbClr val="0070C0"/>
                </a:solidFill>
                <a:effectLst>
                  <a:outerShdw blurRad="38100" dist="38100" dir="2700000" algn="tl">
                    <a:srgbClr val="000000">
                      <a:alpha val="43137"/>
                    </a:srgbClr>
                  </a:outerShdw>
                </a:effectLst>
              </a:rPr>
              <a:t>de </a:t>
            </a:r>
            <a:r>
              <a:rPr lang="es-ES" sz="2800" b="1" dirty="0" smtClean="0">
                <a:solidFill>
                  <a:srgbClr val="0070C0"/>
                </a:solidFill>
                <a:effectLst>
                  <a:outerShdw blurRad="38100" dist="38100" dir="2700000" algn="tl">
                    <a:srgbClr val="000000">
                      <a:alpha val="43137"/>
                    </a:srgbClr>
                  </a:outerShdw>
                </a:effectLst>
              </a:rPr>
              <a:t>agosto </a:t>
            </a:r>
            <a:r>
              <a:rPr lang="es-ES" sz="2800" b="1" dirty="0">
                <a:solidFill>
                  <a:srgbClr val="0070C0"/>
                </a:solidFill>
                <a:effectLst>
                  <a:outerShdw blurRad="38100" dist="38100" dir="2700000" algn="tl">
                    <a:srgbClr val="000000">
                      <a:alpha val="43137"/>
                    </a:srgbClr>
                  </a:outerShdw>
                </a:effectLst>
              </a:rPr>
              <a:t>de 2023</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669821" y="119616"/>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370398" y="675667"/>
            <a:ext cx="11302198" cy="5557181"/>
          </a:xfrm>
          <a:prstGeom prst="rect">
            <a:avLst/>
          </a:prstGeom>
        </p:spPr>
      </p:pic>
    </p:spTree>
    <p:extLst>
      <p:ext uri="{BB962C8B-B14F-4D97-AF65-F5344CB8AC3E}">
        <p14:creationId xmlns:p14="http://schemas.microsoft.com/office/powerpoint/2010/main" val="2862309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1518064" y="1804005"/>
            <a:ext cx="9641348" cy="1965562"/>
          </a:xfrm>
          <a:prstGeom prst="rect">
            <a:avLst/>
          </a:prstGeom>
        </p:spPr>
      </p:pic>
    </p:spTree>
    <p:extLst>
      <p:ext uri="{BB962C8B-B14F-4D97-AF65-F5344CB8AC3E}">
        <p14:creationId xmlns:p14="http://schemas.microsoft.com/office/powerpoint/2010/main" val="1496405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89791" y="704427"/>
            <a:ext cx="12002682" cy="6055567"/>
          </a:xfrm>
          <a:prstGeom prst="rect">
            <a:avLst/>
          </a:prstGeom>
        </p:spPr>
      </p:pic>
    </p:spTree>
    <p:extLst>
      <p:ext uri="{BB962C8B-B14F-4D97-AF65-F5344CB8AC3E}">
        <p14:creationId xmlns:p14="http://schemas.microsoft.com/office/powerpoint/2010/main" val="3320383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3" name="Imagen 2"/>
          <p:cNvPicPr>
            <a:picLocks noChangeAspect="1"/>
          </p:cNvPicPr>
          <p:nvPr/>
        </p:nvPicPr>
        <p:blipFill>
          <a:blip r:embed="rId3"/>
          <a:stretch>
            <a:fillRect/>
          </a:stretch>
        </p:blipFill>
        <p:spPr>
          <a:xfrm>
            <a:off x="1480052" y="1964436"/>
            <a:ext cx="9334128" cy="1823793"/>
          </a:xfrm>
          <a:prstGeom prst="rect">
            <a:avLst/>
          </a:prstGeom>
        </p:spPr>
      </p:pic>
    </p:spTree>
    <p:extLst>
      <p:ext uri="{BB962C8B-B14F-4D97-AF65-F5344CB8AC3E}">
        <p14:creationId xmlns:p14="http://schemas.microsoft.com/office/powerpoint/2010/main" val="3991509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28328" y="4630940"/>
            <a:ext cx="9753600" cy="246221"/>
          </a:xfrm>
          <a:prstGeom prst="rect">
            <a:avLst/>
          </a:prstGeom>
          <a:noFill/>
        </p:spPr>
        <p:txBody>
          <a:bodyPr wrap="square" rtlCol="0">
            <a:spAutoFit/>
          </a:bodyPr>
          <a:lstStyle/>
          <a:p>
            <a:r>
              <a:rPr lang="es-ES" sz="1000" b="1" dirty="0"/>
              <a:t> Nota: Al saldo del </a:t>
            </a:r>
            <a:r>
              <a:rPr lang="es-ES" sz="1000" b="1" dirty="0" smtClean="0"/>
              <a:t>31 </a:t>
            </a:r>
            <a:r>
              <a:rPr lang="es-ES" sz="1000" b="1" dirty="0"/>
              <a:t>de </a:t>
            </a:r>
            <a:r>
              <a:rPr lang="es-ES" sz="1000" b="1" dirty="0" smtClean="0"/>
              <a:t>agosto </a:t>
            </a:r>
            <a:r>
              <a:rPr lang="es-ES" sz="1000" b="1" dirty="0"/>
              <a:t>de Tenedores de Bonos y Pagares Privados se debe restar USD </a:t>
            </a:r>
            <a:r>
              <a:rPr lang="es-ES" sz="1000" b="1" dirty="0" smtClean="0"/>
              <a:t>445,310,689,68 </a:t>
            </a:r>
            <a:r>
              <a:rPr lang="es-ES" sz="1000" b="1" dirty="0"/>
              <a:t>bonos que han sido recomprados por la Seguridad Social </a:t>
            </a:r>
            <a:endParaRPr lang="es-EC" dirty="0"/>
          </a:p>
        </p:txBody>
      </p:sp>
      <p:pic>
        <p:nvPicPr>
          <p:cNvPr id="2" name="Imagen 1"/>
          <p:cNvPicPr>
            <a:picLocks noChangeAspect="1"/>
          </p:cNvPicPr>
          <p:nvPr/>
        </p:nvPicPr>
        <p:blipFill>
          <a:blip r:embed="rId3"/>
          <a:stretch>
            <a:fillRect/>
          </a:stretch>
        </p:blipFill>
        <p:spPr>
          <a:xfrm>
            <a:off x="1228328" y="1256280"/>
            <a:ext cx="9837778" cy="3278397"/>
          </a:xfrm>
          <a:prstGeom prst="rect">
            <a:avLst/>
          </a:prstGeom>
        </p:spPr>
      </p:pic>
    </p:spTree>
    <p:extLst>
      <p:ext uri="{BB962C8B-B14F-4D97-AF65-F5344CB8AC3E}">
        <p14:creationId xmlns:p14="http://schemas.microsoft.com/office/powerpoint/2010/main" val="700830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623596" y="17065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798918" y="778031"/>
            <a:ext cx="10556437" cy="5053602"/>
          </a:xfrm>
          <a:prstGeom prst="rect">
            <a:avLst/>
          </a:prstGeom>
        </p:spPr>
      </p:pic>
    </p:spTree>
    <p:extLst>
      <p:ext uri="{BB962C8B-B14F-4D97-AF65-F5344CB8AC3E}">
        <p14:creationId xmlns:p14="http://schemas.microsoft.com/office/powerpoint/2010/main" val="2577172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a:solidFill>
                  <a:srgbClr val="0070C0"/>
                </a:solidFill>
                <a:effectLst>
                  <a:outerShdw blurRad="38100" dist="38100" dir="2700000" algn="tl">
                    <a:srgbClr val="000000">
                      <a:alpha val="43137"/>
                    </a:srgbClr>
                  </a:outerShdw>
                </a:effectLst>
              </a:rPr>
              <a:t/>
            </a: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4445" y="831049"/>
            <a:ext cx="7458053" cy="4226143"/>
          </a:xfrm>
          <a:prstGeom prst="rect">
            <a:avLst/>
          </a:prstGeom>
        </p:spPr>
      </p:pic>
    </p:spTree>
    <p:extLst>
      <p:ext uri="{BB962C8B-B14F-4D97-AF65-F5344CB8AC3E}">
        <p14:creationId xmlns:p14="http://schemas.microsoft.com/office/powerpoint/2010/main" val="1557379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22166" y="1569358"/>
            <a:ext cx="6355099" cy="2750716"/>
          </a:xfrm>
          <a:prstGeom prst="rect">
            <a:avLst/>
          </a:prstGeom>
        </p:spPr>
      </p:pic>
    </p:spTree>
    <p:extLst>
      <p:ext uri="{BB962C8B-B14F-4D97-AF65-F5344CB8AC3E}">
        <p14:creationId xmlns:p14="http://schemas.microsoft.com/office/powerpoint/2010/main" val="27980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a:t>
            </a:r>
            <a:r>
              <a:rPr lang="es-EC" altLang="es-EC" sz="1200" b="1" dirty="0" smtClean="0">
                <a:latin typeface="Calibri Light" panose="020F0302020204030204" pitchFamily="34" charset="0"/>
                <a:cs typeface="Times New Roman" panose="02020603050405020304" pitchFamily="18" charset="0"/>
              </a:rPr>
              <a:t>agosto </a:t>
            </a:r>
            <a:r>
              <a:rPr lang="es-EC" altLang="es-EC" sz="1200" b="1" dirty="0">
                <a:latin typeface="Calibri Light" panose="020F0302020204030204" pitchFamily="34" charset="0"/>
                <a:cs typeface="Times New Roman" panose="02020603050405020304" pitchFamily="18" charset="0"/>
              </a:rPr>
              <a:t>2023</a:t>
            </a:r>
          </a:p>
        </p:txBody>
      </p:sp>
    </p:spTree>
    <p:extLst>
      <p:ext uri="{BB962C8B-B14F-4D97-AF65-F5344CB8AC3E}">
        <p14:creationId xmlns:p14="http://schemas.microsoft.com/office/powerpoint/2010/main" val="99192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34706</TotalTime>
  <Words>1481</Words>
  <Application>Microsoft Office PowerPoint</Application>
  <PresentationFormat>Panorámica</PresentationFormat>
  <Paragraphs>254</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Calibri (Cuerpo)</vt:lpstr>
      <vt:lpstr>GOTHAM-LIGHT</vt:lpstr>
      <vt:lpstr>MS PGothic</vt:lpstr>
      <vt:lpstr>Arial</vt:lpstr>
      <vt:lpstr>Calibri</vt:lpstr>
      <vt:lpstr>Calibri 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Johana Vargas</cp:lastModifiedBy>
  <cp:revision>489</cp:revision>
  <cp:lastPrinted>2023-01-30T19:47:08Z</cp:lastPrinted>
  <dcterms:created xsi:type="dcterms:W3CDTF">2021-05-25T19:59:53Z</dcterms:created>
  <dcterms:modified xsi:type="dcterms:W3CDTF">2023-10-31T14:51:16Z</dcterms:modified>
</cp:coreProperties>
</file>