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1337" r:id="rId2"/>
    <p:sldId id="1335" r:id="rId3"/>
    <p:sldId id="493" r:id="rId4"/>
    <p:sldId id="1339" r:id="rId5"/>
    <p:sldId id="1341" r:id="rId6"/>
    <p:sldId id="1342" r:id="rId7"/>
    <p:sldId id="1343" r:id="rId8"/>
    <p:sldId id="1344" r:id="rId9"/>
    <p:sldId id="1345" r:id="rId10"/>
    <p:sldId id="1346" r:id="rId11"/>
    <p:sldId id="1386" r:id="rId12"/>
    <p:sldId id="1347" r:id="rId13"/>
    <p:sldId id="1348" r:id="rId14"/>
    <p:sldId id="1349" r:id="rId15"/>
    <p:sldId id="1350" r:id="rId16"/>
    <p:sldId id="1351" r:id="rId17"/>
    <p:sldId id="1360" r:id="rId18"/>
    <p:sldId id="1361" r:id="rId19"/>
    <p:sldId id="1352" r:id="rId20"/>
    <p:sldId id="1353" r:id="rId21"/>
    <p:sldId id="1362" r:id="rId22"/>
    <p:sldId id="1363" r:id="rId23"/>
    <p:sldId id="1354" r:id="rId24"/>
    <p:sldId id="1355" r:id="rId25"/>
    <p:sldId id="1364" r:id="rId26"/>
    <p:sldId id="1365" r:id="rId27"/>
    <p:sldId id="1356" r:id="rId28"/>
    <p:sldId id="1366" r:id="rId29"/>
    <p:sldId id="1357" r:id="rId30"/>
    <p:sldId id="1358" r:id="rId31"/>
    <p:sldId id="1367" r:id="rId32"/>
    <p:sldId id="1368" r:id="rId33"/>
    <p:sldId id="1359" r:id="rId34"/>
    <p:sldId id="1369" r:id="rId35"/>
    <p:sldId id="1370" r:id="rId36"/>
    <p:sldId id="1371" r:id="rId37"/>
    <p:sldId id="1372" r:id="rId38"/>
    <p:sldId id="1373" r:id="rId39"/>
    <p:sldId id="1374" r:id="rId40"/>
    <p:sldId id="1375" r:id="rId41"/>
    <p:sldId id="1376" r:id="rId42"/>
    <p:sldId id="1377" r:id="rId43"/>
    <p:sldId id="1378" r:id="rId44"/>
    <p:sldId id="1379" r:id="rId45"/>
    <p:sldId id="1380" r:id="rId46"/>
    <p:sldId id="1381" r:id="rId47"/>
    <p:sldId id="1382" r:id="rId48"/>
    <p:sldId id="1383" r:id="rId49"/>
    <p:sldId id="1384" r:id="rId50"/>
    <p:sldId id="1385" r:id="rId51"/>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26/10/2023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36</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10/26/2023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10/26/2023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10/26/2023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10/26/2023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10/26/2023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10/26/2023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10/26/2023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10/26/2023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10/26/2023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10/26/2023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10/26/2023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10/26/2023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mayo 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mayo 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49FDCA23-9359-41FA-93E7-6387D616F139}"/>
              </a:ext>
            </a:extLst>
          </p:cNvPr>
          <p:cNvPicPr>
            <a:picLocks noChangeAspect="1"/>
          </p:cNvPicPr>
          <p:nvPr/>
        </p:nvPicPr>
        <p:blipFill>
          <a:blip r:embed="rId3"/>
          <a:stretch>
            <a:fillRect/>
          </a:stretch>
        </p:blipFill>
        <p:spPr>
          <a:xfrm>
            <a:off x="2276475" y="3048000"/>
            <a:ext cx="7639050" cy="7620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3812" y="398012"/>
            <a:ext cx="11265160" cy="369332"/>
          </a:xfrm>
          <a:prstGeom prst="rect">
            <a:avLst/>
          </a:prstGeom>
        </p:spPr>
        <p:txBody>
          <a:bodyPr wrap="square">
            <a:spAutoFit/>
          </a:bodyPr>
          <a:lstStyle/>
          <a:p>
            <a:r>
              <a:rPr lang="es-EC" b="1" dirty="0" smtClean="0">
                <a:latin typeface="Arial" panose="020B0604020202020204" pitchFamily="34" charset="0"/>
                <a:ea typeface="Arial" panose="020B0604020202020204" pitchFamily="34" charset="0"/>
                <a:cs typeface="Times New Roman" panose="02020603050405020304" pitchFamily="18" charset="0"/>
              </a:rPr>
              <a:t>Nota Técnica: Consolidación </a:t>
            </a:r>
            <a:r>
              <a:rPr lang="es-EC" b="1" dirty="0">
                <a:latin typeface="Arial" panose="020B0604020202020204" pitchFamily="34" charset="0"/>
                <a:ea typeface="Arial" panose="020B0604020202020204" pitchFamily="34" charset="0"/>
                <a:cs typeface="Times New Roman" panose="02020603050405020304" pitchFamily="18" charset="0"/>
              </a:rPr>
              <a:t>a partir </a:t>
            </a:r>
            <a:r>
              <a:rPr lang="es-EC" b="1" dirty="0" smtClean="0">
                <a:latin typeface="Arial" panose="020B0604020202020204" pitchFamily="34" charset="0"/>
                <a:ea typeface="Arial" panose="020B0604020202020204" pitchFamily="34" charset="0"/>
                <a:cs typeface="Times New Roman" panose="02020603050405020304" pitchFamily="18" charset="0"/>
              </a:rPr>
              <a:t>del </a:t>
            </a:r>
            <a:r>
              <a:rPr lang="es-EC" b="1" dirty="0">
                <a:latin typeface="Arial" panose="020B0604020202020204" pitchFamily="34" charset="0"/>
                <a:ea typeface="Arial" panose="020B0604020202020204" pitchFamily="34" charset="0"/>
                <a:cs typeface="Times New Roman" panose="02020603050405020304" pitchFamily="18" charset="0"/>
              </a:rPr>
              <a:t>detalle de información de las cuentas por pagar</a:t>
            </a:r>
            <a:endParaRPr lang="es-EC" dirty="0"/>
          </a:p>
        </p:txBody>
      </p:sp>
      <p:sp>
        <p:nvSpPr>
          <p:cNvPr id="5" name="Rectángulo 4"/>
          <p:cNvSpPr/>
          <p:nvPr/>
        </p:nvSpPr>
        <p:spPr>
          <a:xfrm>
            <a:off x="718457" y="1178724"/>
            <a:ext cx="9246637" cy="3977179"/>
          </a:xfrm>
          <a:prstGeom prst="rect">
            <a:avLst/>
          </a:prstGeom>
        </p:spPr>
        <p:txBody>
          <a:bodyPr wrap="square">
            <a:spAutoFit/>
          </a:bodyPr>
          <a:lstStyle/>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De manera general, los instrumentos de deuda presentados en el Boletín de Deuda Pública siempre fueron presentados </a:t>
            </a:r>
            <a:r>
              <a:rPr lang="es-EC" sz="1400" dirty="0" smtClean="0">
                <a:latin typeface="Arial" panose="020B0604020202020204" pitchFamily="34" charset="0"/>
                <a:ea typeface="Arial" panose="020B0604020202020204" pitchFamily="34" charset="0"/>
                <a:cs typeface="Arial" panose="020B0604020202020204" pitchFamily="34" charset="0"/>
              </a:rPr>
              <a:t>de </a:t>
            </a:r>
            <a:r>
              <a:rPr lang="es-EC" sz="1400" dirty="0">
                <a:latin typeface="Arial" panose="020B0604020202020204" pitchFamily="34" charset="0"/>
                <a:ea typeface="Arial" panose="020B0604020202020204" pitchFamily="34" charset="0"/>
                <a:cs typeface="Arial" panose="020B0604020202020204" pitchFamily="34" charset="0"/>
              </a:rPr>
              <a:t>manera agregada </a:t>
            </a:r>
            <a:r>
              <a:rPr lang="es-EC" sz="1400" dirty="0" smtClean="0">
                <a:latin typeface="Arial" panose="020B0604020202020204" pitchFamily="34" charset="0"/>
                <a:ea typeface="Arial" panose="020B0604020202020204" pitchFamily="34" charset="0"/>
                <a:cs typeface="Arial" panose="020B0604020202020204" pitchFamily="34" charset="0"/>
              </a:rPr>
              <a:t>como consolidada </a:t>
            </a:r>
            <a:r>
              <a:rPr lang="es-EC" sz="1400" dirty="0">
                <a:latin typeface="Arial" panose="020B0604020202020204" pitchFamily="34" charset="0"/>
                <a:ea typeface="Arial" panose="020B0604020202020204" pitchFamily="34" charset="0"/>
                <a:cs typeface="Arial" panose="020B0604020202020204" pitchFamily="34" charset="0"/>
              </a:rPr>
              <a:t>a nivel del Sector Publico No </a:t>
            </a:r>
            <a:r>
              <a:rPr lang="es-EC" sz="1400" dirty="0" smtClean="0">
                <a:latin typeface="Arial" panose="020B0604020202020204" pitchFamily="34" charset="0"/>
                <a:ea typeface="Arial" panose="020B0604020202020204" pitchFamily="34" charset="0"/>
                <a:cs typeface="Arial" panose="020B0604020202020204" pitchFamily="34" charset="0"/>
              </a:rPr>
              <a:t>Financiero</a:t>
            </a:r>
            <a:r>
              <a:rPr lang="es-EC" sz="1400" dirty="0">
                <a:latin typeface="Arial" panose="020B0604020202020204" pitchFamily="34" charset="0"/>
                <a:ea typeface="Arial" panose="020B0604020202020204" pitchFamily="34" charset="0"/>
                <a:cs typeface="Arial" panose="020B0604020202020204" pitchFamily="34" charset="0"/>
              </a:rPr>
              <a:t>.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Por limitaciones en la información, </a:t>
            </a:r>
            <a:r>
              <a:rPr lang="es-EC" sz="1400" dirty="0">
                <a:latin typeface="Arial" panose="020B0604020202020204" pitchFamily="34" charset="0"/>
                <a:ea typeface="Arial" panose="020B0604020202020204" pitchFamily="34" charset="0"/>
                <a:cs typeface="Arial" panose="020B0604020202020204" pitchFamily="34" charset="0"/>
              </a:rPr>
              <a:t>las cuentas por pagar del Presupuesto General del Estado (PGE) fueron, históricamente, presentadas de manera agregada y no consolidada en </a:t>
            </a:r>
            <a:r>
              <a:rPr lang="es-EC" sz="1400" dirty="0" smtClean="0">
                <a:latin typeface="Arial" panose="020B0604020202020204" pitchFamily="34" charset="0"/>
                <a:ea typeface="Arial" panose="020B0604020202020204" pitchFamily="34" charset="0"/>
                <a:cs typeface="Arial" panose="020B0604020202020204" pitchFamily="34" charset="0"/>
              </a:rPr>
              <a:t>el Sector Público No Financiero. Gracias a un reciente </a:t>
            </a:r>
            <a:r>
              <a:rPr lang="es-EC" sz="1400" dirty="0">
                <a:latin typeface="Arial" panose="020B0604020202020204" pitchFamily="34" charset="0"/>
                <a:ea typeface="Arial" panose="020B0604020202020204" pitchFamily="34" charset="0"/>
                <a:cs typeface="Arial" panose="020B0604020202020204" pitchFamily="34" charset="0"/>
              </a:rPr>
              <a:t>esfuerzo técnico para el mapeo de la relación “deudor – acreedor” de esos pasivos pasó a permitir su consolidación.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Por simplificación llamaremos a las Obligaciones No Pagadas y Registradas en los Presupuestos Clausurados” y “Obligaciones Pendientes de Pago del Ejercicio Fiscal en Curso” de cuentas por pagar.</a:t>
            </a: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En </a:t>
            </a:r>
            <a:r>
              <a:rPr lang="es-EC" sz="1400" dirty="0">
                <a:latin typeface="Arial" panose="020B0604020202020204" pitchFamily="34" charset="0"/>
                <a:ea typeface="Arial" panose="020B0604020202020204" pitchFamily="34" charset="0"/>
                <a:cs typeface="Arial" panose="020B0604020202020204" pitchFamily="34" charset="0"/>
              </a:rPr>
              <a:t>ese sentido el cambio presentado en el boletín </a:t>
            </a:r>
            <a:r>
              <a:rPr lang="es-EC" sz="1400" dirty="0" smtClean="0">
                <a:latin typeface="Arial" panose="020B0604020202020204" pitchFamily="34" charset="0"/>
                <a:ea typeface="Arial" panose="020B0604020202020204" pitchFamily="34" charset="0"/>
                <a:cs typeface="Arial" panose="020B0604020202020204" pitchFamily="34" charset="0"/>
              </a:rPr>
              <a:t>significa </a:t>
            </a:r>
            <a:r>
              <a:rPr lang="es-EC" sz="1400" dirty="0">
                <a:latin typeface="Arial" panose="020B0604020202020204" pitchFamily="34" charset="0"/>
                <a:ea typeface="Arial" panose="020B0604020202020204" pitchFamily="34" charset="0"/>
                <a:cs typeface="Arial" panose="020B0604020202020204" pitchFamily="34" charset="0"/>
              </a:rPr>
              <a:t>uniformización interna y armonización a los marcos metodológicos internacionales, a partir de una información detallada a nivel de acreedor.</a:t>
            </a: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El acceso a los datos granulares de las cuentas por pagar permitieron identificar el acreedor por </a:t>
            </a:r>
            <a:r>
              <a:rPr lang="es-EC" sz="1400" dirty="0" smtClean="0">
                <a:latin typeface="Arial" panose="020B0604020202020204" pitchFamily="34" charset="0"/>
                <a:ea typeface="Arial" panose="020B0604020202020204" pitchFamily="34" charset="0"/>
                <a:cs typeface="Arial" panose="020B0604020202020204" pitchFamily="34" charset="0"/>
              </a:rPr>
              <a:t>subsector, </a:t>
            </a:r>
            <a:r>
              <a:rPr lang="es-EC" sz="1400" dirty="0">
                <a:latin typeface="Arial" panose="020B0604020202020204" pitchFamily="34" charset="0"/>
                <a:ea typeface="Arial" panose="020B0604020202020204" pitchFamily="34" charset="0"/>
                <a:cs typeface="Arial" panose="020B0604020202020204" pitchFamily="34" charset="0"/>
              </a:rPr>
              <a:t>la mayor parte de las obligaciones del PGE son internas al Sector Público, o sea, pasivo del PGE y activo del resto del sector público</a:t>
            </a:r>
            <a:r>
              <a:rPr lang="es-EC" sz="1400" dirty="0" smtClean="0">
                <a:latin typeface="Arial" panose="020B0604020202020204" pitchFamily="34" charset="0"/>
                <a:ea typeface="Arial" panose="020B0604020202020204" pitchFamily="34" charset="0"/>
                <a:cs typeface="Arial" panose="020B0604020202020204" pitchFamily="34" charset="0"/>
              </a:rPr>
              <a:t>.</a:t>
            </a:r>
            <a:endParaRPr lang="es-EC"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01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11" name="Imagen 10">
            <a:extLst>
              <a:ext uri="{FF2B5EF4-FFF2-40B4-BE49-F238E27FC236}">
                <a16:creationId xmlns:a16="http://schemas.microsoft.com/office/drawing/2014/main" id="{03764BF2-F4FE-4ED8-AE9E-CD8F878D08D7}"/>
              </a:ext>
            </a:extLst>
          </p:cNvPr>
          <p:cNvPicPr>
            <a:picLocks noChangeAspect="1"/>
          </p:cNvPicPr>
          <p:nvPr/>
        </p:nvPicPr>
        <p:blipFill>
          <a:blip r:embed="rId3"/>
          <a:stretch>
            <a:fillRect/>
          </a:stretch>
        </p:blipFill>
        <p:spPr>
          <a:xfrm>
            <a:off x="5810250" y="4976495"/>
            <a:ext cx="5979294" cy="1017905"/>
          </a:xfrm>
          <a:prstGeom prst="rect">
            <a:avLst/>
          </a:prstGeom>
        </p:spPr>
      </p:pic>
      <p:pic>
        <p:nvPicPr>
          <p:cNvPr id="5" name="Imagen 4"/>
          <p:cNvPicPr>
            <a:picLocks noChangeAspect="1"/>
          </p:cNvPicPr>
          <p:nvPr/>
        </p:nvPicPr>
        <p:blipFill>
          <a:blip r:embed="rId4"/>
          <a:stretch>
            <a:fillRect/>
          </a:stretch>
        </p:blipFill>
        <p:spPr>
          <a:xfrm>
            <a:off x="100798" y="696600"/>
            <a:ext cx="5553451" cy="3819416"/>
          </a:xfrm>
          <a:prstGeom prst="rect">
            <a:avLst/>
          </a:prstGeom>
        </p:spPr>
      </p:pic>
      <p:pic>
        <p:nvPicPr>
          <p:cNvPr id="6" name="Imagen 5"/>
          <p:cNvPicPr>
            <a:picLocks noChangeAspect="1"/>
          </p:cNvPicPr>
          <p:nvPr/>
        </p:nvPicPr>
        <p:blipFill>
          <a:blip r:embed="rId5"/>
          <a:stretch>
            <a:fillRect/>
          </a:stretch>
        </p:blipFill>
        <p:spPr>
          <a:xfrm>
            <a:off x="5822831" y="696599"/>
            <a:ext cx="6135295" cy="4279895"/>
          </a:xfrm>
          <a:prstGeom prst="rect">
            <a:avLst/>
          </a:prstGeom>
        </p:spPr>
      </p:pic>
      <p:pic>
        <p:nvPicPr>
          <p:cNvPr id="9" name="Imagen 8"/>
          <p:cNvPicPr>
            <a:picLocks noChangeAspect="1"/>
          </p:cNvPicPr>
          <p:nvPr/>
        </p:nvPicPr>
        <p:blipFill>
          <a:blip r:embed="rId6"/>
          <a:stretch>
            <a:fillRect/>
          </a:stretch>
        </p:blipFill>
        <p:spPr>
          <a:xfrm>
            <a:off x="113379" y="4589613"/>
            <a:ext cx="5553451" cy="1615244"/>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MAYO 2023</a:t>
            </a:r>
            <a:r>
              <a:rPr lang="es-ES" sz="1400" dirty="0"/>
              <a:t/>
            </a:r>
            <a:br>
              <a:rPr lang="es-ES" sz="1400" dirty="0"/>
            </a:br>
            <a:endParaRPr lang="es-EC" sz="1400" dirty="0"/>
          </a:p>
        </p:txBody>
      </p:sp>
      <p:pic>
        <p:nvPicPr>
          <p:cNvPr id="2" name="Imagen 1"/>
          <p:cNvPicPr>
            <a:picLocks noChangeAspect="1"/>
          </p:cNvPicPr>
          <p:nvPr/>
        </p:nvPicPr>
        <p:blipFill>
          <a:blip r:embed="rId3"/>
          <a:stretch>
            <a:fillRect/>
          </a:stretch>
        </p:blipFill>
        <p:spPr>
          <a:xfrm>
            <a:off x="2099732" y="1436970"/>
            <a:ext cx="8207017" cy="1791422"/>
          </a:xfrm>
          <a:prstGeom prst="rect">
            <a:avLst/>
          </a:prstGeom>
        </p:spPr>
      </p:pic>
      <p:pic>
        <p:nvPicPr>
          <p:cNvPr id="3" name="Imagen 2"/>
          <p:cNvPicPr>
            <a:picLocks noChangeAspect="1"/>
          </p:cNvPicPr>
          <p:nvPr/>
        </p:nvPicPr>
        <p:blipFill>
          <a:blip r:embed="rId4"/>
          <a:stretch>
            <a:fillRect/>
          </a:stretch>
        </p:blipFill>
        <p:spPr>
          <a:xfrm>
            <a:off x="2099733" y="3342630"/>
            <a:ext cx="8207016" cy="1658577"/>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849154" y="3163363"/>
            <a:ext cx="4194578" cy="1361984"/>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p:cNvPicPr>
            <a:picLocks noChangeAspect="1"/>
          </p:cNvPicPr>
          <p:nvPr/>
        </p:nvPicPr>
        <p:blipFill>
          <a:blip r:embed="rId4"/>
          <a:stretch>
            <a:fillRect/>
          </a:stretch>
        </p:blipFill>
        <p:spPr>
          <a:xfrm>
            <a:off x="1445549" y="1069217"/>
            <a:ext cx="9300901" cy="4365001"/>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969688" y="992662"/>
            <a:ext cx="10283030" cy="5107072"/>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733425" y="1106345"/>
            <a:ext cx="10737498" cy="1944765"/>
          </a:xfrm>
          <a:prstGeom prst="rect">
            <a:avLst/>
          </a:prstGeom>
        </p:spPr>
      </p:pic>
      <p:pic>
        <p:nvPicPr>
          <p:cNvPr id="5" name="Imagen 4"/>
          <p:cNvPicPr>
            <a:picLocks noChangeAspect="1"/>
          </p:cNvPicPr>
          <p:nvPr/>
        </p:nvPicPr>
        <p:blipFill>
          <a:blip r:embed="rId5"/>
          <a:stretch>
            <a:fillRect/>
          </a:stretch>
        </p:blipFill>
        <p:spPr>
          <a:xfrm>
            <a:off x="780978" y="3910876"/>
            <a:ext cx="10689945" cy="189276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075217" y="3243550"/>
            <a:ext cx="4186831" cy="1421756"/>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814324" y="1016559"/>
            <a:ext cx="10438394" cy="4591140"/>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628650" y="845452"/>
            <a:ext cx="10697811" cy="5322181"/>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457200" y="1136360"/>
            <a:ext cx="11277600" cy="1896089"/>
          </a:xfrm>
          <a:prstGeom prst="rect">
            <a:avLst/>
          </a:prstGeom>
        </p:spPr>
      </p:pic>
      <p:pic>
        <p:nvPicPr>
          <p:cNvPr id="5" name="Imagen 4"/>
          <p:cNvPicPr>
            <a:picLocks noChangeAspect="1"/>
          </p:cNvPicPr>
          <p:nvPr/>
        </p:nvPicPr>
        <p:blipFill>
          <a:blip r:embed="rId4"/>
          <a:stretch>
            <a:fillRect/>
          </a:stretch>
        </p:blipFill>
        <p:spPr>
          <a:xfrm>
            <a:off x="457200" y="4031157"/>
            <a:ext cx="11277600" cy="170717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220938" y="3113373"/>
            <a:ext cx="3929144" cy="1383981"/>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797324" y="1165666"/>
            <a:ext cx="10597351" cy="4526667"/>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756448" y="1017037"/>
            <a:ext cx="10597351" cy="5183022"/>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685800" y="1209109"/>
            <a:ext cx="10597351" cy="1778334"/>
          </a:xfrm>
          <a:prstGeom prst="rect">
            <a:avLst/>
          </a:prstGeom>
        </p:spPr>
      </p:pic>
      <p:pic>
        <p:nvPicPr>
          <p:cNvPr id="4" name="Imagen 3"/>
          <p:cNvPicPr>
            <a:picLocks noChangeAspect="1"/>
          </p:cNvPicPr>
          <p:nvPr/>
        </p:nvPicPr>
        <p:blipFill>
          <a:blip r:embed="rId4"/>
          <a:stretch>
            <a:fillRect/>
          </a:stretch>
        </p:blipFill>
        <p:spPr>
          <a:xfrm>
            <a:off x="685799" y="3928429"/>
            <a:ext cx="10597351" cy="1539067"/>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526649" y="1579842"/>
            <a:ext cx="6202117" cy="577081"/>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Mayo 2023</a:t>
            </a:r>
          </a:p>
        </p:txBody>
      </p:sp>
      <p:pic>
        <p:nvPicPr>
          <p:cNvPr id="2" name="Imagen 1">
            <a:extLst>
              <a:ext uri="{FF2B5EF4-FFF2-40B4-BE49-F238E27FC236}">
                <a16:creationId xmlns:a16="http://schemas.microsoft.com/office/drawing/2014/main" id="{DC12195D-2155-494E-A30A-30AFE777BB1D}"/>
              </a:ext>
            </a:extLst>
          </p:cNvPr>
          <p:cNvPicPr>
            <a:picLocks noChangeAspect="1"/>
          </p:cNvPicPr>
          <p:nvPr/>
        </p:nvPicPr>
        <p:blipFill>
          <a:blip r:embed="rId3"/>
          <a:stretch>
            <a:fillRect/>
          </a:stretch>
        </p:blipFill>
        <p:spPr>
          <a:xfrm>
            <a:off x="3526649" y="2156923"/>
            <a:ext cx="4962525" cy="220980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p:cNvPicPr>
            <a:picLocks noChangeAspect="1"/>
          </p:cNvPicPr>
          <p:nvPr/>
        </p:nvPicPr>
        <p:blipFill>
          <a:blip r:embed="rId3"/>
          <a:stretch>
            <a:fillRect/>
          </a:stretch>
        </p:blipFill>
        <p:spPr>
          <a:xfrm>
            <a:off x="7303423" y="3176708"/>
            <a:ext cx="4098842" cy="1143365"/>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998713" y="1198915"/>
            <a:ext cx="10142038" cy="445543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726569" y="1018871"/>
            <a:ext cx="10627230" cy="4990044"/>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785812" y="1246500"/>
            <a:ext cx="10567987" cy="1776618"/>
          </a:xfrm>
          <a:prstGeom prst="rect">
            <a:avLst/>
          </a:prstGeom>
        </p:spPr>
      </p:pic>
      <p:pic>
        <p:nvPicPr>
          <p:cNvPr id="7" name="Imagen 6"/>
          <p:cNvPicPr>
            <a:picLocks noChangeAspect="1"/>
          </p:cNvPicPr>
          <p:nvPr/>
        </p:nvPicPr>
        <p:blipFill>
          <a:blip r:embed="rId4"/>
          <a:stretch>
            <a:fillRect/>
          </a:stretch>
        </p:blipFill>
        <p:spPr>
          <a:xfrm>
            <a:off x="785812" y="3951134"/>
            <a:ext cx="10567987" cy="1712547"/>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4" name="Imagen 3"/>
          <p:cNvPicPr>
            <a:picLocks noChangeAspect="1"/>
          </p:cNvPicPr>
          <p:nvPr/>
        </p:nvPicPr>
        <p:blipFill>
          <a:blip r:embed="rId3"/>
          <a:stretch>
            <a:fillRect/>
          </a:stretch>
        </p:blipFill>
        <p:spPr>
          <a:xfrm>
            <a:off x="6776638" y="3795105"/>
            <a:ext cx="4148887" cy="1206103"/>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639763" y="1101728"/>
            <a:ext cx="10967519" cy="4468647"/>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639763" y="1051387"/>
            <a:ext cx="10833828" cy="4864221"/>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998538" y="1245632"/>
            <a:ext cx="9694344" cy="1656188"/>
          </a:xfrm>
          <a:prstGeom prst="rect">
            <a:avLst/>
          </a:prstGeom>
        </p:spPr>
      </p:pic>
      <p:pic>
        <p:nvPicPr>
          <p:cNvPr id="3" name="Imagen 2"/>
          <p:cNvPicPr>
            <a:picLocks noChangeAspect="1"/>
          </p:cNvPicPr>
          <p:nvPr/>
        </p:nvPicPr>
        <p:blipFill>
          <a:blip r:embed="rId4"/>
          <a:stretch>
            <a:fillRect/>
          </a:stretch>
        </p:blipFill>
        <p:spPr>
          <a:xfrm>
            <a:off x="1098469" y="3942562"/>
            <a:ext cx="9594413" cy="149718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p:cNvPicPr>
            <a:picLocks noChangeAspect="1"/>
          </p:cNvPicPr>
          <p:nvPr/>
        </p:nvPicPr>
        <p:blipFill>
          <a:blip r:embed="rId2"/>
          <a:stretch>
            <a:fillRect/>
          </a:stretch>
        </p:blipFill>
        <p:spPr>
          <a:xfrm>
            <a:off x="7461805" y="3606927"/>
            <a:ext cx="4093226" cy="1166382"/>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924193" y="1187550"/>
            <a:ext cx="10188566" cy="4261527"/>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639763" y="1093789"/>
            <a:ext cx="10855551" cy="4663199"/>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84235" y="1160599"/>
            <a:ext cx="10365847" cy="1722560"/>
          </a:xfrm>
          <a:prstGeom prst="rect">
            <a:avLst/>
          </a:prstGeom>
        </p:spPr>
      </p:pic>
      <p:pic>
        <p:nvPicPr>
          <p:cNvPr id="7" name="Imagen 6"/>
          <p:cNvPicPr>
            <a:picLocks noChangeAspect="1"/>
          </p:cNvPicPr>
          <p:nvPr/>
        </p:nvPicPr>
        <p:blipFill>
          <a:blip r:embed="rId3"/>
          <a:stretch>
            <a:fillRect/>
          </a:stretch>
        </p:blipFill>
        <p:spPr>
          <a:xfrm>
            <a:off x="784235" y="3737288"/>
            <a:ext cx="10431161" cy="16464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mayo 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669821" y="119616"/>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1144839" y="684997"/>
            <a:ext cx="10033234" cy="5062659"/>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723336" y="1943964"/>
            <a:ext cx="8941554" cy="1993554"/>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99122" y="704427"/>
            <a:ext cx="12021343" cy="6064898"/>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p:cNvPicPr>
            <a:picLocks noChangeAspect="1"/>
          </p:cNvPicPr>
          <p:nvPr/>
        </p:nvPicPr>
        <p:blipFill>
          <a:blip r:embed="rId3"/>
          <a:stretch>
            <a:fillRect/>
          </a:stretch>
        </p:blipFill>
        <p:spPr>
          <a:xfrm>
            <a:off x="1520890" y="1964436"/>
            <a:ext cx="9358604" cy="2057058"/>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31 de mayo de Tenedores de Bonos y Pagares Privados se debe restar USD 453,345,361,93 bonos que han sido recomprados por la Seguridad Social </a:t>
            </a:r>
            <a:endParaRPr lang="es-EC" dirty="0"/>
          </a:p>
        </p:txBody>
      </p:sp>
      <p:pic>
        <p:nvPicPr>
          <p:cNvPr id="2" name="Imagen 1"/>
          <p:cNvPicPr>
            <a:picLocks noChangeAspect="1"/>
          </p:cNvPicPr>
          <p:nvPr/>
        </p:nvPicPr>
        <p:blipFill>
          <a:blip r:embed="rId3"/>
          <a:stretch>
            <a:fillRect/>
          </a:stretch>
        </p:blipFill>
        <p:spPr>
          <a:xfrm>
            <a:off x="1103493" y="1247016"/>
            <a:ext cx="9985014" cy="3476826"/>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009058" y="600359"/>
            <a:ext cx="10173883" cy="5203282"/>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DD80336-8C8B-4F9C-844A-33D00A60BE29}"/>
              </a:ext>
            </a:extLst>
          </p:cNvPr>
          <p:cNvPicPr>
            <a:picLocks noChangeAspect="1"/>
          </p:cNvPicPr>
          <p:nvPr/>
        </p:nvPicPr>
        <p:blipFill>
          <a:blip r:embed="rId2"/>
          <a:stretch>
            <a:fillRect/>
          </a:stretch>
        </p:blipFill>
        <p:spPr>
          <a:xfrm>
            <a:off x="2990850" y="702556"/>
            <a:ext cx="6210300" cy="41433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mayo 2023</a:t>
            </a:r>
          </a:p>
        </p:txBody>
      </p:sp>
    </p:spTree>
    <p:extLst>
      <p:ext uri="{BB962C8B-B14F-4D97-AF65-F5344CB8AC3E}">
        <p14:creationId xmlns:p14="http://schemas.microsoft.com/office/powerpoint/2010/main" val="99192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7D42FA7-890F-4A97-867F-0D305BC22498}"/>
              </a:ext>
            </a:extLst>
          </p:cNvPr>
          <p:cNvPicPr>
            <a:picLocks noChangeAspect="1"/>
          </p:cNvPicPr>
          <p:nvPr/>
        </p:nvPicPr>
        <p:blipFill>
          <a:blip r:embed="rId2"/>
          <a:stretch>
            <a:fillRect/>
          </a:stretch>
        </p:blipFill>
        <p:spPr>
          <a:xfrm>
            <a:off x="3017308" y="1247950"/>
            <a:ext cx="5886450" cy="2703161"/>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34582</TotalTime>
  <Words>1698</Words>
  <Application>Microsoft Office PowerPoint</Application>
  <PresentationFormat>Panorámica</PresentationFormat>
  <Paragraphs>260</Paragraphs>
  <Slides>50</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473</cp:revision>
  <cp:lastPrinted>2023-01-30T19:47:08Z</cp:lastPrinted>
  <dcterms:created xsi:type="dcterms:W3CDTF">2021-05-25T19:59:53Z</dcterms:created>
  <dcterms:modified xsi:type="dcterms:W3CDTF">2023-10-26T17:14:26Z</dcterms:modified>
</cp:coreProperties>
</file>