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61" r:id="rId3"/>
    <p:sldId id="263" r:id="rId4"/>
    <p:sldId id="264" r:id="rId5"/>
    <p:sldId id="265" r:id="rId6"/>
    <p:sldId id="266" r:id="rId7"/>
    <p:sldId id="267" r:id="rId8"/>
    <p:sldId id="268" r:id="rId9"/>
    <p:sldId id="269" r:id="rId10"/>
    <p:sldId id="270" r:id="rId11"/>
    <p:sldId id="271" r:id="rId12"/>
    <p:sldId id="276" r:id="rId13"/>
    <p:sldId id="275" r:id="rId14"/>
    <p:sldId id="272" r:id="rId15"/>
    <p:sldId id="273" r:id="rId16"/>
    <p:sldId id="274" r:id="rId17"/>
    <p:sldId id="277" r:id="rId18"/>
    <p:sldId id="278" r:id="rId19"/>
    <p:sldId id="279" r:id="rId20"/>
    <p:sldId id="280" r:id="rId21"/>
    <p:sldId id="281" r:id="rId22"/>
    <p:sldId id="282" r:id="rId23"/>
    <p:sldId id="283" r:id="rId24"/>
    <p:sldId id="303" r:id="rId25"/>
    <p:sldId id="284" r:id="rId26"/>
    <p:sldId id="285" r:id="rId27"/>
    <p:sldId id="30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5" r:id="rId46"/>
    <p:sldId id="306" r:id="rId47"/>
    <p:sldId id="307" r:id="rId48"/>
    <p:sldId id="308" r:id="rId49"/>
    <p:sldId id="309" r:id="rId50"/>
    <p:sldId id="260"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fsQybd2hes5qMfd625ajkgi9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66B"/>
    <a:srgbClr val="2CB5E0"/>
    <a:srgbClr val="287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9" autoAdjust="0"/>
    <p:restoredTop sz="95499" autoAdjust="0"/>
  </p:normalViewPr>
  <p:slideViewPr>
    <p:cSldViewPr snapToGrid="0">
      <p:cViewPr varScale="1">
        <p:scale>
          <a:sx n="84" d="100"/>
          <a:sy n="84" d="100"/>
        </p:scale>
        <p:origin x="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309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PORTADA 1: SOLO AGREGAR EL TÍTULO DE LA PRESENTACIÓN Y CAMBIAR EL NOMBRE DE LA INSTITUCIÓN</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CONTENIDO: DIAGRAMACIÓN DE DIAPOSITIVA LIBRE. CAMBIAR EL NOMBRE DE LA INSTITUCIÓN</a:t>
            </a: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a:t>
            </a:fld>
            <a:endParaRPr/>
          </a:p>
        </p:txBody>
      </p:sp>
    </p:spTree>
    <p:extLst>
      <p:ext uri="{BB962C8B-B14F-4D97-AF65-F5344CB8AC3E}">
        <p14:creationId xmlns:p14="http://schemas.microsoft.com/office/powerpoint/2010/main" val="236350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Calibri"/>
                <a:ea typeface="Calibri"/>
                <a:cs typeface="Calibri"/>
                <a:sym typeface="Calibri"/>
              </a:rPr>
              <a:t>11</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055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CONTENIDO: DIAGRAMACIÓN DE DIAPOSITIVA LIBRE. CAMBIAR EL NOMBRE DE LA INSTITUCIÓN</a:t>
            </a: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12</a:t>
            </a:fld>
            <a:endParaRPr/>
          </a:p>
        </p:txBody>
      </p:sp>
    </p:spTree>
    <p:extLst>
      <p:ext uri="{BB962C8B-B14F-4D97-AF65-F5344CB8AC3E}">
        <p14:creationId xmlns:p14="http://schemas.microsoft.com/office/powerpoint/2010/main" val="212188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dirty="0"/>
              <a:t>CONTENIDO: DIAGRAMACIÓN DE DIAPOSITIVA LIBRE. CAMBIAR EL NOMBRE DE LA INSTITUCIÓN</a:t>
            </a: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27</a:t>
            </a:fld>
            <a:endParaRPr/>
          </a:p>
        </p:txBody>
      </p:sp>
    </p:spTree>
    <p:extLst>
      <p:ext uri="{BB962C8B-B14F-4D97-AF65-F5344CB8AC3E}">
        <p14:creationId xmlns:p14="http://schemas.microsoft.com/office/powerpoint/2010/main" val="174529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Calibri"/>
                <a:ea typeface="Calibri"/>
                <a:cs typeface="Calibri"/>
                <a:sym typeface="Calibri"/>
              </a:rPr>
              <a:t>46</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8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Calibri"/>
                <a:ea typeface="Calibri"/>
                <a:cs typeface="Calibri"/>
                <a:sym typeface="Calibri"/>
              </a:rPr>
              <a:t>49</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819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CIERRE</a:t>
            </a:r>
            <a:r>
              <a:rPr lang="es-ES"/>
              <a:t>: EL CIERRE DEBERÁ SER DISEÑADO POR CADA INSTITUCIÓN DE ACUERDO AL MODELO</a:t>
            </a: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Google Shape;127;p5">
            <a:extLst>
              <a:ext uri="{FF2B5EF4-FFF2-40B4-BE49-F238E27FC236}">
                <a16:creationId xmlns:a16="http://schemas.microsoft.com/office/drawing/2014/main" id="{3445F9BB-A9B0-0D9C-B893-A9C2EE6004BB}"/>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2" name="Google Shape;92;p1"/>
          <p:cNvSpPr txBox="1"/>
          <p:nvPr/>
        </p:nvSpPr>
        <p:spPr>
          <a:xfrm>
            <a:off x="235925" y="6161643"/>
            <a:ext cx="5733348"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es-EC" sz="1400" b="1" u="none" strike="noStrike" cap="none" dirty="0">
                <a:solidFill>
                  <a:srgbClr val="32266B"/>
                </a:solidFill>
                <a:latin typeface="Arial" panose="020B0604020202020204" pitchFamily="34" charset="0"/>
                <a:cs typeface="Arial" panose="020B0604020202020204" pitchFamily="34" charset="0"/>
                <a:sym typeface="Arial"/>
              </a:rPr>
              <a:t>Ministerio de Economía y Finanzas</a:t>
            </a:r>
            <a:endParaRPr sz="1400" b="1" u="none" strike="noStrike" cap="none" dirty="0">
              <a:solidFill>
                <a:srgbClr val="32266B"/>
              </a:solidFill>
              <a:latin typeface="Arial" panose="020B0604020202020204" pitchFamily="34" charset="0"/>
              <a:cs typeface="Arial" panose="020B0604020202020204" pitchFamily="34" charset="0"/>
              <a:sym typeface="Arial"/>
            </a:endParaRPr>
          </a:p>
        </p:txBody>
      </p:sp>
      <p:sp>
        <p:nvSpPr>
          <p:cNvPr id="5"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3169168" y="3045018"/>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176583" y="1319926"/>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smtClean="0">
                <a:solidFill>
                  <a:schemeClr val="bg1"/>
                </a:solidFill>
                <a:latin typeface="GOTHAM-LIGHT" pitchFamily="2" charset="0"/>
              </a:rPr>
              <a:t>31 </a:t>
            </a:r>
            <a:r>
              <a:rPr lang="en-US" altLang="es-EC" sz="2800" dirty="0">
                <a:solidFill>
                  <a:schemeClr val="bg1"/>
                </a:solidFill>
                <a:latin typeface="GOTHAM-LIGHT" pitchFamily="2" charset="0"/>
              </a:rPr>
              <a:t>de </a:t>
            </a:r>
            <a:r>
              <a:rPr lang="en-US" altLang="es-EC" sz="2800" dirty="0" smtClean="0">
                <a:solidFill>
                  <a:schemeClr val="bg1"/>
                </a:solidFill>
                <a:latin typeface="GOTHAM-LIGHT" pitchFamily="2" charset="0"/>
              </a:rPr>
              <a:t>Julio de 2025</a:t>
            </a:r>
            <a:endParaRPr lang="es-EC" altLang="es-EC" sz="2800" dirty="0">
              <a:solidFill>
                <a:schemeClr val="bg1"/>
              </a:solidFill>
              <a:latin typeface="GOTHAM-LIGH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a:t>
            </a:r>
            <a:r>
              <a:rPr lang="en-US" altLang="es-EC" sz="1200" b="1" i="1" dirty="0" smtClean="0">
                <a:latin typeface="Calibri Light" panose="020F0302020204030204" pitchFamily="34" charset="0"/>
                <a:cs typeface="Times New Roman" panose="02020603050405020304" pitchFamily="18" charset="0"/>
              </a:rPr>
              <a:t>31 de Julio de 2025</a:t>
            </a: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6AD55F49-DE19-444B-93D2-0CFD7C38CA9E}"/>
              </a:ext>
            </a:extLst>
          </p:cNvPr>
          <p:cNvSpPr/>
          <p:nvPr/>
        </p:nvSpPr>
        <p:spPr>
          <a:xfrm>
            <a:off x="756687" y="66222"/>
            <a:ext cx="10887917" cy="954107"/>
          </a:xfrm>
          <a:prstGeom prst="rect">
            <a:avLst/>
          </a:prstGeom>
        </p:spPr>
        <p:txBody>
          <a:bodyPr wrap="square">
            <a:spAutoFit/>
          </a:bodyPr>
          <a:lstStyle/>
          <a:p>
            <a:pPr>
              <a:defRPr/>
            </a:pPr>
            <a:r>
              <a:rPr lang="es-EC" sz="2800" dirty="0">
                <a:solidFill>
                  <a:srgbClr val="32266B"/>
                </a:solidFill>
                <a:sym typeface="Calibri"/>
              </a:rPr>
              <a:t>INDICADOR DE LA DEUDA PÚBLICA Y OTRAS OBLIGACIONES DEL SPNF Y LA SEGURIDAD SOCIAL / PIB.</a:t>
            </a:r>
          </a:p>
        </p:txBody>
      </p:sp>
      <p:sp>
        <p:nvSpPr>
          <p:cNvPr id="3" name="Rectángulo 2"/>
          <p:cNvSpPr/>
          <p:nvPr/>
        </p:nvSpPr>
        <p:spPr>
          <a:xfrm>
            <a:off x="1596134" y="3648509"/>
            <a:ext cx="8854152" cy="261610"/>
          </a:xfrm>
          <a:prstGeom prst="rect">
            <a:avLst/>
          </a:prstGeom>
        </p:spPr>
        <p:txBody>
          <a:bodyPr wrap="square">
            <a:spAutoFit/>
          </a:bodyPr>
          <a:lstStyle/>
          <a:p>
            <a:r>
              <a:rPr lang="es-MX" sz="1100" dirty="0" smtClean="0">
                <a:latin typeface="Calibri" panose="020F0502020204030204" pitchFamily="34" charset="0"/>
              </a:rPr>
              <a:t>Nota: </a:t>
            </a:r>
            <a:r>
              <a:rPr lang="es-MX" sz="1100" dirty="0">
                <a:latin typeface="Calibri" panose="020F0502020204030204" pitchFamily="34" charset="0"/>
              </a:rPr>
              <a:t>PIB </a:t>
            </a:r>
            <a:r>
              <a:rPr lang="es-MX" sz="1100" dirty="0" smtClean="0">
                <a:latin typeface="Calibri" panose="020F0502020204030204" pitchFamily="34" charset="0"/>
              </a:rPr>
              <a:t>2025 </a:t>
            </a:r>
            <a:r>
              <a:rPr lang="es-MX" sz="1100" dirty="0">
                <a:latin typeface="Calibri" panose="020F0502020204030204" pitchFamily="34" charset="0"/>
              </a:rPr>
              <a:t>última cifra previsional </a:t>
            </a:r>
            <a:r>
              <a:rPr lang="es-MX" sz="1100" dirty="0">
                <a:solidFill>
                  <a:schemeClr val="tx1"/>
                </a:solidFill>
                <a:latin typeface="Calibri" panose="020F0502020204030204" pitchFamily="34" charset="0"/>
              </a:rPr>
              <a:t>publicada </a:t>
            </a:r>
            <a:r>
              <a:rPr lang="es-MX" sz="1100" dirty="0" smtClean="0">
                <a:solidFill>
                  <a:schemeClr val="tx1"/>
                </a:solidFill>
                <a:latin typeface="Calibri" panose="020F0502020204030204" pitchFamily="34" charset="0"/>
              </a:rPr>
              <a:t>(mayo 2025) </a:t>
            </a:r>
            <a:r>
              <a:rPr lang="es-MX" sz="1100" dirty="0">
                <a:latin typeface="Calibri" panose="020F0502020204030204" pitchFamily="34" charset="0"/>
              </a:rPr>
              <a:t>por el BCE https://www.bce.fin.ec/index.php/informacioneconomica/sector-real</a:t>
            </a:r>
            <a:r>
              <a:rPr lang="es-MX" sz="1100" dirty="0"/>
              <a:t> </a:t>
            </a:r>
            <a:endParaRPr lang="es-EC" sz="1100" dirty="0"/>
          </a:p>
        </p:txBody>
      </p:sp>
      <p:pic>
        <p:nvPicPr>
          <p:cNvPr id="10" name="Imagen 9"/>
          <p:cNvPicPr>
            <a:picLocks noChangeAspect="1"/>
          </p:cNvPicPr>
          <p:nvPr/>
        </p:nvPicPr>
        <p:blipFill>
          <a:blip r:embed="rId2"/>
          <a:stretch>
            <a:fillRect/>
          </a:stretch>
        </p:blipFill>
        <p:spPr>
          <a:xfrm>
            <a:off x="1678871" y="2749851"/>
            <a:ext cx="8416380" cy="901188"/>
          </a:xfrm>
          <a:prstGeom prst="rect">
            <a:avLst/>
          </a:prstGeom>
        </p:spPr>
      </p:pic>
    </p:spTree>
    <p:extLst>
      <p:ext uri="{BB962C8B-B14F-4D97-AF65-F5344CB8AC3E}">
        <p14:creationId xmlns:p14="http://schemas.microsoft.com/office/powerpoint/2010/main" val="1223812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BF485E-0D93-4651-A278-A6B4DC597CA0}"/>
              </a:ext>
            </a:extLst>
          </p:cNvPr>
          <p:cNvSpPr>
            <a:spLocks noGrp="1"/>
          </p:cNvSpPr>
          <p:nvPr>
            <p:ph type="title"/>
          </p:nvPr>
        </p:nvSpPr>
        <p:spPr>
          <a:xfrm>
            <a:off x="687370" y="-5101"/>
            <a:ext cx="11237152" cy="711200"/>
          </a:xfrm>
        </p:spPr>
        <p:txBody>
          <a:bodyPr>
            <a:noAutofit/>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32266B"/>
                </a:solidFill>
                <a:latin typeface="Arial"/>
                <a:ea typeface="Arial"/>
                <a:cs typeface="Arial"/>
              </a:rPr>
              <a:t>INDICADOR DE LA DEUDA PÚBLICA Y OTRAS OBLIGACIONES DEL SPNF Y LA SEGURIDAD SOCIAL / PIB</a:t>
            </a:r>
            <a:br>
              <a:rPr lang="es-EC" sz="2000" dirty="0">
                <a:solidFill>
                  <a:srgbClr val="32266B"/>
                </a:solidFill>
                <a:latin typeface="Arial"/>
                <a:ea typeface="Arial"/>
                <a:cs typeface="Arial"/>
              </a:rPr>
            </a:br>
            <a:endParaRPr lang="es-EC" sz="2000" dirty="0">
              <a:solidFill>
                <a:srgbClr val="32266B"/>
              </a:solidFill>
              <a:latin typeface="Arial"/>
              <a:ea typeface="Arial"/>
              <a:cs typeface="Arial"/>
            </a:endParaRPr>
          </a:p>
        </p:txBody>
      </p:sp>
      <p:sp>
        <p:nvSpPr>
          <p:cNvPr id="13" name="Título 3">
            <a:extLst>
              <a:ext uri="{FF2B5EF4-FFF2-40B4-BE49-F238E27FC236}">
                <a16:creationId xmlns:a16="http://schemas.microsoft.com/office/drawing/2014/main" id="{68BF485E-0D93-4651-A278-A6B4DC597CA0}"/>
              </a:ext>
            </a:extLst>
          </p:cNvPr>
          <p:cNvSpPr txBox="1">
            <a:spLocks/>
          </p:cNvSpPr>
          <p:nvPr/>
        </p:nvSpPr>
        <p:spPr>
          <a:xfrm>
            <a:off x="687370" y="0"/>
            <a:ext cx="11237152" cy="711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s-EC" sz="2000" dirty="0" smtClean="0">
                <a:solidFill>
                  <a:srgbClr val="0070C0"/>
                </a:solidFill>
                <a:effectLst>
                  <a:outerShdw blurRad="38100" dist="38100" dir="2700000" algn="tl">
                    <a:srgbClr val="000000">
                      <a:alpha val="43137"/>
                    </a:srgbClr>
                  </a:outerShdw>
                </a:effectLst>
              </a:rPr>
              <a:t/>
            </a:r>
            <a:br>
              <a:rPr lang="es-EC" sz="2000" dirty="0" smtClean="0">
                <a:solidFill>
                  <a:srgbClr val="0070C0"/>
                </a:solidFill>
                <a:effectLst>
                  <a:outerShdw blurRad="38100" dist="38100" dir="2700000" algn="tl">
                    <a:srgbClr val="000000">
                      <a:alpha val="43137"/>
                    </a:srgbClr>
                  </a:outerShdw>
                </a:effectLst>
              </a:rPr>
            </a:br>
            <a:r>
              <a:rPr lang="es-EC" sz="2000" dirty="0" smtClean="0">
                <a:solidFill>
                  <a:srgbClr val="0070C0"/>
                </a:solidFill>
                <a:effectLst>
                  <a:outerShdw blurRad="38100" dist="38100" dir="2700000" algn="tl">
                    <a:srgbClr val="000000">
                      <a:alpha val="43137"/>
                    </a:srgbClr>
                  </a:outerShdw>
                </a:effectLst>
              </a:rPr>
              <a:t/>
            </a:r>
            <a:br>
              <a:rPr lang="es-EC" sz="2000" dirty="0" smtClean="0">
                <a:solidFill>
                  <a:srgbClr val="0070C0"/>
                </a:solidFill>
                <a:effectLst>
                  <a:outerShdw blurRad="38100" dist="38100" dir="2700000" algn="tl">
                    <a:srgbClr val="000000">
                      <a:alpha val="43137"/>
                    </a:srgbClr>
                  </a:outerShdw>
                </a:effectLst>
              </a:rPr>
            </a:br>
            <a:r>
              <a:rPr lang="es-EC" sz="2000" dirty="0" smtClean="0">
                <a:solidFill>
                  <a:srgbClr val="32266B"/>
                </a:solidFill>
                <a:latin typeface="Arial"/>
                <a:ea typeface="Arial"/>
                <a:cs typeface="Arial"/>
              </a:rPr>
              <a:t>INDICADOR DE LA DEUDA PÚBLICA Y OTRAS OBLIGACIONES DEL SPNF Y LA SEGURIDAD SOCIAL / PIB</a:t>
            </a:r>
            <a:br>
              <a:rPr lang="es-EC" sz="2000" dirty="0" smtClean="0">
                <a:solidFill>
                  <a:srgbClr val="32266B"/>
                </a:solidFill>
                <a:latin typeface="Arial"/>
                <a:ea typeface="Arial"/>
                <a:cs typeface="Arial"/>
              </a:rPr>
            </a:br>
            <a:endParaRPr lang="es-EC" sz="2000" dirty="0">
              <a:solidFill>
                <a:srgbClr val="32266B"/>
              </a:solidFill>
              <a:latin typeface="Arial"/>
              <a:ea typeface="Arial"/>
              <a:cs typeface="Arial"/>
            </a:endParaRPr>
          </a:p>
        </p:txBody>
      </p:sp>
      <p:pic>
        <p:nvPicPr>
          <p:cNvPr id="3" name="Imagen 2"/>
          <p:cNvPicPr>
            <a:picLocks noChangeAspect="1"/>
          </p:cNvPicPr>
          <p:nvPr/>
        </p:nvPicPr>
        <p:blipFill>
          <a:blip r:embed="rId3"/>
          <a:stretch>
            <a:fillRect/>
          </a:stretch>
        </p:blipFill>
        <p:spPr>
          <a:xfrm>
            <a:off x="385666" y="829794"/>
            <a:ext cx="5553453" cy="3705334"/>
          </a:xfrm>
          <a:prstGeom prst="rect">
            <a:avLst/>
          </a:prstGeom>
        </p:spPr>
      </p:pic>
      <p:pic>
        <p:nvPicPr>
          <p:cNvPr id="5" name="Imagen 4"/>
          <p:cNvPicPr>
            <a:picLocks noChangeAspect="1"/>
          </p:cNvPicPr>
          <p:nvPr/>
        </p:nvPicPr>
        <p:blipFill>
          <a:blip r:embed="rId4"/>
          <a:stretch>
            <a:fillRect/>
          </a:stretch>
        </p:blipFill>
        <p:spPr>
          <a:xfrm>
            <a:off x="6121886" y="852654"/>
            <a:ext cx="5545838" cy="3794276"/>
          </a:xfrm>
          <a:prstGeom prst="rect">
            <a:avLst/>
          </a:prstGeom>
        </p:spPr>
      </p:pic>
      <p:pic>
        <p:nvPicPr>
          <p:cNvPr id="9" name="Imagen 8"/>
          <p:cNvPicPr>
            <a:picLocks noChangeAspect="1"/>
          </p:cNvPicPr>
          <p:nvPr/>
        </p:nvPicPr>
        <p:blipFill>
          <a:blip r:embed="rId5"/>
          <a:stretch>
            <a:fillRect/>
          </a:stretch>
        </p:blipFill>
        <p:spPr>
          <a:xfrm>
            <a:off x="385665" y="4549340"/>
            <a:ext cx="5553453" cy="1882607"/>
          </a:xfrm>
          <a:prstGeom prst="rect">
            <a:avLst/>
          </a:prstGeom>
        </p:spPr>
      </p:pic>
      <p:pic>
        <p:nvPicPr>
          <p:cNvPr id="14" name="Imagen 13"/>
          <p:cNvPicPr>
            <a:picLocks noChangeAspect="1"/>
          </p:cNvPicPr>
          <p:nvPr/>
        </p:nvPicPr>
        <p:blipFill>
          <a:blip r:embed="rId6"/>
          <a:stretch>
            <a:fillRect/>
          </a:stretch>
        </p:blipFill>
        <p:spPr>
          <a:xfrm>
            <a:off x="6121886" y="4662170"/>
            <a:ext cx="5545839" cy="1212850"/>
          </a:xfrm>
          <a:prstGeom prst="rect">
            <a:avLst/>
          </a:prstGeom>
        </p:spPr>
      </p:pic>
    </p:spTree>
    <p:extLst>
      <p:ext uri="{BB962C8B-B14F-4D97-AF65-F5344CB8AC3E}">
        <p14:creationId xmlns:p14="http://schemas.microsoft.com/office/powerpoint/2010/main" val="99525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8E983474-382F-67B4-B2AA-EDB12812E6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Google Shape;92;p1">
            <a:extLst>
              <a:ext uri="{FF2B5EF4-FFF2-40B4-BE49-F238E27FC236}">
                <a16:creationId xmlns:a16="http://schemas.microsoft.com/office/drawing/2014/main" id="{34875A3D-F658-67AB-DDFC-39EC7A38B578}"/>
              </a:ext>
            </a:extLst>
          </p:cNvPr>
          <p:cNvSpPr txBox="1"/>
          <p:nvPr/>
        </p:nvSpPr>
        <p:spPr>
          <a:xfrm>
            <a:off x="267095" y="6131333"/>
            <a:ext cx="4795559"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es-EC" sz="1400" b="1" u="none" strike="noStrike" cap="none" dirty="0">
                <a:solidFill>
                  <a:schemeClr val="bg1"/>
                </a:solidFill>
                <a:latin typeface="Arial" panose="020B0604020202020204" pitchFamily="34" charset="0"/>
                <a:cs typeface="Arial" panose="020B0604020202020204" pitchFamily="34" charset="0"/>
                <a:sym typeface="Arial"/>
              </a:rPr>
              <a:t>Ministerio de Economía y Finanzas</a:t>
            </a:r>
            <a:endParaRPr sz="1400" b="1"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7"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1530221" y="2389150"/>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Arial"/>
              </a:rPr>
              <a:t>Deuda </a:t>
            </a:r>
            <a:r>
              <a:rPr lang="en-US" altLang="es-EC" sz="4000" dirty="0" err="1">
                <a:solidFill>
                  <a:schemeClr val="bg1"/>
                </a:solidFill>
                <a:latin typeface="Arial"/>
              </a:rPr>
              <a:t>Agregada</a:t>
            </a:r>
            <a:r>
              <a:rPr lang="en-US" altLang="es-EC" sz="4000" dirty="0">
                <a:solidFill>
                  <a:schemeClr val="bg1"/>
                </a:solidFill>
                <a:latin typeface="Arial"/>
              </a:rPr>
              <a:t> </a:t>
            </a:r>
            <a:endParaRPr lang="es-EC" altLang="es-EC" sz="4000" dirty="0">
              <a:solidFill>
                <a:schemeClr val="bg1"/>
              </a:solidFill>
              <a:latin typeface="Arial"/>
            </a:endParaRPr>
          </a:p>
        </p:txBody>
      </p:sp>
    </p:spTree>
    <p:extLst>
      <p:ext uri="{BB962C8B-B14F-4D97-AF65-F5344CB8AC3E}">
        <p14:creationId xmlns:p14="http://schemas.microsoft.com/office/powerpoint/2010/main" val="4086010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9">
            <a:extLst>
              <a:ext uri="{FF2B5EF4-FFF2-40B4-BE49-F238E27FC236}">
                <a16:creationId xmlns:a16="http://schemas.microsoft.com/office/drawing/2014/main" id="{49F0EB79-53C8-46A4-86CC-7E8A6FA02158}"/>
              </a:ext>
            </a:extLst>
          </p:cNvPr>
          <p:cNvSpPr txBox="1">
            <a:spLocks/>
          </p:cNvSpPr>
          <p:nvPr/>
        </p:nvSpPr>
        <p:spPr bwMode="auto">
          <a:xfrm>
            <a:off x="317586" y="217890"/>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rPr>
              <a:t>RESUMEN GENERAL </a:t>
            </a:r>
            <a:r>
              <a:rPr lang="es-ES" sz="2800" dirty="0" smtClean="0">
                <a:solidFill>
                  <a:srgbClr val="32266B"/>
                </a:solidFill>
                <a:latin typeface="Arial"/>
                <a:ea typeface="Arial"/>
                <a:cs typeface="Arial"/>
              </a:rPr>
              <a:t>JULIO 2025</a:t>
            </a:r>
            <a:r>
              <a:rPr lang="es-ES" sz="2800" dirty="0">
                <a:solidFill>
                  <a:srgbClr val="32266B"/>
                </a:solidFill>
                <a:latin typeface="Arial"/>
                <a:ea typeface="Arial"/>
                <a:cs typeface="Arial"/>
              </a:rPr>
              <a:t/>
            </a:r>
            <a:br>
              <a:rPr lang="es-ES" sz="2800" dirty="0">
                <a:solidFill>
                  <a:srgbClr val="32266B"/>
                </a:solidFill>
                <a:latin typeface="Arial"/>
                <a:ea typeface="Arial"/>
                <a:cs typeface="Arial"/>
              </a:rPr>
            </a:br>
            <a:endParaRPr lang="es-EC" sz="2800" dirty="0">
              <a:solidFill>
                <a:srgbClr val="32266B"/>
              </a:solidFill>
              <a:latin typeface="Arial"/>
              <a:ea typeface="Arial"/>
              <a:cs typeface="Arial"/>
            </a:endParaRPr>
          </a:p>
        </p:txBody>
      </p:sp>
      <p:pic>
        <p:nvPicPr>
          <p:cNvPr id="3" name="Imagen 2"/>
          <p:cNvPicPr>
            <a:picLocks noChangeAspect="1"/>
          </p:cNvPicPr>
          <p:nvPr/>
        </p:nvPicPr>
        <p:blipFill>
          <a:blip r:embed="rId2"/>
          <a:stretch>
            <a:fillRect/>
          </a:stretch>
        </p:blipFill>
        <p:spPr>
          <a:xfrm>
            <a:off x="1726363" y="1067165"/>
            <a:ext cx="8744289" cy="3860481"/>
          </a:xfrm>
          <a:prstGeom prst="rect">
            <a:avLst/>
          </a:prstGeom>
        </p:spPr>
      </p:pic>
    </p:spTree>
    <p:extLst>
      <p:ext uri="{BB962C8B-B14F-4D97-AF65-F5344CB8AC3E}">
        <p14:creationId xmlns:p14="http://schemas.microsoft.com/office/powerpoint/2010/main" val="3969735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5"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2025</a:t>
            </a: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sp>
        <p:nvSpPr>
          <p:cNvPr id="6"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205274" y="0"/>
            <a:ext cx="12045820" cy="1016000"/>
          </a:xfrm>
        </p:spPr>
        <p:txBody>
          <a:bodyPr>
            <a:normAutofit/>
          </a:bodyPr>
          <a:lstStyle/>
          <a:p>
            <a:pPr algn="ctr"/>
            <a:r>
              <a:rPr lang="en-US" altLang="es-EC" sz="2800" kern="1200" dirty="0">
                <a:solidFill>
                  <a:srgbClr val="32266B"/>
                </a:solidFill>
                <a:latin typeface="Arial"/>
                <a:ea typeface="Arial"/>
                <a:cs typeface="Arial"/>
                <a:sym typeface="Arial"/>
              </a:rPr>
              <a:t>D</a:t>
            </a:r>
            <a:r>
              <a:rPr lang="es-EC" altLang="es-EC" sz="2800" kern="1200" dirty="0">
                <a:solidFill>
                  <a:srgbClr val="32266B"/>
                </a:solidFill>
                <a:latin typeface="Arial"/>
                <a:ea typeface="Arial"/>
                <a:cs typeface="Arial"/>
                <a:sym typeface="Arial"/>
              </a:rPr>
              <a:t>EUDA PÚBLICA AGREGADA </a:t>
            </a:r>
            <a:r>
              <a:rPr lang="es-EC" altLang="es-EC" sz="2800" kern="1200" dirty="0" smtClean="0">
                <a:solidFill>
                  <a:srgbClr val="32266B"/>
                </a:solidFill>
                <a:latin typeface="Arial"/>
                <a:ea typeface="Arial"/>
                <a:cs typeface="Arial"/>
                <a:sym typeface="Arial"/>
              </a:rPr>
              <a:t>DEL </a:t>
            </a:r>
            <a:r>
              <a:rPr lang="es-EC" altLang="es-EC" sz="2800" kern="1200" dirty="0">
                <a:solidFill>
                  <a:srgbClr val="32266B"/>
                </a:solidFill>
                <a:latin typeface="Arial"/>
                <a:ea typeface="Arial"/>
                <a:cs typeface="Arial"/>
                <a:sym typeface="Arial"/>
              </a:rPr>
              <a:t>SECTOR PÚBLICO TOTAL </a:t>
            </a:r>
          </a:p>
        </p:txBody>
      </p:sp>
      <p:pic>
        <p:nvPicPr>
          <p:cNvPr id="3" name="Imagen 2"/>
          <p:cNvPicPr>
            <a:picLocks noChangeAspect="1"/>
          </p:cNvPicPr>
          <p:nvPr/>
        </p:nvPicPr>
        <p:blipFill>
          <a:blip r:embed="rId2"/>
          <a:stretch>
            <a:fillRect/>
          </a:stretch>
        </p:blipFill>
        <p:spPr>
          <a:xfrm>
            <a:off x="6782531" y="3179061"/>
            <a:ext cx="4327823" cy="1520604"/>
          </a:xfrm>
          <a:prstGeom prst="rect">
            <a:avLst/>
          </a:prstGeom>
        </p:spPr>
      </p:pic>
    </p:spTree>
    <p:extLst>
      <p:ext uri="{BB962C8B-B14F-4D97-AF65-F5344CB8AC3E}">
        <p14:creationId xmlns:p14="http://schemas.microsoft.com/office/powerpoint/2010/main" val="15373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836649-668E-4591-B822-988962BDDDA8}"/>
              </a:ext>
            </a:extLst>
          </p:cNvPr>
          <p:cNvPicPr>
            <a:picLocks noChangeAspect="1"/>
          </p:cNvPicPr>
          <p:nvPr/>
        </p:nvPicPr>
        <p:blipFill>
          <a:blip r:embed="rId2"/>
          <a:stretch>
            <a:fillRect/>
          </a:stretch>
        </p:blipFill>
        <p:spPr>
          <a:xfrm>
            <a:off x="903040" y="297658"/>
            <a:ext cx="4249280" cy="695004"/>
          </a:xfrm>
          <a:prstGeom prst="rect">
            <a:avLst/>
          </a:prstGeom>
        </p:spPr>
      </p:pic>
      <p:sp>
        <p:nvSpPr>
          <p:cNvPr id="5"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3"/>
          <a:stretch>
            <a:fillRect/>
          </a:stretch>
        </p:blipFill>
        <p:spPr>
          <a:xfrm>
            <a:off x="997262" y="1161587"/>
            <a:ext cx="10312839" cy="4365001"/>
          </a:xfrm>
          <a:prstGeom prst="rect">
            <a:avLst/>
          </a:prstGeom>
        </p:spPr>
      </p:pic>
    </p:spTree>
    <p:extLst>
      <p:ext uri="{BB962C8B-B14F-4D97-AF65-F5344CB8AC3E}">
        <p14:creationId xmlns:p14="http://schemas.microsoft.com/office/powerpoint/2010/main" val="257241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3" name="CuadroTexto 2"/>
          <p:cNvSpPr txBox="1"/>
          <p:nvPr/>
        </p:nvSpPr>
        <p:spPr>
          <a:xfrm>
            <a:off x="951230" y="259557"/>
            <a:ext cx="3025140" cy="646331"/>
          </a:xfrm>
          <a:prstGeom prst="rect">
            <a:avLst/>
          </a:prstGeom>
          <a:noFill/>
        </p:spPr>
        <p:txBody>
          <a:bodyPr wrap="square" rtlCol="0">
            <a:spAutoFit/>
          </a:bodyPr>
          <a:lstStyle/>
          <a:p>
            <a:r>
              <a:rPr lang="es-EC" sz="1200" i="1" dirty="0" smtClean="0">
                <a:latin typeface="Calibri" panose="020F0502020204030204" pitchFamily="34" charset="0"/>
                <a:ea typeface="Calibri" panose="020F0502020204030204" pitchFamily="34" charset="0"/>
                <a:cs typeface="Calibri" panose="020F0502020204030204" pitchFamily="34" charset="0"/>
              </a:rPr>
              <a:t>DEUDA INTERNA</a:t>
            </a:r>
          </a:p>
          <a:p>
            <a:r>
              <a:rPr lang="es-EC" sz="1200" i="1" dirty="0" smtClean="0">
                <a:latin typeface="Calibri" panose="020F0502020204030204" pitchFamily="34" charset="0"/>
                <a:ea typeface="Calibri" panose="020F0502020204030204" pitchFamily="34" charset="0"/>
                <a:cs typeface="Calibri" panose="020F0502020204030204" pitchFamily="34" charset="0"/>
              </a:rPr>
              <a:t>SECTOR PÚBLICO TOTAL</a:t>
            </a:r>
          </a:p>
          <a:p>
            <a:r>
              <a:rPr lang="es-EC" sz="1200" i="1" dirty="0" smtClean="0">
                <a:latin typeface="Calibri" panose="020F0502020204030204" pitchFamily="34" charset="0"/>
                <a:ea typeface="Calibri" panose="020F0502020204030204" pitchFamily="34" charset="0"/>
                <a:cs typeface="Calibri" panose="020F0502020204030204" pitchFamily="34" charset="0"/>
              </a:rPr>
              <a:t>Cifras en miles de dólares </a:t>
            </a:r>
          </a:p>
        </p:txBody>
      </p:sp>
      <p:pic>
        <p:nvPicPr>
          <p:cNvPr id="5" name="Imagen 4"/>
          <p:cNvPicPr>
            <a:picLocks noChangeAspect="1"/>
          </p:cNvPicPr>
          <p:nvPr/>
        </p:nvPicPr>
        <p:blipFill>
          <a:blip r:embed="rId2"/>
          <a:stretch>
            <a:fillRect/>
          </a:stretch>
        </p:blipFill>
        <p:spPr>
          <a:xfrm>
            <a:off x="1059535" y="908843"/>
            <a:ext cx="9529334" cy="5400517"/>
          </a:xfrm>
          <a:prstGeom prst="rect">
            <a:avLst/>
          </a:prstGeom>
        </p:spPr>
      </p:pic>
    </p:spTree>
    <p:extLst>
      <p:ext uri="{BB962C8B-B14F-4D97-AF65-F5344CB8AC3E}">
        <p14:creationId xmlns:p14="http://schemas.microsoft.com/office/powerpoint/2010/main" val="37679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836649-668E-4591-B822-988962BDDDA8}"/>
              </a:ext>
            </a:extLst>
          </p:cNvPr>
          <p:cNvPicPr>
            <a:picLocks noChangeAspect="1"/>
          </p:cNvPicPr>
          <p:nvPr/>
        </p:nvPicPr>
        <p:blipFill>
          <a:blip r:embed="rId2"/>
          <a:stretch>
            <a:fillRect/>
          </a:stretch>
        </p:blipFill>
        <p:spPr>
          <a:xfrm>
            <a:off x="903040" y="297658"/>
            <a:ext cx="4249280" cy="695004"/>
          </a:xfrm>
          <a:prstGeom prst="rect">
            <a:avLst/>
          </a:prstGeom>
        </p:spPr>
      </p:pic>
      <p:sp>
        <p:nvSpPr>
          <p:cNvPr id="5"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8"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1157668" y="1430167"/>
            <a:ext cx="9685587" cy="1809755"/>
          </a:xfrm>
          <a:prstGeom prst="rect">
            <a:avLst/>
          </a:prstGeom>
        </p:spPr>
      </p:pic>
      <p:pic>
        <p:nvPicPr>
          <p:cNvPr id="7" name="Imagen 6"/>
          <p:cNvPicPr>
            <a:picLocks noChangeAspect="1"/>
          </p:cNvPicPr>
          <p:nvPr/>
        </p:nvPicPr>
        <p:blipFill>
          <a:blip r:embed="rId4"/>
          <a:stretch>
            <a:fillRect/>
          </a:stretch>
        </p:blipFill>
        <p:spPr>
          <a:xfrm>
            <a:off x="1165286" y="3825306"/>
            <a:ext cx="9761793" cy="1920173"/>
          </a:xfrm>
          <a:prstGeom prst="rect">
            <a:avLst/>
          </a:prstGeom>
        </p:spPr>
      </p:pic>
    </p:spTree>
    <p:extLst>
      <p:ext uri="{BB962C8B-B14F-4D97-AF65-F5344CB8AC3E}">
        <p14:creationId xmlns:p14="http://schemas.microsoft.com/office/powerpoint/2010/main" val="295948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DC0CA16-D9C9-4791-8D1E-065E67BC45F8}"/>
              </a:ext>
            </a:extLst>
          </p:cNvPr>
          <p:cNvSpPr>
            <a:spLocks noGrp="1"/>
          </p:cNvSpPr>
          <p:nvPr>
            <p:ph type="title"/>
          </p:nvPr>
        </p:nvSpPr>
        <p:spPr>
          <a:xfrm>
            <a:off x="745282" y="0"/>
            <a:ext cx="11001958" cy="1287462"/>
          </a:xfrm>
        </p:spPr>
        <p:txBody>
          <a:bodyPr>
            <a:normAutofit/>
          </a:bodyPr>
          <a:lstStyle/>
          <a:p>
            <a:pPr>
              <a:defRPr/>
            </a:pPr>
            <a:r>
              <a:rPr lang="en-US" sz="2800" dirty="0">
                <a:solidFill>
                  <a:srgbClr val="32266B"/>
                </a:solidFill>
                <a:latin typeface="Arial"/>
                <a:ea typeface="Arial"/>
                <a:cs typeface="Arial"/>
                <a:sym typeface="Arial"/>
              </a:rPr>
              <a:t>D</a:t>
            </a:r>
            <a:r>
              <a:rPr lang="es-EC" sz="2800" dirty="0">
                <a:solidFill>
                  <a:srgbClr val="32266B"/>
                </a:solidFill>
                <a:latin typeface="Arial"/>
                <a:ea typeface="Arial"/>
                <a:cs typeface="Arial"/>
                <a:sym typeface="Arial"/>
              </a:rPr>
              <a:t>EUDA PÚBLICA AGREGADA </a:t>
            </a:r>
            <a:r>
              <a:rPr lang="es-EC" sz="2800" dirty="0" smtClean="0">
                <a:solidFill>
                  <a:srgbClr val="32266B"/>
                </a:solidFill>
                <a:latin typeface="Arial"/>
                <a:ea typeface="Arial"/>
                <a:cs typeface="Arial"/>
                <a:sym typeface="Arial"/>
              </a:rPr>
              <a:t>DEL </a:t>
            </a:r>
            <a:r>
              <a:rPr lang="es-EC" sz="2800" dirty="0">
                <a:solidFill>
                  <a:srgbClr val="32266B"/>
                </a:solidFill>
                <a:latin typeface="Arial"/>
                <a:ea typeface="Arial"/>
                <a:cs typeface="Arial"/>
                <a:sym typeface="Arial"/>
              </a:rPr>
              <a:t>SECTOR PÚBLICO NO FINANCIERO </a:t>
            </a:r>
          </a:p>
        </p:txBody>
      </p:sp>
      <p:sp>
        <p:nvSpPr>
          <p:cNvPr id="5"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6" name="Título 1">
            <a:extLst>
              <a:ext uri="{FF2B5EF4-FFF2-40B4-BE49-F238E27FC236}">
                <a16:creationId xmlns:a16="http://schemas.microsoft.com/office/drawing/2014/main" id="{117AA6DE-8D4E-42A1-AD23-7B730A017C20}"/>
              </a:ext>
            </a:extLst>
          </p:cNvPr>
          <p:cNvSpPr txBox="1">
            <a:spLocks/>
          </p:cNvSpPr>
          <p:nvPr/>
        </p:nvSpPr>
        <p:spPr bwMode="auto">
          <a:xfrm>
            <a:off x="6795911" y="2401538"/>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2025</a:t>
            </a: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2"/>
          <a:stretch>
            <a:fillRect/>
          </a:stretch>
        </p:blipFill>
        <p:spPr>
          <a:xfrm>
            <a:off x="7014884" y="3244695"/>
            <a:ext cx="4179210" cy="1549710"/>
          </a:xfrm>
          <a:prstGeom prst="rect">
            <a:avLst/>
          </a:prstGeom>
        </p:spPr>
      </p:pic>
    </p:spTree>
    <p:extLst>
      <p:ext uri="{BB962C8B-B14F-4D97-AF65-F5344CB8AC3E}">
        <p14:creationId xmlns:p14="http://schemas.microsoft.com/office/powerpoint/2010/main" val="3726269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51C5787C-3A60-4482-9111-16DA14D8D5F8}"/>
              </a:ext>
            </a:extLst>
          </p:cNvPr>
          <p:cNvSpPr/>
          <p:nvPr/>
        </p:nvSpPr>
        <p:spPr>
          <a:xfrm>
            <a:off x="7396197" y="325438"/>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graphicFrame>
        <p:nvGraphicFramePr>
          <p:cNvPr id="2" name="Objeto 1"/>
          <p:cNvGraphicFramePr>
            <a:graphicFrameLocks noChangeAspect="1"/>
          </p:cNvGraphicFramePr>
          <p:nvPr>
            <p:extLst>
              <p:ext uri="{D42A27DB-BD31-4B8C-83A1-F6EECF244321}">
                <p14:modId xmlns:p14="http://schemas.microsoft.com/office/powerpoint/2010/main" val="1963190901"/>
              </p:ext>
            </p:extLst>
          </p:nvPr>
        </p:nvGraphicFramePr>
        <p:xfrm>
          <a:off x="628650" y="938749"/>
          <a:ext cx="10959970" cy="4631730"/>
        </p:xfrm>
        <a:graphic>
          <a:graphicData uri="http://schemas.openxmlformats.org/presentationml/2006/ole">
            <mc:AlternateContent xmlns:mc="http://schemas.openxmlformats.org/markup-compatibility/2006">
              <mc:Choice xmlns:v="urn:schemas-microsoft-com:vml" Requires="v">
                <p:oleObj spid="_x0000_s2089" name="Hoja de cálculo" r:id="rId3" imgW="13062041" imgH="5086187" progId="Excel.Sheet.12">
                  <p:embed/>
                </p:oleObj>
              </mc:Choice>
              <mc:Fallback>
                <p:oleObj name="Hoja de cálculo" r:id="rId3" imgW="13062041" imgH="5086187" progId="Excel.Sheet.12">
                  <p:embed/>
                  <p:pic>
                    <p:nvPicPr>
                      <p:cNvPr id="0" name=""/>
                      <p:cNvPicPr/>
                      <p:nvPr/>
                    </p:nvPicPr>
                    <p:blipFill>
                      <a:blip r:embed="rId4"/>
                      <a:stretch>
                        <a:fillRect/>
                      </a:stretch>
                    </p:blipFill>
                    <p:spPr>
                      <a:xfrm>
                        <a:off x="628650" y="938749"/>
                        <a:ext cx="10959970" cy="4631730"/>
                      </a:xfrm>
                      <a:prstGeom prst="rect">
                        <a:avLst/>
                      </a:prstGeom>
                    </p:spPr>
                  </p:pic>
                </p:oleObj>
              </mc:Fallback>
            </mc:AlternateContent>
          </a:graphicData>
        </a:graphic>
      </p:graphicFrame>
    </p:spTree>
    <p:extLst>
      <p:ext uri="{BB962C8B-B14F-4D97-AF65-F5344CB8AC3E}">
        <p14:creationId xmlns:p14="http://schemas.microsoft.com/office/powerpoint/2010/main" val="176516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5" name="Google Shape;92;p1">
            <a:extLst>
              <a:ext uri="{FF2B5EF4-FFF2-40B4-BE49-F238E27FC236}">
                <a16:creationId xmlns:a16="http://schemas.microsoft.com/office/drawing/2014/main" id="{34875A3D-F658-67AB-DDFC-39EC7A38B578}"/>
              </a:ext>
            </a:extLst>
          </p:cNvPr>
          <p:cNvSpPr txBox="1"/>
          <p:nvPr/>
        </p:nvSpPr>
        <p:spPr>
          <a:xfrm>
            <a:off x="267095" y="6131333"/>
            <a:ext cx="4795559"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es-EC" sz="1400" b="1" u="none" strike="noStrike" cap="none" dirty="0">
                <a:solidFill>
                  <a:srgbClr val="32266B"/>
                </a:solidFill>
                <a:latin typeface="Arial" panose="020B0604020202020204" pitchFamily="34" charset="0"/>
                <a:cs typeface="Arial" panose="020B0604020202020204" pitchFamily="34" charset="0"/>
                <a:sym typeface="Arial"/>
              </a:rPr>
              <a:t>Ministerio de Economía y Finanzas</a:t>
            </a:r>
            <a:endParaRPr sz="1400" b="1" u="none" strike="noStrike" cap="none" dirty="0">
              <a:solidFill>
                <a:srgbClr val="32266B"/>
              </a:solidFill>
              <a:latin typeface="Arial" panose="020B0604020202020204" pitchFamily="34" charset="0"/>
              <a:cs typeface="Arial" panose="020B0604020202020204" pitchFamily="34" charset="0"/>
              <a:sym typeface="Arial"/>
            </a:endParaRPr>
          </a:p>
        </p:txBody>
      </p:sp>
      <p:sp>
        <p:nvSpPr>
          <p:cNvPr id="6" name="Título 1">
            <a:extLst>
              <a:ext uri="{FF2B5EF4-FFF2-40B4-BE49-F238E27FC236}">
                <a16:creationId xmlns:a16="http://schemas.microsoft.com/office/drawing/2014/main" id="{6628611F-24A1-446D-A9C8-0FCD1DFBC45F}"/>
              </a:ext>
            </a:extLst>
          </p:cNvPr>
          <p:cNvSpPr txBox="1">
            <a:spLocks/>
          </p:cNvSpPr>
          <p:nvPr/>
        </p:nvSpPr>
        <p:spPr>
          <a:xfrm>
            <a:off x="-2326053" y="103868"/>
            <a:ext cx="10515600" cy="65246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s-EC" sz="2800" dirty="0">
                <a:solidFill>
                  <a:srgbClr val="32266B"/>
                </a:solidFill>
                <a:latin typeface="Arial"/>
                <a:ea typeface="Arial"/>
                <a:cs typeface="Arial"/>
                <a:sym typeface="Arial"/>
              </a:rPr>
              <a:t>ÍNDICE</a:t>
            </a:r>
            <a:r>
              <a:rPr lang="es-EC" sz="2800" dirty="0">
                <a:solidFill>
                  <a:srgbClr val="32266B"/>
                </a:solidFill>
                <a:latin typeface="Arial"/>
                <a:ea typeface="Arial"/>
                <a:cs typeface="Arial"/>
              </a:rPr>
              <a:t> DE CONTENIDOS</a:t>
            </a:r>
          </a:p>
        </p:txBody>
      </p:sp>
      <p:sp>
        <p:nvSpPr>
          <p:cNvPr id="7" name="Marcador de contenido 2">
            <a:extLst>
              <a:ext uri="{FF2B5EF4-FFF2-40B4-BE49-F238E27FC236}">
                <a16:creationId xmlns:a16="http://schemas.microsoft.com/office/drawing/2014/main" id="{A59F3A20-0F64-4321-A0BE-D554CE664289}"/>
              </a:ext>
            </a:extLst>
          </p:cNvPr>
          <p:cNvSpPr txBox="1">
            <a:spLocks noChangeArrowheads="1"/>
          </p:cNvSpPr>
          <p:nvPr/>
        </p:nvSpPr>
        <p:spPr>
          <a:xfrm>
            <a:off x="1565275" y="769712"/>
            <a:ext cx="8963025" cy="49403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buFont typeface="Wingdings" panose="05000000000000000000" pitchFamily="2" charset="2"/>
              <a:buChar char="Ø"/>
            </a:pPr>
            <a:r>
              <a:rPr lang="es-EC" altLang="es-EC" sz="2000" dirty="0" smtClean="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smtClean="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smtClean="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smtClean="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smtClean="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smtClean="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smtClean="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smtClean="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smtClean="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smtClean="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smtClean="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smtClean="0">
                <a:latin typeface="Calibri (Cuerpo)"/>
                <a:cs typeface="Times New Roman" panose="02020603050405020304" pitchFamily="18" charset="0"/>
              </a:rPr>
              <a:t>Pasivos contingentes del Gobierno Central de acuerdo con el Artículo 123 del COPLAFIP.</a:t>
            </a:r>
            <a:endParaRPr lang="es-EC" altLang="es-EC" sz="2000" dirty="0">
              <a:latin typeface="Calibri (Cuerpo)"/>
              <a:cs typeface="Times New Roman" panose="02020603050405020304" pitchFamily="18" charset="0"/>
            </a:endParaRPr>
          </a:p>
        </p:txBody>
      </p:sp>
    </p:spTree>
    <p:extLst>
      <p:ext uri="{BB962C8B-B14F-4D97-AF65-F5344CB8AC3E}">
        <p14:creationId xmlns:p14="http://schemas.microsoft.com/office/powerpoint/2010/main" val="383744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CuadroTexto 5"/>
          <p:cNvSpPr txBox="1"/>
          <p:nvPr/>
        </p:nvSpPr>
        <p:spPr>
          <a:xfrm>
            <a:off x="647701" y="199121"/>
            <a:ext cx="3025140" cy="646331"/>
          </a:xfrm>
          <a:prstGeom prst="rect">
            <a:avLst/>
          </a:prstGeom>
          <a:noFill/>
        </p:spPr>
        <p:txBody>
          <a:bodyPr wrap="square" rtlCol="0">
            <a:spAutoFit/>
          </a:bodyPr>
          <a:lstStyle/>
          <a:p>
            <a:r>
              <a:rPr lang="es-EC" sz="1200" i="1" dirty="0" smtClean="0">
                <a:latin typeface="Calibri" panose="020F0502020204030204" pitchFamily="34" charset="0"/>
                <a:ea typeface="Calibri" panose="020F0502020204030204" pitchFamily="34" charset="0"/>
                <a:cs typeface="Calibri" panose="020F0502020204030204" pitchFamily="34" charset="0"/>
              </a:rPr>
              <a:t>DEUDA INTERNA</a:t>
            </a:r>
          </a:p>
          <a:p>
            <a:r>
              <a:rPr lang="es-EC" sz="1200" i="1" dirty="0" smtClean="0">
                <a:latin typeface="Calibri" panose="020F0502020204030204" pitchFamily="34" charset="0"/>
                <a:ea typeface="Calibri" panose="020F0502020204030204" pitchFamily="34" charset="0"/>
                <a:cs typeface="Calibri" panose="020F0502020204030204" pitchFamily="34" charset="0"/>
              </a:rPr>
              <a:t>SECTOR PÚBLICO NO FINANCIERO</a:t>
            </a:r>
          </a:p>
          <a:p>
            <a:r>
              <a:rPr lang="es-EC" sz="1200" i="1" dirty="0" smtClean="0">
                <a:latin typeface="Calibri" panose="020F0502020204030204" pitchFamily="34" charset="0"/>
                <a:ea typeface="Calibri" panose="020F0502020204030204" pitchFamily="34" charset="0"/>
                <a:cs typeface="Calibri" panose="020F0502020204030204" pitchFamily="34" charset="0"/>
              </a:rPr>
              <a:t>Cifras en miles de dólares </a:t>
            </a:r>
          </a:p>
        </p:txBody>
      </p:sp>
      <p:pic>
        <p:nvPicPr>
          <p:cNvPr id="2" name="Imagen 1"/>
          <p:cNvPicPr>
            <a:picLocks noChangeAspect="1"/>
          </p:cNvPicPr>
          <p:nvPr/>
        </p:nvPicPr>
        <p:blipFill>
          <a:blip r:embed="rId2"/>
          <a:stretch>
            <a:fillRect/>
          </a:stretch>
        </p:blipFill>
        <p:spPr>
          <a:xfrm>
            <a:off x="643890" y="830212"/>
            <a:ext cx="10786288" cy="5364848"/>
          </a:xfrm>
          <a:prstGeom prst="rect">
            <a:avLst/>
          </a:prstGeom>
        </p:spPr>
      </p:pic>
    </p:spTree>
    <p:extLst>
      <p:ext uri="{BB962C8B-B14F-4D97-AF65-F5344CB8AC3E}">
        <p14:creationId xmlns:p14="http://schemas.microsoft.com/office/powerpoint/2010/main" val="3144462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01040" y="1423863"/>
            <a:ext cx="10766282" cy="1932430"/>
          </a:xfrm>
          <a:prstGeom prst="rect">
            <a:avLst/>
          </a:prstGeom>
        </p:spPr>
      </p:pic>
      <p:pic>
        <p:nvPicPr>
          <p:cNvPr id="7" name="Imagen 6"/>
          <p:cNvPicPr>
            <a:picLocks noChangeAspect="1"/>
          </p:cNvPicPr>
          <p:nvPr/>
        </p:nvPicPr>
        <p:blipFill>
          <a:blip r:embed="rId3"/>
          <a:stretch>
            <a:fillRect/>
          </a:stretch>
        </p:blipFill>
        <p:spPr>
          <a:xfrm>
            <a:off x="701040" y="3851592"/>
            <a:ext cx="10766282" cy="1954847"/>
          </a:xfrm>
          <a:prstGeom prst="rect">
            <a:avLst/>
          </a:prstGeom>
        </p:spPr>
      </p:pic>
    </p:spTree>
    <p:extLst>
      <p:ext uri="{BB962C8B-B14F-4D97-AF65-F5344CB8AC3E}">
        <p14:creationId xmlns:p14="http://schemas.microsoft.com/office/powerpoint/2010/main" val="4082093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EA48F10-0ACD-4BA0-87C5-E6A442FB2122}"/>
              </a:ext>
            </a:extLst>
          </p:cNvPr>
          <p:cNvSpPr txBox="1">
            <a:spLocks/>
          </p:cNvSpPr>
          <p:nvPr/>
        </p:nvSpPr>
        <p:spPr bwMode="auto">
          <a:xfrm>
            <a:off x="679340" y="68439"/>
            <a:ext cx="11301165"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dirty="0">
                <a:solidFill>
                  <a:srgbClr val="32266B"/>
                </a:solidFill>
                <a:latin typeface="Arial"/>
                <a:ea typeface="Arial"/>
                <a:cs typeface="Arial"/>
              </a:rPr>
              <a:t>D</a:t>
            </a:r>
            <a:r>
              <a:rPr lang="es-EC" sz="2800" dirty="0">
                <a:solidFill>
                  <a:srgbClr val="32266B"/>
                </a:solidFill>
                <a:latin typeface="Arial"/>
                <a:ea typeface="Arial"/>
                <a:cs typeface="Arial"/>
              </a:rPr>
              <a:t>EUDA PÚBLICA AGREGADA </a:t>
            </a:r>
            <a:r>
              <a:rPr lang="es-EC" sz="2800" dirty="0" smtClean="0">
                <a:solidFill>
                  <a:srgbClr val="32266B"/>
                </a:solidFill>
                <a:latin typeface="Arial"/>
                <a:ea typeface="Arial"/>
                <a:cs typeface="Arial"/>
              </a:rPr>
              <a:t>DEL </a:t>
            </a:r>
            <a:r>
              <a:rPr lang="es-EC" sz="2800" dirty="0">
                <a:solidFill>
                  <a:srgbClr val="32266B"/>
                </a:solidFill>
                <a:latin typeface="Arial"/>
                <a:ea typeface="Arial"/>
                <a:cs typeface="Arial"/>
              </a:rPr>
              <a:t>PRESUPUESTO GENERAL DEL ESTADO  </a:t>
            </a:r>
          </a:p>
        </p:txBody>
      </p:sp>
      <p:sp>
        <p:nvSpPr>
          <p:cNvPr id="5" name="Título 1">
            <a:extLst>
              <a:ext uri="{FF2B5EF4-FFF2-40B4-BE49-F238E27FC236}">
                <a16:creationId xmlns:a16="http://schemas.microsoft.com/office/drawing/2014/main" id="{809B0C65-93BF-4FFF-B66E-98F8EA626D30}"/>
              </a:ext>
            </a:extLst>
          </p:cNvPr>
          <p:cNvSpPr txBox="1">
            <a:spLocks/>
          </p:cNvSpPr>
          <p:nvPr/>
        </p:nvSpPr>
        <p:spPr bwMode="auto">
          <a:xfrm>
            <a:off x="6920089" y="218524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2025</a:t>
            </a: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sp>
        <p:nvSpPr>
          <p:cNvPr id="6"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pic>
        <p:nvPicPr>
          <p:cNvPr id="3" name="Imagen 2"/>
          <p:cNvPicPr>
            <a:picLocks noChangeAspect="1"/>
          </p:cNvPicPr>
          <p:nvPr/>
        </p:nvPicPr>
        <p:blipFill>
          <a:blip r:embed="rId2"/>
          <a:stretch>
            <a:fillRect/>
          </a:stretch>
        </p:blipFill>
        <p:spPr>
          <a:xfrm>
            <a:off x="7195412" y="3109288"/>
            <a:ext cx="4043932" cy="1560172"/>
          </a:xfrm>
          <a:prstGeom prst="rect">
            <a:avLst/>
          </a:prstGeom>
        </p:spPr>
      </p:pic>
    </p:spTree>
    <p:extLst>
      <p:ext uri="{BB962C8B-B14F-4D97-AF65-F5344CB8AC3E}">
        <p14:creationId xmlns:p14="http://schemas.microsoft.com/office/powerpoint/2010/main" val="2431243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2"/>
          <a:stretch>
            <a:fillRect/>
          </a:stretch>
        </p:blipFill>
        <p:spPr>
          <a:xfrm>
            <a:off x="704847" y="1100838"/>
            <a:ext cx="10648951" cy="4464283"/>
          </a:xfrm>
          <a:prstGeom prst="rect">
            <a:avLst/>
          </a:prstGeom>
        </p:spPr>
      </p:pic>
    </p:spTree>
    <p:extLst>
      <p:ext uri="{BB962C8B-B14F-4D97-AF65-F5344CB8AC3E}">
        <p14:creationId xmlns:p14="http://schemas.microsoft.com/office/powerpoint/2010/main" val="2834914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3440" y="799920"/>
            <a:ext cx="10633711" cy="5669460"/>
          </a:xfrm>
          <a:prstGeom prst="rect">
            <a:avLst/>
          </a:prstGeom>
        </p:spPr>
      </p:pic>
      <p:sp>
        <p:nvSpPr>
          <p:cNvPr id="5" name="Rectángulo 4">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CuadroTexto 5"/>
          <p:cNvSpPr txBox="1"/>
          <p:nvPr/>
        </p:nvSpPr>
        <p:spPr>
          <a:xfrm>
            <a:off x="879968" y="191502"/>
            <a:ext cx="3025140" cy="646331"/>
          </a:xfrm>
          <a:prstGeom prst="rect">
            <a:avLst/>
          </a:prstGeom>
          <a:noFill/>
        </p:spPr>
        <p:txBody>
          <a:bodyPr wrap="square" rtlCol="0">
            <a:spAutoFit/>
          </a:bodyPr>
          <a:lstStyle/>
          <a:p>
            <a:r>
              <a:rPr lang="es-EC" sz="1200" i="1" dirty="0" smtClean="0">
                <a:latin typeface="Calibri" panose="020F0502020204030204" pitchFamily="34" charset="0"/>
                <a:ea typeface="Calibri" panose="020F0502020204030204" pitchFamily="34" charset="0"/>
                <a:cs typeface="Calibri" panose="020F0502020204030204" pitchFamily="34" charset="0"/>
              </a:rPr>
              <a:t>DEUDA INTERNA</a:t>
            </a:r>
          </a:p>
          <a:p>
            <a:r>
              <a:rPr lang="es-EC" sz="1200" i="1" dirty="0" smtClean="0">
                <a:latin typeface="Calibri" panose="020F0502020204030204" pitchFamily="34" charset="0"/>
                <a:ea typeface="Calibri" panose="020F0502020204030204" pitchFamily="34" charset="0"/>
                <a:cs typeface="Calibri" panose="020F0502020204030204" pitchFamily="34" charset="0"/>
              </a:rPr>
              <a:t>PRESUPUESTO GENERAL DEL ESTADO</a:t>
            </a:r>
          </a:p>
          <a:p>
            <a:r>
              <a:rPr lang="es-EC" sz="1200" i="1" dirty="0" smtClean="0">
                <a:latin typeface="Calibri" panose="020F0502020204030204" pitchFamily="34" charset="0"/>
                <a:ea typeface="Calibri" panose="020F0502020204030204" pitchFamily="34" charset="0"/>
                <a:cs typeface="Calibri" panose="020F0502020204030204" pitchFamily="34" charset="0"/>
              </a:rPr>
              <a:t>Cifras en miles de dólares </a:t>
            </a:r>
          </a:p>
        </p:txBody>
      </p:sp>
    </p:spTree>
    <p:extLst>
      <p:ext uri="{BB962C8B-B14F-4D97-AF65-F5344CB8AC3E}">
        <p14:creationId xmlns:p14="http://schemas.microsoft.com/office/powerpoint/2010/main" val="2398837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845819" y="1397238"/>
            <a:ext cx="10648951" cy="1884918"/>
          </a:xfrm>
          <a:prstGeom prst="rect">
            <a:avLst/>
          </a:prstGeom>
        </p:spPr>
      </p:pic>
      <p:pic>
        <p:nvPicPr>
          <p:cNvPr id="8" name="Imagen 7"/>
          <p:cNvPicPr>
            <a:picLocks noChangeAspect="1"/>
          </p:cNvPicPr>
          <p:nvPr/>
        </p:nvPicPr>
        <p:blipFill>
          <a:blip r:embed="rId3"/>
          <a:stretch>
            <a:fillRect/>
          </a:stretch>
        </p:blipFill>
        <p:spPr>
          <a:xfrm>
            <a:off x="845819" y="3866834"/>
            <a:ext cx="10648951" cy="1711916"/>
          </a:xfrm>
          <a:prstGeom prst="rect">
            <a:avLst/>
          </a:prstGeom>
        </p:spPr>
      </p:pic>
    </p:spTree>
    <p:extLst>
      <p:ext uri="{BB962C8B-B14F-4D97-AF65-F5344CB8AC3E}">
        <p14:creationId xmlns:p14="http://schemas.microsoft.com/office/powerpoint/2010/main" val="30272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6494106" y="150812"/>
            <a:ext cx="5483290" cy="739775"/>
          </a:xfrm>
        </p:spPr>
        <p:txBody>
          <a:bodyPr>
            <a:noAutofit/>
          </a:bodyPr>
          <a:lstStyle/>
          <a:p>
            <a:pPr algn="ctr"/>
            <a:r>
              <a:rPr lang="en-US" altLang="es-EC" sz="2800" kern="1200" dirty="0">
                <a:solidFill>
                  <a:srgbClr val="32266B"/>
                </a:solidFill>
                <a:latin typeface="Arial"/>
                <a:ea typeface="Arial"/>
                <a:cs typeface="Arial"/>
                <a:sym typeface="Arial"/>
              </a:rPr>
              <a:t>PASIVOS</a:t>
            </a:r>
            <a:r>
              <a:rPr lang="en-US" altLang="es-EC" sz="2800" kern="1200" dirty="0">
                <a:solidFill>
                  <a:srgbClr val="32266B"/>
                </a:solidFill>
                <a:latin typeface="Arial"/>
                <a:ea typeface="Arial"/>
                <a:cs typeface="Arial"/>
              </a:rPr>
              <a:t> CONTINGENTES</a:t>
            </a:r>
            <a:endParaRPr lang="es-EC" altLang="es-EC" sz="2800" kern="1200" dirty="0">
              <a:solidFill>
                <a:srgbClr val="32266B"/>
              </a:solidFill>
              <a:latin typeface="Arial"/>
              <a:ea typeface="Arial"/>
              <a:cs typeface="Arial"/>
            </a:endParaRPr>
          </a:p>
        </p:txBody>
      </p:sp>
      <p:sp>
        <p:nvSpPr>
          <p:cNvPr id="6" name="CuadroTexto 5">
            <a:extLst>
              <a:ext uri="{FF2B5EF4-FFF2-40B4-BE49-F238E27FC236}">
                <a16:creationId xmlns:a16="http://schemas.microsoft.com/office/drawing/2014/main" id="{F6C68CED-9C53-4134-A5C8-DA7CF2B632CD}"/>
              </a:ext>
            </a:extLst>
          </p:cNvPr>
          <p:cNvSpPr txBox="1"/>
          <p:nvPr/>
        </p:nvSpPr>
        <p:spPr>
          <a:xfrm>
            <a:off x="1894113" y="1218156"/>
            <a:ext cx="6202117" cy="584775"/>
          </a:xfrm>
          <a:prstGeom prst="rect">
            <a:avLst/>
          </a:prstGeom>
          <a:noFill/>
        </p:spPr>
        <p:txBody>
          <a:bodyPr wrap="square">
            <a:spAutoFit/>
          </a:bodyPr>
          <a:lstStyle/>
          <a:p>
            <a:pPr>
              <a:defRPr/>
            </a:pPr>
            <a:endParaRPr lang="es-EC" altLang="es-EC" sz="1200" b="1" i="1" dirty="0">
              <a:latin typeface="Calibri Light" panose="020F0302020204030204" pitchFamily="34" charset="0"/>
              <a:cs typeface="Times New Roman" panose="02020603050405020304" pitchFamily="18" charset="0"/>
            </a:endParaRPr>
          </a:p>
          <a:p>
            <a:pPr>
              <a:defRPr/>
            </a:pPr>
            <a:r>
              <a:rPr lang="es-EC" altLang="es-EC" sz="2000" b="1" i="1" dirty="0" smtClean="0">
                <a:latin typeface="Calibri Light" panose="020F0302020204030204" pitchFamily="34" charset="0"/>
                <a:cs typeface="Times New Roman" panose="02020603050405020304" pitchFamily="18" charset="0"/>
              </a:rPr>
              <a:t>Corte </a:t>
            </a:r>
            <a:r>
              <a:rPr lang="es-EC" altLang="es-EC" sz="2000" b="1" i="1" dirty="0">
                <a:latin typeface="Calibri Light" panose="020F0302020204030204" pitchFamily="34" charset="0"/>
                <a:cs typeface="Times New Roman" panose="02020603050405020304" pitchFamily="18" charset="0"/>
              </a:rPr>
              <a:t>a </a:t>
            </a:r>
            <a:r>
              <a:rPr lang="es-EC" altLang="es-EC" sz="2000" b="1" i="1" dirty="0" smtClean="0">
                <a:latin typeface="Calibri Light" panose="020F0302020204030204" pitchFamily="34" charset="0"/>
                <a:cs typeface="Times New Roman" panose="02020603050405020304" pitchFamily="18" charset="0"/>
              </a:rPr>
              <a:t>Julio 2025</a:t>
            </a:r>
            <a:endParaRPr lang="es-EC" altLang="es-EC" sz="2000" b="1" i="1" dirty="0">
              <a:latin typeface="Calibri Light" panose="020F03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1948972" y="1868442"/>
            <a:ext cx="5851970" cy="3777977"/>
          </a:xfrm>
          <a:prstGeom prst="rect">
            <a:avLst/>
          </a:prstGeom>
        </p:spPr>
      </p:pic>
    </p:spTree>
    <p:extLst>
      <p:ext uri="{BB962C8B-B14F-4D97-AF65-F5344CB8AC3E}">
        <p14:creationId xmlns:p14="http://schemas.microsoft.com/office/powerpoint/2010/main" val="980024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8E983474-382F-67B4-B2AA-EDB12812E6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Google Shape;92;p1">
            <a:extLst>
              <a:ext uri="{FF2B5EF4-FFF2-40B4-BE49-F238E27FC236}">
                <a16:creationId xmlns:a16="http://schemas.microsoft.com/office/drawing/2014/main" id="{34875A3D-F658-67AB-DDFC-39EC7A38B578}"/>
              </a:ext>
            </a:extLst>
          </p:cNvPr>
          <p:cNvSpPr txBox="1"/>
          <p:nvPr/>
        </p:nvSpPr>
        <p:spPr>
          <a:xfrm>
            <a:off x="267095" y="6131333"/>
            <a:ext cx="4795559"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es-EC" sz="1400" b="1" u="none" strike="noStrike" cap="none" dirty="0">
                <a:solidFill>
                  <a:schemeClr val="bg1"/>
                </a:solidFill>
                <a:latin typeface="Arial" panose="020B0604020202020204" pitchFamily="34" charset="0"/>
                <a:cs typeface="Arial" panose="020B0604020202020204" pitchFamily="34" charset="0"/>
                <a:sym typeface="Arial"/>
              </a:rPr>
              <a:t>Ministerio de Economía y Finanzas</a:t>
            </a:r>
            <a:endParaRPr sz="1400" b="1"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8"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240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56196BB-B126-49A7-87D3-033FBAD7D135}"/>
              </a:ext>
            </a:extLst>
          </p:cNvPr>
          <p:cNvSpPr txBox="1">
            <a:spLocks/>
          </p:cNvSpPr>
          <p:nvPr/>
        </p:nvSpPr>
        <p:spPr bwMode="auto">
          <a:xfrm>
            <a:off x="653012" y="130629"/>
            <a:ext cx="11243517" cy="87795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dirty="0">
                <a:solidFill>
                  <a:srgbClr val="32266B"/>
                </a:solidFill>
                <a:latin typeface="Arial"/>
                <a:ea typeface="Arial"/>
                <a:cs typeface="Arial"/>
              </a:rPr>
              <a:t>D</a:t>
            </a:r>
            <a:r>
              <a:rPr lang="es-EC" sz="2800" dirty="0">
                <a:solidFill>
                  <a:srgbClr val="32266B"/>
                </a:solidFill>
                <a:latin typeface="Arial"/>
                <a:ea typeface="Arial"/>
                <a:cs typeface="Arial"/>
              </a:rPr>
              <a:t>EUDA PÚBLICA CONSOLIDADA DEL SECTOR PÚBLICO TOTAL</a:t>
            </a:r>
          </a:p>
        </p:txBody>
      </p:sp>
      <p:sp>
        <p:nvSpPr>
          <p:cNvPr id="5"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2025</a:t>
            </a: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sp>
        <p:nvSpPr>
          <p:cNvPr id="6"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pic>
        <p:nvPicPr>
          <p:cNvPr id="3" name="Imagen 2"/>
          <p:cNvPicPr>
            <a:picLocks noChangeAspect="1"/>
          </p:cNvPicPr>
          <p:nvPr/>
        </p:nvPicPr>
        <p:blipFill>
          <a:blip r:embed="rId2"/>
          <a:stretch>
            <a:fillRect/>
          </a:stretch>
        </p:blipFill>
        <p:spPr>
          <a:xfrm>
            <a:off x="7218197" y="3086276"/>
            <a:ext cx="4269293" cy="1583622"/>
          </a:xfrm>
          <a:prstGeom prst="rect">
            <a:avLst/>
          </a:prstGeom>
        </p:spPr>
      </p:pic>
    </p:spTree>
    <p:extLst>
      <p:ext uri="{BB962C8B-B14F-4D97-AF65-F5344CB8AC3E}">
        <p14:creationId xmlns:p14="http://schemas.microsoft.com/office/powerpoint/2010/main" val="1158772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A8BDC40-4A82-4790-9BD3-87CEC3EC174E}"/>
              </a:ext>
            </a:extLst>
          </p:cNvPr>
          <p:cNvSpPr txBox="1">
            <a:spLocks/>
          </p:cNvSpPr>
          <p:nvPr/>
        </p:nvSpPr>
        <p:spPr bwMode="auto">
          <a:xfrm>
            <a:off x="655003" y="335713"/>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2"/>
          <a:stretch>
            <a:fillRect/>
          </a:stretch>
        </p:blipFill>
        <p:spPr>
          <a:xfrm>
            <a:off x="507179" y="1014706"/>
            <a:ext cx="11173033" cy="4428461"/>
          </a:xfrm>
          <a:prstGeom prst="rect">
            <a:avLst/>
          </a:prstGeom>
        </p:spPr>
      </p:pic>
    </p:spTree>
    <p:extLst>
      <p:ext uri="{BB962C8B-B14F-4D97-AF65-F5344CB8AC3E}">
        <p14:creationId xmlns:p14="http://schemas.microsoft.com/office/powerpoint/2010/main" val="140945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754"/>
            <a:ext cx="10515600" cy="1325563"/>
          </a:xfrm>
        </p:spPr>
        <p:txBody>
          <a:bodyPr>
            <a:normAutofit/>
          </a:bodyPr>
          <a:lstStyle/>
          <a:p>
            <a:r>
              <a:rPr lang="es-EC" sz="2800" dirty="0">
                <a:solidFill>
                  <a:srgbClr val="32266B"/>
                </a:solidFill>
                <a:latin typeface="Arial"/>
                <a:ea typeface="Arial"/>
                <a:cs typeface="Arial"/>
              </a:rPr>
              <a:t>PRESENTACIÓN</a:t>
            </a:r>
          </a:p>
        </p:txBody>
      </p:sp>
      <p:sp>
        <p:nvSpPr>
          <p:cNvPr id="4"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838200" y="1087068"/>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3524665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CuadroTexto 5"/>
          <p:cNvSpPr txBox="1"/>
          <p:nvPr/>
        </p:nvSpPr>
        <p:spPr>
          <a:xfrm>
            <a:off x="585470" y="278737"/>
            <a:ext cx="3025140" cy="646331"/>
          </a:xfrm>
          <a:prstGeom prst="rect">
            <a:avLst/>
          </a:prstGeom>
          <a:noFill/>
        </p:spPr>
        <p:txBody>
          <a:bodyPr wrap="square" rtlCol="0">
            <a:spAutoFit/>
          </a:bodyPr>
          <a:lstStyle/>
          <a:p>
            <a:r>
              <a:rPr lang="es-EC" sz="1200" i="1" dirty="0" smtClean="0">
                <a:latin typeface="Calibri" panose="020F0502020204030204" pitchFamily="34" charset="0"/>
                <a:ea typeface="Calibri" panose="020F0502020204030204" pitchFamily="34" charset="0"/>
                <a:cs typeface="Calibri" panose="020F0502020204030204" pitchFamily="34" charset="0"/>
              </a:rPr>
              <a:t>DEUDA INTERNA</a:t>
            </a:r>
          </a:p>
          <a:p>
            <a:r>
              <a:rPr lang="es-EC" sz="1200" i="1" dirty="0" smtClean="0">
                <a:latin typeface="Calibri" panose="020F0502020204030204" pitchFamily="34" charset="0"/>
                <a:ea typeface="Calibri" panose="020F0502020204030204" pitchFamily="34" charset="0"/>
                <a:cs typeface="Calibri" panose="020F0502020204030204" pitchFamily="34" charset="0"/>
              </a:rPr>
              <a:t>SECTOR PÚBLICO TOTAL</a:t>
            </a:r>
          </a:p>
          <a:p>
            <a:r>
              <a:rPr lang="es-EC" sz="1200" i="1" dirty="0" smtClean="0">
                <a:latin typeface="Calibri" panose="020F0502020204030204" pitchFamily="34" charset="0"/>
                <a:ea typeface="Calibri" panose="020F0502020204030204" pitchFamily="34" charset="0"/>
                <a:cs typeface="Calibri" panose="020F0502020204030204" pitchFamily="34" charset="0"/>
              </a:rPr>
              <a:t>Cifras en miles de dólares </a:t>
            </a:r>
          </a:p>
        </p:txBody>
      </p:sp>
      <p:pic>
        <p:nvPicPr>
          <p:cNvPr id="3" name="Imagen 2"/>
          <p:cNvPicPr>
            <a:picLocks noChangeAspect="1"/>
          </p:cNvPicPr>
          <p:nvPr/>
        </p:nvPicPr>
        <p:blipFill>
          <a:blip r:embed="rId2"/>
          <a:stretch>
            <a:fillRect/>
          </a:stretch>
        </p:blipFill>
        <p:spPr>
          <a:xfrm>
            <a:off x="517698" y="982708"/>
            <a:ext cx="10493202" cy="5448571"/>
          </a:xfrm>
          <a:prstGeom prst="rect">
            <a:avLst/>
          </a:prstGeom>
        </p:spPr>
      </p:pic>
    </p:spTree>
    <p:extLst>
      <p:ext uri="{BB962C8B-B14F-4D97-AF65-F5344CB8AC3E}">
        <p14:creationId xmlns:p14="http://schemas.microsoft.com/office/powerpoint/2010/main" val="1790244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998536" y="1303412"/>
            <a:ext cx="10086230" cy="2024793"/>
          </a:xfrm>
          <a:prstGeom prst="rect">
            <a:avLst/>
          </a:prstGeom>
        </p:spPr>
      </p:pic>
      <p:pic>
        <p:nvPicPr>
          <p:cNvPr id="11" name="Imagen 10"/>
          <p:cNvPicPr>
            <a:picLocks noChangeAspect="1"/>
          </p:cNvPicPr>
          <p:nvPr/>
        </p:nvPicPr>
        <p:blipFill>
          <a:blip r:embed="rId3"/>
          <a:stretch>
            <a:fillRect/>
          </a:stretch>
        </p:blipFill>
        <p:spPr>
          <a:xfrm>
            <a:off x="998536" y="3880130"/>
            <a:ext cx="10086230" cy="1903450"/>
          </a:xfrm>
          <a:prstGeom prst="rect">
            <a:avLst/>
          </a:prstGeom>
        </p:spPr>
      </p:pic>
    </p:spTree>
    <p:extLst>
      <p:ext uri="{BB962C8B-B14F-4D97-AF65-F5344CB8AC3E}">
        <p14:creationId xmlns:p14="http://schemas.microsoft.com/office/powerpoint/2010/main" val="2884186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63E3414-F635-4203-BFA0-C0498C1D5563}"/>
              </a:ext>
            </a:extLst>
          </p:cNvPr>
          <p:cNvSpPr txBox="1">
            <a:spLocks/>
          </p:cNvSpPr>
          <p:nvPr/>
        </p:nvSpPr>
        <p:spPr bwMode="auto">
          <a:xfrm>
            <a:off x="641285" y="0"/>
            <a:ext cx="11245915"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dirty="0">
                <a:solidFill>
                  <a:srgbClr val="32266B"/>
                </a:solidFill>
                <a:latin typeface="Arial"/>
                <a:ea typeface="Arial"/>
                <a:cs typeface="Arial"/>
              </a:rPr>
              <a:t>D</a:t>
            </a:r>
            <a:r>
              <a:rPr lang="es-EC" sz="2800" dirty="0">
                <a:solidFill>
                  <a:srgbClr val="32266B"/>
                </a:solidFill>
                <a:latin typeface="Arial"/>
                <a:ea typeface="Arial"/>
                <a:cs typeface="Arial"/>
              </a:rPr>
              <a:t>EUDA PÚBLICA CONSOLIDADA DEL SECTOR PÚBLICO NO FINANCIERO </a:t>
            </a:r>
          </a:p>
        </p:txBody>
      </p:sp>
      <p:sp>
        <p:nvSpPr>
          <p:cNvPr id="5"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2025</a:t>
            </a: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sp>
        <p:nvSpPr>
          <p:cNvPr id="6"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pic>
        <p:nvPicPr>
          <p:cNvPr id="7" name="Imagen 6"/>
          <p:cNvPicPr>
            <a:picLocks noChangeAspect="1"/>
          </p:cNvPicPr>
          <p:nvPr/>
        </p:nvPicPr>
        <p:blipFill>
          <a:blip r:embed="rId2"/>
          <a:stretch>
            <a:fillRect/>
          </a:stretch>
        </p:blipFill>
        <p:spPr>
          <a:xfrm>
            <a:off x="6612419" y="3790106"/>
            <a:ext cx="4193915" cy="1363587"/>
          </a:xfrm>
          <a:prstGeom prst="rect">
            <a:avLst/>
          </a:prstGeom>
        </p:spPr>
      </p:pic>
    </p:spTree>
    <p:extLst>
      <p:ext uri="{BB962C8B-B14F-4D97-AF65-F5344CB8AC3E}">
        <p14:creationId xmlns:p14="http://schemas.microsoft.com/office/powerpoint/2010/main" val="4040358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2"/>
          <a:stretch>
            <a:fillRect/>
          </a:stretch>
        </p:blipFill>
        <p:spPr>
          <a:xfrm>
            <a:off x="547961" y="989856"/>
            <a:ext cx="11059319" cy="4522981"/>
          </a:xfrm>
          <a:prstGeom prst="rect">
            <a:avLst/>
          </a:prstGeom>
        </p:spPr>
      </p:pic>
    </p:spTree>
    <p:extLst>
      <p:ext uri="{BB962C8B-B14F-4D97-AF65-F5344CB8AC3E}">
        <p14:creationId xmlns:p14="http://schemas.microsoft.com/office/powerpoint/2010/main" val="4087916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6" name="CuadroTexto 5"/>
          <p:cNvSpPr txBox="1"/>
          <p:nvPr/>
        </p:nvSpPr>
        <p:spPr>
          <a:xfrm>
            <a:off x="680403" y="252095"/>
            <a:ext cx="3025140" cy="646331"/>
          </a:xfrm>
          <a:prstGeom prst="rect">
            <a:avLst/>
          </a:prstGeom>
          <a:noFill/>
        </p:spPr>
        <p:txBody>
          <a:bodyPr wrap="square" rtlCol="0">
            <a:spAutoFit/>
          </a:bodyPr>
          <a:lstStyle/>
          <a:p>
            <a:r>
              <a:rPr lang="es-EC" sz="1200" i="1" dirty="0" smtClean="0">
                <a:latin typeface="Calibri" panose="020F0502020204030204" pitchFamily="34" charset="0"/>
                <a:ea typeface="Calibri" panose="020F0502020204030204" pitchFamily="34" charset="0"/>
                <a:cs typeface="Calibri" panose="020F0502020204030204" pitchFamily="34" charset="0"/>
              </a:rPr>
              <a:t>DEUDA INTERNA</a:t>
            </a:r>
          </a:p>
          <a:p>
            <a:r>
              <a:rPr lang="es-EC" sz="1200" i="1" dirty="0" smtClean="0">
                <a:latin typeface="Calibri" panose="020F0502020204030204" pitchFamily="34" charset="0"/>
                <a:ea typeface="Calibri" panose="020F0502020204030204" pitchFamily="34" charset="0"/>
                <a:cs typeface="Calibri" panose="020F0502020204030204" pitchFamily="34" charset="0"/>
              </a:rPr>
              <a:t>SECTOR PÚBLICO NO FINANCIERO</a:t>
            </a:r>
          </a:p>
          <a:p>
            <a:r>
              <a:rPr lang="es-EC" sz="1200" i="1" dirty="0" smtClean="0">
                <a:latin typeface="Calibri" panose="020F0502020204030204" pitchFamily="34" charset="0"/>
                <a:ea typeface="Calibri" panose="020F0502020204030204" pitchFamily="34" charset="0"/>
                <a:cs typeface="Calibri" panose="020F0502020204030204" pitchFamily="34" charset="0"/>
              </a:rPr>
              <a:t>Cifras en miles de dólares </a:t>
            </a:r>
          </a:p>
        </p:txBody>
      </p:sp>
      <p:pic>
        <p:nvPicPr>
          <p:cNvPr id="2" name="Imagen 1"/>
          <p:cNvPicPr>
            <a:picLocks noChangeAspect="1"/>
          </p:cNvPicPr>
          <p:nvPr/>
        </p:nvPicPr>
        <p:blipFill>
          <a:blip r:embed="rId2"/>
          <a:stretch>
            <a:fillRect/>
          </a:stretch>
        </p:blipFill>
        <p:spPr>
          <a:xfrm>
            <a:off x="680403" y="932362"/>
            <a:ext cx="10958188" cy="5334000"/>
          </a:xfrm>
          <a:prstGeom prst="rect">
            <a:avLst/>
          </a:prstGeom>
        </p:spPr>
      </p:pic>
    </p:spTree>
    <p:extLst>
      <p:ext uri="{BB962C8B-B14F-4D97-AF65-F5344CB8AC3E}">
        <p14:creationId xmlns:p14="http://schemas.microsoft.com/office/powerpoint/2010/main" val="2583034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6"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71133" y="1319869"/>
            <a:ext cx="10482664" cy="2045633"/>
          </a:xfrm>
          <a:prstGeom prst="rect">
            <a:avLst/>
          </a:prstGeom>
        </p:spPr>
      </p:pic>
      <p:pic>
        <p:nvPicPr>
          <p:cNvPr id="9" name="Imagen 8"/>
          <p:cNvPicPr>
            <a:picLocks noChangeAspect="1"/>
          </p:cNvPicPr>
          <p:nvPr/>
        </p:nvPicPr>
        <p:blipFill>
          <a:blip r:embed="rId3"/>
          <a:stretch>
            <a:fillRect/>
          </a:stretch>
        </p:blipFill>
        <p:spPr>
          <a:xfrm>
            <a:off x="871133" y="3883662"/>
            <a:ext cx="10482664" cy="1892298"/>
          </a:xfrm>
          <a:prstGeom prst="rect">
            <a:avLst/>
          </a:prstGeom>
        </p:spPr>
      </p:pic>
    </p:spTree>
    <p:extLst>
      <p:ext uri="{BB962C8B-B14F-4D97-AF65-F5344CB8AC3E}">
        <p14:creationId xmlns:p14="http://schemas.microsoft.com/office/powerpoint/2010/main" val="1265305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645011" y="0"/>
            <a:ext cx="11344825"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dirty="0">
                <a:solidFill>
                  <a:srgbClr val="32266B"/>
                </a:solidFill>
                <a:latin typeface="Arial"/>
                <a:ea typeface="Arial"/>
                <a:cs typeface="Arial"/>
              </a:rPr>
              <a:t>D</a:t>
            </a:r>
            <a:r>
              <a:rPr lang="es-EC" sz="2800" dirty="0">
                <a:solidFill>
                  <a:srgbClr val="32266B"/>
                </a:solidFill>
                <a:latin typeface="Arial"/>
                <a:ea typeface="Arial"/>
                <a:cs typeface="Arial"/>
              </a:rPr>
              <a:t>EUDA PÚBLICA CONSOLIDADA DEL PRESUPUESTO GENERAL DEL ESTADO </a:t>
            </a:r>
          </a:p>
        </p:txBody>
      </p:sp>
      <p:sp>
        <p:nvSpPr>
          <p:cNvPr id="5"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2025</a:t>
            </a: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sp>
        <p:nvSpPr>
          <p:cNvPr id="6"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pic>
        <p:nvPicPr>
          <p:cNvPr id="3" name="Imagen 2"/>
          <p:cNvPicPr>
            <a:picLocks noChangeAspect="1"/>
          </p:cNvPicPr>
          <p:nvPr/>
        </p:nvPicPr>
        <p:blipFill>
          <a:blip r:embed="rId2"/>
          <a:stretch>
            <a:fillRect/>
          </a:stretch>
        </p:blipFill>
        <p:spPr>
          <a:xfrm>
            <a:off x="7421341" y="3536033"/>
            <a:ext cx="4174153" cy="1308170"/>
          </a:xfrm>
          <a:prstGeom prst="rect">
            <a:avLst/>
          </a:prstGeom>
        </p:spPr>
      </p:pic>
    </p:spTree>
    <p:extLst>
      <p:ext uri="{BB962C8B-B14F-4D97-AF65-F5344CB8AC3E}">
        <p14:creationId xmlns:p14="http://schemas.microsoft.com/office/powerpoint/2010/main" val="673733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569628" y="939202"/>
            <a:ext cx="11084305" cy="4531958"/>
          </a:xfrm>
          <a:prstGeom prst="rect">
            <a:avLst/>
          </a:prstGeom>
        </p:spPr>
      </p:pic>
    </p:spTree>
    <p:extLst>
      <p:ext uri="{BB962C8B-B14F-4D97-AF65-F5344CB8AC3E}">
        <p14:creationId xmlns:p14="http://schemas.microsoft.com/office/powerpoint/2010/main" val="2467193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CuadroTexto 5"/>
          <p:cNvSpPr txBox="1"/>
          <p:nvPr/>
        </p:nvSpPr>
        <p:spPr>
          <a:xfrm>
            <a:off x="709613" y="287020"/>
            <a:ext cx="3025140" cy="646331"/>
          </a:xfrm>
          <a:prstGeom prst="rect">
            <a:avLst/>
          </a:prstGeom>
          <a:noFill/>
        </p:spPr>
        <p:txBody>
          <a:bodyPr wrap="square" rtlCol="0">
            <a:spAutoFit/>
          </a:bodyPr>
          <a:lstStyle/>
          <a:p>
            <a:r>
              <a:rPr lang="es-EC" sz="1200" i="1" dirty="0" smtClean="0">
                <a:latin typeface="Calibri" panose="020F0502020204030204" pitchFamily="34" charset="0"/>
                <a:ea typeface="Calibri" panose="020F0502020204030204" pitchFamily="34" charset="0"/>
                <a:cs typeface="Calibri" panose="020F0502020204030204" pitchFamily="34" charset="0"/>
              </a:rPr>
              <a:t>DEUDA INTERNA</a:t>
            </a:r>
          </a:p>
          <a:p>
            <a:r>
              <a:rPr lang="es-EC" sz="1200" i="1" dirty="0" smtClean="0">
                <a:latin typeface="Calibri" panose="020F0502020204030204" pitchFamily="34" charset="0"/>
                <a:ea typeface="Calibri" panose="020F0502020204030204" pitchFamily="34" charset="0"/>
                <a:cs typeface="Calibri" panose="020F0502020204030204" pitchFamily="34" charset="0"/>
              </a:rPr>
              <a:t>PRESUPUESTO GENERAL DEL ESTADO</a:t>
            </a:r>
          </a:p>
          <a:p>
            <a:r>
              <a:rPr lang="es-EC" sz="1200" i="1" dirty="0" smtClean="0">
                <a:latin typeface="Calibri" panose="020F0502020204030204" pitchFamily="34" charset="0"/>
                <a:ea typeface="Calibri" panose="020F0502020204030204" pitchFamily="34" charset="0"/>
                <a:cs typeface="Calibri" panose="020F0502020204030204" pitchFamily="34" charset="0"/>
              </a:rPr>
              <a:t>Cifras en miles de dólares </a:t>
            </a:r>
          </a:p>
        </p:txBody>
      </p:sp>
      <p:pic>
        <p:nvPicPr>
          <p:cNvPr id="2" name="Imagen 1"/>
          <p:cNvPicPr>
            <a:picLocks noChangeAspect="1"/>
          </p:cNvPicPr>
          <p:nvPr/>
        </p:nvPicPr>
        <p:blipFill>
          <a:blip r:embed="rId2"/>
          <a:stretch>
            <a:fillRect/>
          </a:stretch>
        </p:blipFill>
        <p:spPr>
          <a:xfrm>
            <a:off x="639761" y="925731"/>
            <a:ext cx="10973117" cy="5322669"/>
          </a:xfrm>
          <a:prstGeom prst="rect">
            <a:avLst/>
          </a:prstGeom>
        </p:spPr>
      </p:pic>
    </p:spTree>
    <p:extLst>
      <p:ext uri="{BB962C8B-B14F-4D97-AF65-F5344CB8AC3E}">
        <p14:creationId xmlns:p14="http://schemas.microsoft.com/office/powerpoint/2010/main" val="1151874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15903" y="1209782"/>
            <a:ext cx="10537896" cy="1954958"/>
          </a:xfrm>
          <a:prstGeom prst="rect">
            <a:avLst/>
          </a:prstGeom>
        </p:spPr>
      </p:pic>
      <p:pic>
        <p:nvPicPr>
          <p:cNvPr id="7" name="Imagen 6"/>
          <p:cNvPicPr>
            <a:picLocks noChangeAspect="1"/>
          </p:cNvPicPr>
          <p:nvPr/>
        </p:nvPicPr>
        <p:blipFill>
          <a:blip r:embed="rId3"/>
          <a:stretch>
            <a:fillRect/>
          </a:stretch>
        </p:blipFill>
        <p:spPr>
          <a:xfrm>
            <a:off x="815903" y="3696428"/>
            <a:ext cx="10537896" cy="1866171"/>
          </a:xfrm>
          <a:prstGeom prst="rect">
            <a:avLst/>
          </a:prstGeom>
        </p:spPr>
      </p:pic>
    </p:spTree>
    <p:extLst>
      <p:ext uri="{BB962C8B-B14F-4D97-AF65-F5344CB8AC3E}">
        <p14:creationId xmlns:p14="http://schemas.microsoft.com/office/powerpoint/2010/main" val="65237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094889"/>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
        <p:nvSpPr>
          <p:cNvPr id="5" name="Título 1"/>
          <p:cNvSpPr>
            <a:spLocks noGrp="1"/>
          </p:cNvSpPr>
          <p:nvPr>
            <p:ph type="title"/>
          </p:nvPr>
        </p:nvSpPr>
        <p:spPr>
          <a:xfrm>
            <a:off x="838200" y="50754"/>
            <a:ext cx="10515600" cy="1325563"/>
          </a:xfrm>
        </p:spPr>
        <p:txBody>
          <a:bodyPr>
            <a:normAutofit/>
          </a:bodyPr>
          <a:lstStyle/>
          <a:p>
            <a:r>
              <a:rPr lang="es-EC" sz="2800" dirty="0">
                <a:solidFill>
                  <a:srgbClr val="32266B"/>
                </a:solidFill>
                <a:latin typeface="Arial"/>
                <a:ea typeface="Arial"/>
                <a:cs typeface="Arial"/>
              </a:rPr>
              <a:t>PRESENTACIÓN</a:t>
            </a:r>
          </a:p>
        </p:txBody>
      </p:sp>
    </p:spTree>
    <p:extLst>
      <p:ext uri="{BB962C8B-B14F-4D97-AF65-F5344CB8AC3E}">
        <p14:creationId xmlns:p14="http://schemas.microsoft.com/office/powerpoint/2010/main" val="431194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149812" y="2140846"/>
            <a:ext cx="10056253"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dirty="0">
                <a:solidFill>
                  <a:srgbClr val="32266B"/>
                </a:solidFill>
                <a:latin typeface="Arial"/>
                <a:ea typeface="Arial"/>
                <a:cs typeface="Arial"/>
              </a:rPr>
              <a:t>Información para el seguimiento del Programa con el FMI</a:t>
            </a:r>
            <a:br>
              <a:rPr lang="es-ES" sz="2800" dirty="0">
                <a:solidFill>
                  <a:srgbClr val="32266B"/>
                </a:solidFill>
                <a:latin typeface="Arial"/>
                <a:ea typeface="Arial"/>
                <a:cs typeface="Arial"/>
              </a:rPr>
            </a:br>
            <a:r>
              <a:rPr lang="es-ES" sz="2800" dirty="0">
                <a:solidFill>
                  <a:srgbClr val="32266B"/>
                </a:solidFill>
                <a:latin typeface="Arial"/>
                <a:ea typeface="Arial"/>
                <a:cs typeface="Arial"/>
              </a:rPr>
              <a:t>a</a:t>
            </a:r>
            <a:r>
              <a:rPr lang="es-ES" sz="2800" dirty="0" smtClean="0">
                <a:solidFill>
                  <a:srgbClr val="32266B"/>
                </a:solidFill>
                <a:latin typeface="Arial"/>
                <a:ea typeface="Arial"/>
                <a:cs typeface="Arial"/>
              </a:rPr>
              <a:t>l 31 de Julio de 2025</a:t>
            </a:r>
            <a:r>
              <a:rPr lang="es-ES" sz="2800" dirty="0">
                <a:solidFill>
                  <a:srgbClr val="32266B"/>
                </a:solidFill>
                <a:latin typeface="Arial"/>
                <a:ea typeface="Arial"/>
                <a:cs typeface="Arial"/>
              </a:rPr>
              <a:t/>
            </a:r>
            <a:br>
              <a:rPr lang="es-ES" sz="2800" dirty="0">
                <a:solidFill>
                  <a:srgbClr val="32266B"/>
                </a:solidFill>
                <a:latin typeface="Arial"/>
                <a:ea typeface="Arial"/>
                <a:cs typeface="Arial"/>
              </a:rPr>
            </a:br>
            <a:endParaRPr lang="es-EC" sz="2800" dirty="0">
              <a:solidFill>
                <a:srgbClr val="32266B"/>
              </a:solidFill>
              <a:latin typeface="Arial"/>
              <a:ea typeface="Arial"/>
              <a:cs typeface="Arial"/>
            </a:endParaRPr>
          </a:p>
        </p:txBody>
      </p:sp>
    </p:spTree>
    <p:extLst>
      <p:ext uri="{BB962C8B-B14F-4D97-AF65-F5344CB8AC3E}">
        <p14:creationId xmlns:p14="http://schemas.microsoft.com/office/powerpoint/2010/main" val="1996670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333919" y="259573"/>
            <a:ext cx="5222252"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rPr>
              <a:t>DEUDA PÚBLICA EXTERNA</a:t>
            </a:r>
            <a:endParaRPr lang="es-EC" sz="2800" dirty="0">
              <a:solidFill>
                <a:srgbClr val="32266B"/>
              </a:solidFill>
              <a:latin typeface="Arial"/>
              <a:ea typeface="Arial"/>
              <a:cs typeface="Arial"/>
            </a:endParaRPr>
          </a:p>
        </p:txBody>
      </p:sp>
      <p:pic>
        <p:nvPicPr>
          <p:cNvPr id="2" name="Imagen 1"/>
          <p:cNvPicPr>
            <a:picLocks noChangeAspect="1"/>
          </p:cNvPicPr>
          <p:nvPr/>
        </p:nvPicPr>
        <p:blipFill>
          <a:blip r:embed="rId2"/>
          <a:stretch>
            <a:fillRect/>
          </a:stretch>
        </p:blipFill>
        <p:spPr>
          <a:xfrm>
            <a:off x="534150" y="661174"/>
            <a:ext cx="11309350" cy="5137646"/>
          </a:xfrm>
          <a:prstGeom prst="rect">
            <a:avLst/>
          </a:prstGeom>
        </p:spPr>
      </p:pic>
    </p:spTree>
    <p:extLst>
      <p:ext uri="{BB962C8B-B14F-4D97-AF65-F5344CB8AC3E}">
        <p14:creationId xmlns:p14="http://schemas.microsoft.com/office/powerpoint/2010/main" val="1844456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113522" y="185562"/>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sym typeface="Arial"/>
              </a:rPr>
              <a:t>DEUDA PÚBLICA EXTERNA TOTAL POR SECTORES </a:t>
            </a:r>
            <a:endParaRPr lang="es-EC" sz="2800" dirty="0">
              <a:solidFill>
                <a:srgbClr val="32266B"/>
              </a:solidFill>
              <a:latin typeface="Arial"/>
              <a:ea typeface="Arial"/>
              <a:cs typeface="Arial"/>
              <a:sym typeface="Arial"/>
            </a:endParaRPr>
          </a:p>
        </p:txBody>
      </p:sp>
      <p:pic>
        <p:nvPicPr>
          <p:cNvPr id="3" name="Imagen 2"/>
          <p:cNvPicPr>
            <a:picLocks noChangeAspect="1"/>
          </p:cNvPicPr>
          <p:nvPr/>
        </p:nvPicPr>
        <p:blipFill>
          <a:blip r:embed="rId2"/>
          <a:stretch>
            <a:fillRect/>
          </a:stretch>
        </p:blipFill>
        <p:spPr>
          <a:xfrm>
            <a:off x="561359" y="1075227"/>
            <a:ext cx="10956965" cy="2650798"/>
          </a:xfrm>
          <a:prstGeom prst="rect">
            <a:avLst/>
          </a:prstGeom>
        </p:spPr>
      </p:pic>
    </p:spTree>
    <p:extLst>
      <p:ext uri="{BB962C8B-B14F-4D97-AF65-F5344CB8AC3E}">
        <p14:creationId xmlns:p14="http://schemas.microsoft.com/office/powerpoint/2010/main" val="2257737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127416" y="381000"/>
            <a:ext cx="9431435"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rPr>
              <a:t>DEUDA PÚBLICA INTERNA </a:t>
            </a:r>
            <a:r>
              <a:rPr lang="es-ES" sz="2800" dirty="0" smtClean="0">
                <a:solidFill>
                  <a:srgbClr val="32266B"/>
                </a:solidFill>
                <a:latin typeface="Arial"/>
                <a:ea typeface="Arial"/>
                <a:cs typeface="Arial"/>
              </a:rPr>
              <a:t>AGREGADA</a:t>
            </a:r>
            <a:endParaRPr lang="es-EC" sz="2800" dirty="0">
              <a:solidFill>
                <a:srgbClr val="FF0000"/>
              </a:solidFill>
              <a:latin typeface="Arial"/>
              <a:ea typeface="Arial"/>
              <a:cs typeface="Arial"/>
            </a:endParaRPr>
          </a:p>
        </p:txBody>
      </p:sp>
      <p:pic>
        <p:nvPicPr>
          <p:cNvPr id="5" name="Imagen 4"/>
          <p:cNvPicPr>
            <a:picLocks noChangeAspect="1"/>
          </p:cNvPicPr>
          <p:nvPr/>
        </p:nvPicPr>
        <p:blipFill>
          <a:blip r:embed="rId2"/>
          <a:stretch>
            <a:fillRect/>
          </a:stretch>
        </p:blipFill>
        <p:spPr>
          <a:xfrm>
            <a:off x="638428" y="834393"/>
            <a:ext cx="11324971" cy="5916927"/>
          </a:xfrm>
          <a:prstGeom prst="rect">
            <a:avLst/>
          </a:prstGeom>
        </p:spPr>
      </p:pic>
    </p:spTree>
    <p:extLst>
      <p:ext uri="{BB962C8B-B14F-4D97-AF65-F5344CB8AC3E}">
        <p14:creationId xmlns:p14="http://schemas.microsoft.com/office/powerpoint/2010/main" val="2787104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99C317FC-9A1C-4C44-8410-0958EE5B25C4}"/>
              </a:ext>
            </a:extLst>
          </p:cNvPr>
          <p:cNvSpPr txBox="1">
            <a:spLocks/>
          </p:cNvSpPr>
          <p:nvPr/>
        </p:nvSpPr>
        <p:spPr bwMode="auto">
          <a:xfrm>
            <a:off x="2727752" y="927696"/>
            <a:ext cx="6509553"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rPr>
              <a:t>DEUDA PÚBLICA INTERNA </a:t>
            </a:r>
            <a:r>
              <a:rPr lang="es-ES" sz="2800" dirty="0" smtClean="0">
                <a:solidFill>
                  <a:srgbClr val="32266B"/>
                </a:solidFill>
                <a:latin typeface="Arial"/>
                <a:ea typeface="Arial"/>
                <a:cs typeface="Arial"/>
              </a:rPr>
              <a:t>CONSOLIDADO</a:t>
            </a:r>
            <a:endParaRPr lang="es-EC" sz="2800" dirty="0">
              <a:solidFill>
                <a:srgbClr val="FF0000"/>
              </a:solidFill>
              <a:latin typeface="Arial"/>
              <a:ea typeface="Arial"/>
              <a:cs typeface="Arial"/>
            </a:endParaRPr>
          </a:p>
        </p:txBody>
      </p:sp>
      <p:pic>
        <p:nvPicPr>
          <p:cNvPr id="5" name="Imagen 4"/>
          <p:cNvPicPr>
            <a:picLocks noChangeAspect="1"/>
          </p:cNvPicPr>
          <p:nvPr/>
        </p:nvPicPr>
        <p:blipFill>
          <a:blip r:embed="rId2"/>
          <a:stretch>
            <a:fillRect/>
          </a:stretch>
        </p:blipFill>
        <p:spPr>
          <a:xfrm>
            <a:off x="658022" y="1745042"/>
            <a:ext cx="11125605" cy="2650391"/>
          </a:xfrm>
          <a:prstGeom prst="rect">
            <a:avLst/>
          </a:prstGeom>
        </p:spPr>
      </p:pic>
    </p:spTree>
    <p:extLst>
      <p:ext uri="{BB962C8B-B14F-4D97-AF65-F5344CB8AC3E}">
        <p14:creationId xmlns:p14="http://schemas.microsoft.com/office/powerpoint/2010/main" val="1802346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99C317FC-9A1C-4C44-8410-0958EE5B25C4}"/>
              </a:ext>
            </a:extLst>
          </p:cNvPr>
          <p:cNvSpPr txBox="1">
            <a:spLocks/>
          </p:cNvSpPr>
          <p:nvPr/>
        </p:nvSpPr>
        <p:spPr bwMode="auto">
          <a:xfrm>
            <a:off x="-1079138" y="283884"/>
            <a:ext cx="11118674"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rPr>
              <a:t>DEUDA PÚBLICA INTERNA </a:t>
            </a:r>
            <a:r>
              <a:rPr lang="es-ES" sz="2800" dirty="0" smtClean="0">
                <a:solidFill>
                  <a:srgbClr val="32266B"/>
                </a:solidFill>
                <a:latin typeface="Arial"/>
                <a:ea typeface="Arial"/>
                <a:cs typeface="Arial"/>
              </a:rPr>
              <a:t>CONSOLIDADA</a:t>
            </a:r>
            <a:endParaRPr lang="es-EC" sz="2800" dirty="0">
              <a:solidFill>
                <a:srgbClr val="FF0000"/>
              </a:solidFill>
              <a:latin typeface="Arial"/>
              <a:ea typeface="Arial"/>
              <a:cs typeface="Arial"/>
            </a:endParaRPr>
          </a:p>
        </p:txBody>
      </p:sp>
      <p:pic>
        <p:nvPicPr>
          <p:cNvPr id="3" name="Imagen 2"/>
          <p:cNvPicPr>
            <a:picLocks noChangeAspect="1"/>
          </p:cNvPicPr>
          <p:nvPr/>
        </p:nvPicPr>
        <p:blipFill>
          <a:blip r:embed="rId2"/>
          <a:stretch>
            <a:fillRect/>
          </a:stretch>
        </p:blipFill>
        <p:spPr>
          <a:xfrm>
            <a:off x="573402" y="1199379"/>
            <a:ext cx="10752380" cy="3913805"/>
          </a:xfrm>
          <a:prstGeom prst="rect">
            <a:avLst/>
          </a:prstGeom>
        </p:spPr>
      </p:pic>
    </p:spTree>
    <p:extLst>
      <p:ext uri="{BB962C8B-B14F-4D97-AF65-F5344CB8AC3E}">
        <p14:creationId xmlns:p14="http://schemas.microsoft.com/office/powerpoint/2010/main" val="1246488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97294" y="105336"/>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dirty="0">
                <a:solidFill>
                  <a:srgbClr val="32266B"/>
                </a:solidFill>
                <a:latin typeface="Arial"/>
                <a:ea typeface="Arial"/>
                <a:cs typeface="Arial"/>
                <a:sym typeface="Arial"/>
              </a:rPr>
              <a:t>DEUDA PÚBLICA INTERNA </a:t>
            </a:r>
            <a:r>
              <a:rPr lang="es-ES" sz="2800" dirty="0" smtClean="0">
                <a:solidFill>
                  <a:srgbClr val="32266B"/>
                </a:solidFill>
                <a:latin typeface="Arial"/>
                <a:ea typeface="Arial"/>
                <a:cs typeface="Arial"/>
                <a:sym typeface="Arial"/>
              </a:rPr>
              <a:t>CONSOLIDADA</a:t>
            </a:r>
            <a:endParaRPr lang="es-EC" sz="2800" dirty="0">
              <a:solidFill>
                <a:srgbClr val="FF0000"/>
              </a:solidFill>
              <a:latin typeface="Arial"/>
              <a:ea typeface="Arial"/>
              <a:cs typeface="Arial"/>
              <a:sym typeface="Arial"/>
            </a:endParaRPr>
          </a:p>
        </p:txBody>
      </p:sp>
      <p:pic>
        <p:nvPicPr>
          <p:cNvPr id="3" name="Imagen 2"/>
          <p:cNvPicPr>
            <a:picLocks noChangeAspect="1"/>
          </p:cNvPicPr>
          <p:nvPr/>
        </p:nvPicPr>
        <p:blipFill>
          <a:blip r:embed="rId3"/>
          <a:stretch>
            <a:fillRect/>
          </a:stretch>
        </p:blipFill>
        <p:spPr>
          <a:xfrm>
            <a:off x="504833" y="661566"/>
            <a:ext cx="10305234" cy="5892751"/>
          </a:xfrm>
          <a:prstGeom prst="rect">
            <a:avLst/>
          </a:prstGeom>
        </p:spPr>
      </p:pic>
    </p:spTree>
    <p:extLst>
      <p:ext uri="{BB962C8B-B14F-4D97-AF65-F5344CB8AC3E}">
        <p14:creationId xmlns:p14="http://schemas.microsoft.com/office/powerpoint/2010/main" val="200457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dirty="0">
                <a:solidFill>
                  <a:srgbClr val="32266B"/>
                </a:solidFill>
                <a:latin typeface="Arial"/>
                <a:ea typeface="Arial"/>
                <a:cs typeface="Arial"/>
              </a:rPr>
              <a:t>ANEXO No.1</a:t>
            </a:r>
            <a:br>
              <a:rPr lang="es-ES" sz="2800" dirty="0">
                <a:solidFill>
                  <a:srgbClr val="32266B"/>
                </a:solidFill>
                <a:latin typeface="Arial"/>
                <a:ea typeface="Arial"/>
                <a:cs typeface="Arial"/>
              </a:rPr>
            </a:br>
            <a:endParaRPr lang="es-EC" sz="2800" dirty="0">
              <a:solidFill>
                <a:srgbClr val="32266B"/>
              </a:solidFill>
              <a:latin typeface="Arial"/>
              <a:ea typeface="Arial"/>
              <a:cs typeface="Arial"/>
            </a:endParaRPr>
          </a:p>
        </p:txBody>
      </p:sp>
    </p:spTree>
    <p:extLst>
      <p:ext uri="{BB962C8B-B14F-4D97-AF65-F5344CB8AC3E}">
        <p14:creationId xmlns:p14="http://schemas.microsoft.com/office/powerpoint/2010/main" val="1334516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07897" y="708974"/>
            <a:ext cx="9426813" cy="4769806"/>
          </a:xfrm>
          <a:prstGeom prst="rect">
            <a:avLst/>
          </a:prstGeom>
        </p:spPr>
      </p:pic>
    </p:spTree>
    <p:extLst>
      <p:ext uri="{BB962C8B-B14F-4D97-AF65-F5344CB8AC3E}">
        <p14:creationId xmlns:p14="http://schemas.microsoft.com/office/powerpoint/2010/main" val="222240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711367" y="1266268"/>
            <a:ext cx="8669093" cy="3305732"/>
          </a:xfrm>
          <a:prstGeom prst="rect">
            <a:avLst/>
          </a:prstGeom>
        </p:spPr>
      </p:pic>
    </p:spTree>
    <p:extLst>
      <p:ext uri="{BB962C8B-B14F-4D97-AF65-F5344CB8AC3E}">
        <p14:creationId xmlns:p14="http://schemas.microsoft.com/office/powerpoint/2010/main" val="3874844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09A8611-703B-4CCC-830E-9E892B5DFE3A}"/>
              </a:ext>
            </a:extLst>
          </p:cNvPr>
          <p:cNvSpPr txBox="1">
            <a:spLocks/>
          </p:cNvSpPr>
          <p:nvPr/>
        </p:nvSpPr>
        <p:spPr>
          <a:xfrm>
            <a:off x="2072594" y="1270000"/>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5" name="Título 1">
            <a:extLst>
              <a:ext uri="{FF2B5EF4-FFF2-40B4-BE49-F238E27FC236}">
                <a16:creationId xmlns:a16="http://schemas.microsoft.com/office/drawing/2014/main" id="{9C9BB573-D68C-4A01-A719-6EF978261B7E}"/>
              </a:ext>
            </a:extLst>
          </p:cNvPr>
          <p:cNvSpPr txBox="1">
            <a:spLocks/>
          </p:cNvSpPr>
          <p:nvPr/>
        </p:nvSpPr>
        <p:spPr bwMode="auto">
          <a:xfrm>
            <a:off x="2886834" y="629310"/>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a:t>
            </a:r>
            <a:r>
              <a:rPr lang="es-EC" altLang="es-EC" sz="1200" b="1" dirty="0" smtClean="0">
                <a:latin typeface="Calibri Light" panose="020F0302020204030204" pitchFamily="34" charset="0"/>
                <a:cs typeface="Times New Roman" panose="02020603050405020304" pitchFamily="18" charset="0"/>
              </a:rPr>
              <a:t>Julio 2025</a:t>
            </a:r>
            <a:endParaRPr lang="es-EC" altLang="es-EC" sz="1200" b="1" dirty="0">
              <a:latin typeface="Calibri Light" panose="020F0302020204030204" pitchFamily="34" charset="0"/>
              <a:cs typeface="Times New Roman" panose="02020603050405020304" pitchFamily="18" charset="0"/>
            </a:endParaRPr>
          </a:p>
        </p:txBody>
      </p:sp>
      <p:sp>
        <p:nvSpPr>
          <p:cNvPr id="6" name="Título 1"/>
          <p:cNvSpPr>
            <a:spLocks noGrp="1"/>
          </p:cNvSpPr>
          <p:nvPr>
            <p:ph type="title"/>
          </p:nvPr>
        </p:nvSpPr>
        <p:spPr>
          <a:xfrm>
            <a:off x="642257" y="164597"/>
            <a:ext cx="10515600" cy="695695"/>
          </a:xfrm>
        </p:spPr>
        <p:txBody>
          <a:bodyPr>
            <a:normAutofit/>
          </a:bodyPr>
          <a:lstStyle/>
          <a:p>
            <a:r>
              <a:rPr lang="es-EC" sz="2800" dirty="0">
                <a:solidFill>
                  <a:srgbClr val="32266B"/>
                </a:solidFill>
                <a:latin typeface="Arial"/>
                <a:ea typeface="Arial"/>
                <a:cs typeface="Arial"/>
              </a:rPr>
              <a:t>PRESENTACIÓN</a:t>
            </a:r>
          </a:p>
        </p:txBody>
      </p:sp>
    </p:spTree>
    <p:extLst>
      <p:ext uri="{BB962C8B-B14F-4D97-AF65-F5344CB8AC3E}">
        <p14:creationId xmlns:p14="http://schemas.microsoft.com/office/powerpoint/2010/main" val="1006865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Imagen 2">
            <a:extLst>
              <a:ext uri="{FF2B5EF4-FFF2-40B4-BE49-F238E27FC236}">
                <a16:creationId xmlns:a16="http://schemas.microsoft.com/office/drawing/2014/main" id="{CAEBA6E6-590C-DD70-DED5-B2D6F8C51A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761" y="7732"/>
            <a:ext cx="12178254" cy="68502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dirty="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dirty="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dirty="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dirty="0">
              <a:latin typeface="Calibri (Cuerpo)"/>
              <a:ea typeface="Calibri" panose="020F0502020204030204" pitchFamily="34"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
        <p:nvSpPr>
          <p:cNvPr id="6"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normAutofit/>
          </a:bodyPr>
          <a:lstStyle/>
          <a:p>
            <a:pPr algn="ctr">
              <a:defRPr/>
            </a:pPr>
            <a:r>
              <a:rPr lang="en-US" sz="2800" dirty="0">
                <a:solidFill>
                  <a:srgbClr val="32266B"/>
                </a:solidFill>
                <a:latin typeface="Arial"/>
                <a:ea typeface="Arial"/>
                <a:cs typeface="Arial"/>
              </a:rPr>
              <a:t>G</a:t>
            </a:r>
            <a:r>
              <a:rPr lang="es-EC" sz="2800" dirty="0">
                <a:solidFill>
                  <a:srgbClr val="32266B"/>
                </a:solidFill>
                <a:latin typeface="Arial"/>
                <a:ea typeface="Arial"/>
                <a:cs typeface="Arial"/>
              </a:rPr>
              <a:t>LOSARIO</a:t>
            </a:r>
          </a:p>
        </p:txBody>
      </p:sp>
    </p:spTree>
    <p:extLst>
      <p:ext uri="{BB962C8B-B14F-4D97-AF65-F5344CB8AC3E}">
        <p14:creationId xmlns:p14="http://schemas.microsoft.com/office/powerpoint/2010/main" val="266203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dirty="0"/>
          </a:p>
          <a:p>
            <a:pPr algn="just"/>
            <a:r>
              <a:rPr lang="es-ES" altLang="es-EC" sz="1500" dirty="0"/>
              <a:t>La Deuda Externa corresponde a la deuda pública originada en instrumentos de entidades públicas frente a no residentes de la misma economía.</a:t>
            </a:r>
          </a:p>
          <a:p>
            <a:pPr algn="just"/>
            <a:r>
              <a:rPr lang="es-ES" altLang="es-EC" sz="1500" dirty="0"/>
              <a:t>La Deuda Interna corresponde a la deuda pública originada en instrumentos de entidades públicas frente a residentes de la misma economía. </a:t>
            </a:r>
          </a:p>
          <a:p>
            <a:pPr algn="just"/>
            <a:r>
              <a:rPr lang="es-ES" altLang="es-EC" sz="1500" dirty="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dirty="0"/>
          </a:p>
          <a:p>
            <a:pPr algn="just"/>
            <a:r>
              <a:rPr lang="es-ES" altLang="es-EC" sz="1500" dirty="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dirty="0"/>
          </a:p>
        </p:txBody>
      </p:sp>
      <p:sp>
        <p:nvSpPr>
          <p:cNvPr id="5"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normAutofit/>
          </a:bodyPr>
          <a:lstStyle/>
          <a:p>
            <a:pPr algn="ctr">
              <a:defRPr/>
            </a:pPr>
            <a:r>
              <a:rPr lang="en-US" sz="2800" dirty="0">
                <a:solidFill>
                  <a:srgbClr val="32266B"/>
                </a:solidFill>
                <a:latin typeface="Arial"/>
                <a:ea typeface="Arial"/>
                <a:cs typeface="Arial"/>
              </a:rPr>
              <a:t>DEFINICIONES</a:t>
            </a:r>
            <a:endParaRPr lang="es-EC" sz="2800" dirty="0">
              <a:solidFill>
                <a:srgbClr val="32266B"/>
              </a:solidFill>
              <a:latin typeface="Arial"/>
              <a:ea typeface="Arial"/>
              <a:cs typeface="Arial"/>
            </a:endParaRPr>
          </a:p>
        </p:txBody>
      </p:sp>
    </p:spTree>
    <p:extLst>
      <p:ext uri="{BB962C8B-B14F-4D97-AF65-F5344CB8AC3E}">
        <p14:creationId xmlns:p14="http://schemas.microsoft.com/office/powerpoint/2010/main" val="372768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id="{0C3D44F8-5F1E-4AD5-B62B-0F25F4A66B54}"/>
              </a:ext>
            </a:extLst>
          </p:cNvPr>
          <p:cNvSpPr txBox="1">
            <a:spLocks/>
          </p:cNvSpPr>
          <p:nvPr/>
        </p:nvSpPr>
        <p:spPr>
          <a:xfrm>
            <a:off x="838200" y="120650"/>
            <a:ext cx="10515600" cy="1384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defRPr/>
            </a:pPr>
            <a:r>
              <a:rPr lang="en-US" sz="2800" dirty="0">
                <a:solidFill>
                  <a:srgbClr val="32266B"/>
                </a:solidFill>
                <a:latin typeface="Arial"/>
                <a:ea typeface="Arial"/>
                <a:cs typeface="Arial"/>
              </a:rPr>
              <a:t/>
            </a:r>
            <a:br>
              <a:rPr lang="en-US" sz="2800" dirty="0">
                <a:solidFill>
                  <a:srgbClr val="32266B"/>
                </a:solidFill>
                <a:latin typeface="Arial"/>
                <a:ea typeface="Arial"/>
                <a:cs typeface="Arial"/>
              </a:rPr>
            </a:br>
            <a:r>
              <a:rPr lang="en-US" sz="2800" dirty="0">
                <a:solidFill>
                  <a:srgbClr val="32266B"/>
                </a:solidFill>
                <a:latin typeface="Arial"/>
                <a:ea typeface="Arial"/>
                <a:cs typeface="Arial"/>
              </a:rPr>
              <a:t>CONCEPTOS GENERALES DE SECTORIZACIÓN</a:t>
            </a:r>
            <a:br>
              <a:rPr lang="en-US" sz="2800" dirty="0">
                <a:solidFill>
                  <a:srgbClr val="32266B"/>
                </a:solidFill>
                <a:latin typeface="Arial"/>
                <a:ea typeface="Arial"/>
                <a:cs typeface="Arial"/>
              </a:rPr>
            </a:br>
            <a:r>
              <a:rPr lang="en-US" sz="2800" dirty="0">
                <a:solidFill>
                  <a:srgbClr val="32266B"/>
                </a:solidFill>
                <a:latin typeface="Arial"/>
                <a:ea typeface="Arial"/>
                <a:cs typeface="Arial"/>
              </a:rPr>
              <a:t>SECTOR PÚBLICO DISTRIBUCIÓN</a:t>
            </a:r>
            <a:endParaRPr lang="es-EC" sz="2800" dirty="0">
              <a:solidFill>
                <a:srgbClr val="32266B"/>
              </a:solidFill>
              <a:latin typeface="Arial"/>
              <a:ea typeface="Arial"/>
              <a:cs typeface="Arial"/>
            </a:endParaRPr>
          </a:p>
        </p:txBody>
      </p:sp>
    </p:spTree>
    <p:extLst>
      <p:ext uri="{BB962C8B-B14F-4D97-AF65-F5344CB8AC3E}">
        <p14:creationId xmlns:p14="http://schemas.microsoft.com/office/powerpoint/2010/main" val="72046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dirty="0">
                <a:solidFill>
                  <a:srgbClr val="32266B"/>
                </a:solidFill>
                <a:latin typeface="Arial"/>
                <a:ea typeface="Arial"/>
                <a:cs typeface="Arial"/>
                <a:sym typeface="Calibri"/>
              </a:rPr>
              <a:t>INDICADOR DE LA DEUDA PÚBLICA Y OTRAS OBLIGACIONES DEL SPNF Y LA SEGURIDAD SOCIAL / PIB</a:t>
            </a:r>
          </a:p>
        </p:txBody>
      </p:sp>
    </p:spTree>
    <p:extLst>
      <p:ext uri="{BB962C8B-B14F-4D97-AF65-F5344CB8AC3E}">
        <p14:creationId xmlns:p14="http://schemas.microsoft.com/office/powerpoint/2010/main" val="920458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1556</Words>
  <Application>Microsoft Office PowerPoint</Application>
  <PresentationFormat>Panorámica</PresentationFormat>
  <Paragraphs>238</Paragraphs>
  <Slides>50</Slides>
  <Notes>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9" baseType="lpstr">
      <vt:lpstr>Arial</vt:lpstr>
      <vt:lpstr>Calibri</vt:lpstr>
      <vt:lpstr>Calibri (Cuerpo)</vt:lpstr>
      <vt:lpstr>Calibri Light</vt:lpstr>
      <vt:lpstr>GOTHAM-LIGHT</vt:lpstr>
      <vt:lpstr>Times New Roman</vt:lpstr>
      <vt:lpstr>Wingdings</vt:lpstr>
      <vt:lpstr>Tema de Office</vt:lpstr>
      <vt:lpstr>Hoja de cálculo</vt:lpstr>
      <vt:lpstr>Presentación de PowerPoint</vt:lpstr>
      <vt:lpstr>Presentación de PowerPoint</vt:lpstr>
      <vt:lpstr>PRESENTACIÓN</vt:lpstr>
      <vt:lpstr>PRESENTACIÓN</vt:lpstr>
      <vt:lpstr>PRESENTACIÓN</vt:lpstr>
      <vt:lpstr>GLOSARIO</vt:lpstr>
      <vt:lpstr>DEFINICIONES</vt:lpstr>
      <vt:lpstr>Presentación de PowerPoint</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María Dolores Valencia</cp:lastModifiedBy>
  <cp:revision>357</cp:revision>
  <dcterms:created xsi:type="dcterms:W3CDTF">2021-05-27T23:45:58Z</dcterms:created>
  <dcterms:modified xsi:type="dcterms:W3CDTF">2025-09-30T20:26:59Z</dcterms:modified>
</cp:coreProperties>
</file>