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59" autoAdjust="0"/>
    <p:restoredTop sz="94674"/>
  </p:normalViewPr>
  <p:slideViewPr>
    <p:cSldViewPr snapToGrid="0">
      <p:cViewPr varScale="1">
        <p:scale>
          <a:sx n="84" d="100"/>
          <a:sy n="84" d="100"/>
        </p:scale>
        <p:origin x="66"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762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30 de </a:t>
            </a:r>
            <a:r>
              <a:rPr lang="en-US" altLang="es-EC" sz="2800" dirty="0" err="1">
                <a:solidFill>
                  <a:schemeClr val="bg1"/>
                </a:solidFill>
                <a:latin typeface="GOTHAM-LIGHT" pitchFamily="2" charset="0"/>
              </a:rPr>
              <a:t>Junio</a:t>
            </a:r>
            <a:r>
              <a:rPr lang="en-US" altLang="es-EC" sz="2800" dirty="0">
                <a:solidFill>
                  <a:schemeClr val="bg1"/>
                </a:solidFill>
                <a:latin typeface="GOTHAM-LIGHT" pitchFamily="2" charset="0"/>
              </a:rPr>
              <a:t> de 2025</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 al 30 de Junio de 2025</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854152" cy="261610"/>
          </a:xfrm>
          <a:prstGeom prst="rect">
            <a:avLst/>
          </a:prstGeom>
        </p:spPr>
        <p:txBody>
          <a:bodyPr wrap="square">
            <a:spAutoFit/>
          </a:bodyPr>
          <a:lstStyle/>
          <a:p>
            <a:r>
              <a:rPr lang="es-MX" sz="1100" dirty="0">
                <a:latin typeface="Calibri" panose="020F0502020204030204" pitchFamily="34" charset="0"/>
              </a:rPr>
              <a:t>Nota: PIB 2025 última cifra previsional </a:t>
            </a:r>
            <a:r>
              <a:rPr lang="es-MX" sz="1100" dirty="0">
                <a:solidFill>
                  <a:schemeClr val="tx1"/>
                </a:solidFill>
                <a:latin typeface="Calibri" panose="020F0502020204030204" pitchFamily="34" charset="0"/>
              </a:rPr>
              <a:t>publicada (mayo 2025)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8" name="Imagen 7"/>
          <p:cNvPicPr>
            <a:picLocks noChangeAspect="1"/>
          </p:cNvPicPr>
          <p:nvPr/>
        </p:nvPicPr>
        <p:blipFill>
          <a:blip r:embed="rId2"/>
          <a:stretch>
            <a:fillRect/>
          </a:stretch>
        </p:blipFill>
        <p:spPr>
          <a:xfrm>
            <a:off x="1678871" y="2737538"/>
            <a:ext cx="8416380" cy="901188"/>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p:cNvPicPr>
            <a:picLocks noChangeAspect="1"/>
          </p:cNvPicPr>
          <p:nvPr/>
        </p:nvPicPr>
        <p:blipFill>
          <a:blip r:embed="rId3"/>
          <a:stretch>
            <a:fillRect/>
          </a:stretch>
        </p:blipFill>
        <p:spPr>
          <a:xfrm>
            <a:off x="385667" y="814554"/>
            <a:ext cx="5553453" cy="3710985"/>
          </a:xfrm>
          <a:prstGeom prst="rect">
            <a:avLst/>
          </a:prstGeom>
        </p:spPr>
      </p:pic>
      <p:pic>
        <p:nvPicPr>
          <p:cNvPr id="6" name="Imagen 5"/>
          <p:cNvPicPr>
            <a:picLocks noChangeAspect="1"/>
          </p:cNvPicPr>
          <p:nvPr/>
        </p:nvPicPr>
        <p:blipFill>
          <a:blip r:embed="rId4"/>
          <a:stretch>
            <a:fillRect/>
          </a:stretch>
        </p:blipFill>
        <p:spPr>
          <a:xfrm>
            <a:off x="6121887" y="829794"/>
            <a:ext cx="5545837" cy="3784136"/>
          </a:xfrm>
          <a:prstGeom prst="rect">
            <a:avLst/>
          </a:prstGeom>
        </p:spPr>
      </p:pic>
      <p:pic>
        <p:nvPicPr>
          <p:cNvPr id="7" name="Imagen 6"/>
          <p:cNvPicPr>
            <a:picLocks noChangeAspect="1"/>
          </p:cNvPicPr>
          <p:nvPr/>
        </p:nvPicPr>
        <p:blipFill>
          <a:blip r:embed="rId5"/>
          <a:stretch>
            <a:fillRect/>
          </a:stretch>
        </p:blipFill>
        <p:spPr>
          <a:xfrm>
            <a:off x="385666" y="4535424"/>
            <a:ext cx="5553453" cy="1896523"/>
          </a:xfrm>
          <a:prstGeom prst="rect">
            <a:avLst/>
          </a:prstGeom>
        </p:spPr>
      </p:pic>
      <p:pic>
        <p:nvPicPr>
          <p:cNvPr id="8" name="Imagen 7"/>
          <p:cNvPicPr>
            <a:picLocks noChangeAspect="1"/>
          </p:cNvPicPr>
          <p:nvPr/>
        </p:nvPicPr>
        <p:blipFill>
          <a:blip r:embed="rId6"/>
          <a:stretch>
            <a:fillRect/>
          </a:stretch>
        </p:blipFill>
        <p:spPr>
          <a:xfrm>
            <a:off x="6121886" y="4629171"/>
            <a:ext cx="5545838" cy="1533716"/>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JUNIO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1726364" y="1158606"/>
            <a:ext cx="8744289" cy="3860481"/>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Junio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2" name="Imagen 1"/>
          <p:cNvPicPr>
            <a:picLocks noChangeAspect="1"/>
          </p:cNvPicPr>
          <p:nvPr/>
        </p:nvPicPr>
        <p:blipFill>
          <a:blip r:embed="rId2"/>
          <a:stretch>
            <a:fillRect/>
          </a:stretch>
        </p:blipFill>
        <p:spPr>
          <a:xfrm>
            <a:off x="6782531" y="3194301"/>
            <a:ext cx="4327823" cy="1520604"/>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2" name="Imagen 1"/>
          <p:cNvPicPr>
            <a:picLocks noChangeAspect="1"/>
          </p:cNvPicPr>
          <p:nvPr/>
        </p:nvPicPr>
        <p:blipFill>
          <a:blip r:embed="rId3"/>
          <a:stretch>
            <a:fillRect/>
          </a:stretch>
        </p:blipFill>
        <p:spPr>
          <a:xfrm>
            <a:off x="997262" y="1192067"/>
            <a:ext cx="10312839" cy="4365001"/>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059535" y="962183"/>
            <a:ext cx="9529334" cy="5310667"/>
          </a:xfrm>
          <a:prstGeom prst="rect">
            <a:avLst/>
          </a:prstGeom>
        </p:spPr>
      </p:pic>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3"/>
          <a:stretch>
            <a:fillRect/>
          </a:stretch>
        </p:blipFill>
        <p:spPr>
          <a:xfrm>
            <a:off x="1157668" y="1384448"/>
            <a:ext cx="9685587" cy="1809755"/>
          </a:xfrm>
          <a:prstGeom prst="rect">
            <a:avLst/>
          </a:prstGeom>
        </p:spPr>
      </p:pic>
      <p:pic>
        <p:nvPicPr>
          <p:cNvPr id="3" name="Imagen 2"/>
          <p:cNvPicPr>
            <a:picLocks noChangeAspect="1"/>
          </p:cNvPicPr>
          <p:nvPr/>
        </p:nvPicPr>
        <p:blipFill>
          <a:blip r:embed="rId4"/>
          <a:stretch>
            <a:fillRect/>
          </a:stretch>
        </p:blipFill>
        <p:spPr>
          <a:xfrm>
            <a:off x="1165287" y="3848166"/>
            <a:ext cx="9761793" cy="1920173"/>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Junio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2" name="Imagen 1"/>
          <p:cNvPicPr>
            <a:picLocks noChangeAspect="1"/>
          </p:cNvPicPr>
          <p:nvPr/>
        </p:nvPicPr>
        <p:blipFill>
          <a:blip r:embed="rId2"/>
          <a:stretch>
            <a:fillRect/>
          </a:stretch>
        </p:blipFill>
        <p:spPr>
          <a:xfrm>
            <a:off x="7018697" y="3258510"/>
            <a:ext cx="4179210" cy="1549710"/>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6" name="Imagen 5"/>
          <p:cNvPicPr>
            <a:picLocks noChangeAspect="1"/>
          </p:cNvPicPr>
          <p:nvPr/>
        </p:nvPicPr>
        <p:blipFill>
          <a:blip r:embed="rId2"/>
          <a:stretch>
            <a:fillRect/>
          </a:stretch>
        </p:blipFill>
        <p:spPr>
          <a:xfrm>
            <a:off x="628650" y="877789"/>
            <a:ext cx="10959970" cy="4631730"/>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p:cNvPicPr>
            <a:picLocks noChangeAspect="1"/>
          </p:cNvPicPr>
          <p:nvPr/>
        </p:nvPicPr>
        <p:blipFill>
          <a:blip r:embed="rId2"/>
          <a:stretch>
            <a:fillRect/>
          </a:stretch>
        </p:blipFill>
        <p:spPr>
          <a:xfrm>
            <a:off x="643890" y="906413"/>
            <a:ext cx="10786288" cy="5380667"/>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701040" y="1374839"/>
            <a:ext cx="10766282" cy="1949117"/>
          </a:xfrm>
          <a:prstGeom prst="rect">
            <a:avLst/>
          </a:prstGeom>
        </p:spPr>
      </p:pic>
      <p:pic>
        <p:nvPicPr>
          <p:cNvPr id="8" name="Imagen 7"/>
          <p:cNvPicPr>
            <a:picLocks noChangeAspect="1"/>
          </p:cNvPicPr>
          <p:nvPr/>
        </p:nvPicPr>
        <p:blipFill>
          <a:blip r:embed="rId3"/>
          <a:stretch>
            <a:fillRect/>
          </a:stretch>
        </p:blipFill>
        <p:spPr>
          <a:xfrm>
            <a:off x="701040" y="3827096"/>
            <a:ext cx="10766282" cy="2049376"/>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Junio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2" name="Imagen 1"/>
          <p:cNvPicPr>
            <a:picLocks noChangeAspect="1"/>
          </p:cNvPicPr>
          <p:nvPr/>
        </p:nvPicPr>
        <p:blipFill>
          <a:blip r:embed="rId2"/>
          <a:stretch>
            <a:fillRect/>
          </a:stretch>
        </p:blipFill>
        <p:spPr>
          <a:xfrm>
            <a:off x="7219051" y="3090582"/>
            <a:ext cx="4043932" cy="1560172"/>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704847" y="1108458"/>
            <a:ext cx="10648951" cy="4464283"/>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853440" y="830400"/>
            <a:ext cx="10633711" cy="5669460"/>
          </a:xfrm>
          <a:prstGeom prst="rect">
            <a:avLst/>
          </a:prstGeom>
        </p:spPr>
      </p:pic>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845819" y="1386517"/>
            <a:ext cx="10648951" cy="1895639"/>
          </a:xfrm>
          <a:prstGeom prst="rect">
            <a:avLst/>
          </a:prstGeom>
        </p:spPr>
      </p:pic>
      <p:pic>
        <p:nvPicPr>
          <p:cNvPr id="3" name="Imagen 2"/>
          <p:cNvPicPr>
            <a:picLocks noChangeAspect="1"/>
          </p:cNvPicPr>
          <p:nvPr/>
        </p:nvPicPr>
        <p:blipFill>
          <a:blip r:embed="rId3"/>
          <a:stretch>
            <a:fillRect/>
          </a:stretch>
        </p:blipFill>
        <p:spPr>
          <a:xfrm>
            <a:off x="838200" y="3920174"/>
            <a:ext cx="10656570" cy="1711916"/>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1815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Junio 2025</a:t>
            </a:r>
          </a:p>
        </p:txBody>
      </p:sp>
      <p:pic>
        <p:nvPicPr>
          <p:cNvPr id="2" name="Imagen 1"/>
          <p:cNvPicPr>
            <a:picLocks noChangeAspect="1"/>
          </p:cNvPicPr>
          <p:nvPr/>
        </p:nvPicPr>
        <p:blipFill>
          <a:blip r:embed="rId2"/>
          <a:stretch>
            <a:fillRect/>
          </a:stretch>
        </p:blipFill>
        <p:spPr>
          <a:xfrm>
            <a:off x="1948972" y="1765079"/>
            <a:ext cx="5851970" cy="3978187"/>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Junio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7218197" y="3086276"/>
            <a:ext cx="4269293" cy="1583622"/>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2" name="Imagen 1"/>
          <p:cNvPicPr>
            <a:picLocks noChangeAspect="1"/>
          </p:cNvPicPr>
          <p:nvPr/>
        </p:nvPicPr>
        <p:blipFill>
          <a:blip r:embed="rId2"/>
          <a:stretch>
            <a:fillRect/>
          </a:stretch>
        </p:blipFill>
        <p:spPr>
          <a:xfrm>
            <a:off x="507179" y="1167106"/>
            <a:ext cx="11173033" cy="4428461"/>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517698" y="906509"/>
            <a:ext cx="10493202" cy="5448571"/>
          </a:xfrm>
          <a:prstGeom prst="rect">
            <a:avLst/>
          </a:prstGeom>
        </p:spPr>
      </p:pic>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998536" y="1300647"/>
            <a:ext cx="10012363" cy="2019938"/>
          </a:xfrm>
          <a:prstGeom prst="rect">
            <a:avLst/>
          </a:prstGeom>
        </p:spPr>
      </p:pic>
      <p:pic>
        <p:nvPicPr>
          <p:cNvPr id="7" name="Imagen 6"/>
          <p:cNvPicPr>
            <a:picLocks noChangeAspect="1"/>
          </p:cNvPicPr>
          <p:nvPr/>
        </p:nvPicPr>
        <p:blipFill>
          <a:blip r:embed="rId3"/>
          <a:stretch>
            <a:fillRect/>
          </a:stretch>
        </p:blipFill>
        <p:spPr>
          <a:xfrm>
            <a:off x="998536" y="3948710"/>
            <a:ext cx="10086230" cy="1926310"/>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Junio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6731611" y="3799793"/>
            <a:ext cx="4194715" cy="1363587"/>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2" name="Imagen 1"/>
          <p:cNvPicPr>
            <a:picLocks noChangeAspect="1"/>
          </p:cNvPicPr>
          <p:nvPr/>
        </p:nvPicPr>
        <p:blipFill>
          <a:blip r:embed="rId2"/>
          <a:stretch>
            <a:fillRect/>
          </a:stretch>
        </p:blipFill>
        <p:spPr>
          <a:xfrm>
            <a:off x="547961" y="1050816"/>
            <a:ext cx="11059319" cy="4522981"/>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4" name="Imagen 3"/>
          <p:cNvPicPr>
            <a:picLocks noChangeAspect="1"/>
          </p:cNvPicPr>
          <p:nvPr/>
        </p:nvPicPr>
        <p:blipFill>
          <a:blip r:embed="rId2"/>
          <a:stretch>
            <a:fillRect/>
          </a:stretch>
        </p:blipFill>
        <p:spPr>
          <a:xfrm>
            <a:off x="680403" y="898426"/>
            <a:ext cx="10958188" cy="5353430"/>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p:cNvPicPr>
            <a:picLocks noChangeAspect="1"/>
          </p:cNvPicPr>
          <p:nvPr/>
        </p:nvPicPr>
        <p:blipFill>
          <a:blip r:embed="rId2"/>
          <a:stretch>
            <a:fillRect/>
          </a:stretch>
        </p:blipFill>
        <p:spPr>
          <a:xfrm>
            <a:off x="871133" y="1297958"/>
            <a:ext cx="10482664" cy="2045633"/>
          </a:xfrm>
          <a:prstGeom prst="rect">
            <a:avLst/>
          </a:prstGeom>
        </p:spPr>
      </p:pic>
      <p:pic>
        <p:nvPicPr>
          <p:cNvPr id="8" name="Imagen 7"/>
          <p:cNvPicPr>
            <a:picLocks noChangeAspect="1"/>
          </p:cNvPicPr>
          <p:nvPr/>
        </p:nvPicPr>
        <p:blipFill>
          <a:blip r:embed="rId3"/>
          <a:stretch>
            <a:fillRect/>
          </a:stretch>
        </p:blipFill>
        <p:spPr>
          <a:xfrm>
            <a:off x="871133" y="3906522"/>
            <a:ext cx="10482664" cy="2102405"/>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Junio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7421341" y="3515324"/>
            <a:ext cx="4174153" cy="1308171"/>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6" name="Imagen 5"/>
          <p:cNvPicPr>
            <a:picLocks noChangeAspect="1"/>
          </p:cNvPicPr>
          <p:nvPr/>
        </p:nvPicPr>
        <p:blipFill>
          <a:blip r:embed="rId2"/>
          <a:stretch>
            <a:fillRect/>
          </a:stretch>
        </p:blipFill>
        <p:spPr>
          <a:xfrm>
            <a:off x="569628" y="1038262"/>
            <a:ext cx="11084305" cy="4531958"/>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7" name="Imagen 6"/>
          <p:cNvPicPr>
            <a:picLocks noChangeAspect="1"/>
          </p:cNvPicPr>
          <p:nvPr/>
        </p:nvPicPr>
        <p:blipFill>
          <a:blip r:embed="rId2"/>
          <a:stretch>
            <a:fillRect/>
          </a:stretch>
        </p:blipFill>
        <p:spPr>
          <a:xfrm>
            <a:off x="639761" y="911858"/>
            <a:ext cx="10973117" cy="5222242"/>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9" name="Imagen 8"/>
          <p:cNvPicPr>
            <a:picLocks noChangeAspect="1"/>
          </p:cNvPicPr>
          <p:nvPr/>
        </p:nvPicPr>
        <p:blipFill>
          <a:blip r:embed="rId2"/>
          <a:stretch>
            <a:fillRect/>
          </a:stretch>
        </p:blipFill>
        <p:spPr>
          <a:xfrm>
            <a:off x="815903" y="1118342"/>
            <a:ext cx="10537896" cy="1954958"/>
          </a:xfrm>
          <a:prstGeom prst="rect">
            <a:avLst/>
          </a:prstGeom>
        </p:spPr>
      </p:pic>
      <p:pic>
        <p:nvPicPr>
          <p:cNvPr id="11" name="Imagen 10"/>
          <p:cNvPicPr>
            <a:picLocks noChangeAspect="1"/>
          </p:cNvPicPr>
          <p:nvPr/>
        </p:nvPicPr>
        <p:blipFill>
          <a:blip r:embed="rId3"/>
          <a:stretch>
            <a:fillRect/>
          </a:stretch>
        </p:blipFill>
        <p:spPr>
          <a:xfrm>
            <a:off x="815903" y="3780249"/>
            <a:ext cx="10537896" cy="2079531"/>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30 de Junio de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534150" y="684034"/>
            <a:ext cx="11309350" cy="5068288"/>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2" name="Imagen 1"/>
          <p:cNvPicPr>
            <a:picLocks noChangeAspect="1"/>
          </p:cNvPicPr>
          <p:nvPr/>
        </p:nvPicPr>
        <p:blipFill>
          <a:blip r:embed="rId2"/>
          <a:stretch>
            <a:fillRect/>
          </a:stretch>
        </p:blipFill>
        <p:spPr>
          <a:xfrm>
            <a:off x="622320" y="1136187"/>
            <a:ext cx="10956965" cy="2650798"/>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6" y="381000"/>
            <a:ext cx="9431435"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FF0000"/>
              </a:solidFill>
              <a:latin typeface="Arial"/>
              <a:ea typeface="Arial"/>
              <a:cs typeface="Arial"/>
            </a:endParaRPr>
          </a:p>
        </p:txBody>
      </p:sp>
      <p:pic>
        <p:nvPicPr>
          <p:cNvPr id="2" name="Imagen 1"/>
          <p:cNvPicPr>
            <a:picLocks noChangeAspect="1"/>
          </p:cNvPicPr>
          <p:nvPr/>
        </p:nvPicPr>
        <p:blipFill>
          <a:blip r:embed="rId2"/>
          <a:stretch>
            <a:fillRect/>
          </a:stretch>
        </p:blipFill>
        <p:spPr>
          <a:xfrm>
            <a:off x="615568" y="872493"/>
            <a:ext cx="11324971" cy="5916927"/>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FF0000"/>
              </a:solidFill>
              <a:latin typeface="Arial"/>
              <a:ea typeface="Arial"/>
              <a:cs typeface="Arial"/>
            </a:endParaRPr>
          </a:p>
        </p:txBody>
      </p:sp>
      <p:pic>
        <p:nvPicPr>
          <p:cNvPr id="2" name="Imagen 1"/>
          <p:cNvPicPr>
            <a:picLocks noChangeAspect="1"/>
          </p:cNvPicPr>
          <p:nvPr/>
        </p:nvPicPr>
        <p:blipFill>
          <a:blip r:embed="rId2"/>
          <a:stretch>
            <a:fillRect/>
          </a:stretch>
        </p:blipFill>
        <p:spPr>
          <a:xfrm>
            <a:off x="658022" y="1661222"/>
            <a:ext cx="11125605" cy="2650391"/>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FF0000"/>
              </a:solidFill>
              <a:latin typeface="Arial"/>
              <a:ea typeface="Arial"/>
              <a:cs typeface="Arial"/>
            </a:endParaRPr>
          </a:p>
        </p:txBody>
      </p:sp>
      <p:pic>
        <p:nvPicPr>
          <p:cNvPr id="2" name="Imagen 1"/>
          <p:cNvPicPr>
            <a:picLocks noChangeAspect="1"/>
          </p:cNvPicPr>
          <p:nvPr/>
        </p:nvPicPr>
        <p:blipFill>
          <a:blip r:embed="rId2"/>
          <a:stretch>
            <a:fillRect/>
          </a:stretch>
        </p:blipFill>
        <p:spPr>
          <a:xfrm>
            <a:off x="565653" y="1137384"/>
            <a:ext cx="10752380" cy="3913805"/>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FF0000"/>
              </a:solidFill>
              <a:latin typeface="Arial"/>
              <a:ea typeface="Arial"/>
              <a:cs typeface="Arial"/>
              <a:sym typeface="Arial"/>
            </a:endParaRPr>
          </a:p>
        </p:txBody>
      </p:sp>
      <p:pic>
        <p:nvPicPr>
          <p:cNvPr id="5" name="Imagen 4"/>
          <p:cNvPicPr>
            <a:picLocks noChangeAspect="1"/>
          </p:cNvPicPr>
          <p:nvPr/>
        </p:nvPicPr>
        <p:blipFill>
          <a:blip r:embed="rId2"/>
          <a:stretch>
            <a:fillRect/>
          </a:stretch>
        </p:blipFill>
        <p:spPr>
          <a:xfrm>
            <a:off x="504833" y="676294"/>
            <a:ext cx="10305234" cy="6040750"/>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a:stretch>
            <a:fillRect/>
          </a:stretch>
        </p:blipFill>
        <p:spPr>
          <a:xfrm>
            <a:off x="1307898" y="731834"/>
            <a:ext cx="9426813" cy="4769806"/>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3"/>
          <a:stretch>
            <a:fillRect/>
          </a:stretch>
        </p:blipFill>
        <p:spPr>
          <a:xfrm>
            <a:off x="1665647" y="1441528"/>
            <a:ext cx="8669093" cy="3305732"/>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Junio 2025</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2089</TotalTime>
  <Words>1961</Words>
  <Application>Microsoft Office PowerPoint</Application>
  <PresentationFormat>Panorámica</PresentationFormat>
  <Paragraphs>237</Paragraphs>
  <Slides>50</Slides>
  <Notes>7</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Valencia Cáceres, María Dolores</cp:lastModifiedBy>
  <cp:revision>310</cp:revision>
  <dcterms:created xsi:type="dcterms:W3CDTF">2021-05-27T23:45:58Z</dcterms:created>
  <dcterms:modified xsi:type="dcterms:W3CDTF">2025-11-19T18:03:23Z</dcterms:modified>
</cp:coreProperties>
</file>