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9" autoAdjust="0"/>
    <p:restoredTop sz="94462" autoAdjust="0"/>
  </p:normalViewPr>
  <p:slideViewPr>
    <p:cSldViewPr snapToGrid="0">
      <p:cViewPr varScale="1">
        <p:scale>
          <a:sx n="115" d="100"/>
          <a:sy n="115" d="100"/>
        </p:scale>
        <p:origin x="108" y="28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29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86484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46</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06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49</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8192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 Id="rId4" Type="http://schemas.openxmlformats.org/officeDocument/2006/relationships/image" Target="../media/image27.emf"/></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30 de </a:t>
            </a:r>
            <a:r>
              <a:rPr lang="en-US" altLang="es-EC" sz="2800" dirty="0" err="1">
                <a:solidFill>
                  <a:schemeClr val="bg1"/>
                </a:solidFill>
                <a:latin typeface="GOTHAM-LIGHT" pitchFamily="2" charset="0"/>
              </a:rPr>
              <a:t>Septiembre</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30 de </a:t>
            </a:r>
            <a:r>
              <a:rPr lang="en-US" altLang="es-EC" sz="1200" b="1" i="1" dirty="0" err="1">
                <a:latin typeface="Calibri Light" panose="020F0302020204030204" pitchFamily="34" charset="0"/>
                <a:cs typeface="Times New Roman" panose="02020603050405020304" pitchFamily="18" charset="0"/>
              </a:rPr>
              <a:t>Septiembre</a:t>
            </a:r>
            <a:r>
              <a:rPr lang="en-US" altLang="es-EC" sz="1200" b="1" i="1" dirty="0">
                <a:latin typeface="Calibri Light" panose="020F0302020204030204" pitchFamily="34" charset="0"/>
                <a:cs typeface="Times New Roman" panose="02020603050405020304" pitchFamily="18" charset="0"/>
              </a:rPr>
              <a:t> de 2025</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854152" cy="261610"/>
          </a:xfrm>
          <a:prstGeom prst="rect">
            <a:avLst/>
          </a:prstGeom>
        </p:spPr>
        <p:txBody>
          <a:bodyPr wrap="square">
            <a:spAutoFit/>
          </a:bodyPr>
          <a:lstStyle/>
          <a:p>
            <a:r>
              <a:rPr lang="es-MX" sz="1100" dirty="0">
                <a:latin typeface="Calibri" panose="020F0502020204030204" pitchFamily="34" charset="0"/>
              </a:rPr>
              <a:t>Nota: PIB 2025 última cifra previsional </a:t>
            </a:r>
            <a:r>
              <a:rPr lang="es-MX" sz="1100" dirty="0">
                <a:solidFill>
                  <a:schemeClr val="tx1"/>
                </a:solidFill>
                <a:latin typeface="Calibri" panose="020F0502020204030204" pitchFamily="34" charset="0"/>
              </a:rPr>
              <a:t>publicada (mayo 2025)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2" name="Imagen 1">
            <a:extLst>
              <a:ext uri="{FF2B5EF4-FFF2-40B4-BE49-F238E27FC236}">
                <a16:creationId xmlns:a16="http://schemas.microsoft.com/office/drawing/2014/main" id="{C0A0E802-07C7-402B-891E-3D01BDD02E1F}"/>
              </a:ext>
            </a:extLst>
          </p:cNvPr>
          <p:cNvPicPr>
            <a:picLocks noChangeAspect="1"/>
          </p:cNvPicPr>
          <p:nvPr/>
        </p:nvPicPr>
        <p:blipFill>
          <a:blip r:embed="rId2"/>
          <a:stretch>
            <a:fillRect/>
          </a:stretch>
        </p:blipFill>
        <p:spPr>
          <a:xfrm>
            <a:off x="1678873" y="2724014"/>
            <a:ext cx="8416380" cy="912600"/>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sp>
        <p:nvSpPr>
          <p:cNvPr id="13" name="Título 3">
            <a:extLst>
              <a:ext uri="{FF2B5EF4-FFF2-40B4-BE49-F238E27FC236}">
                <a16:creationId xmlns:a16="http://schemas.microsoft.com/office/drawing/2014/main" id="{68BF485E-0D93-4651-A278-A6B4DC597CA0}"/>
              </a:ext>
            </a:extLst>
          </p:cNvPr>
          <p:cNvSpPr txBox="1">
            <a:spLocks/>
          </p:cNvSpPr>
          <p:nvPr/>
        </p:nvSpPr>
        <p:spPr>
          <a:xfrm>
            <a:off x="687370" y="0"/>
            <a:ext cx="11237152" cy="7112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6" name="Imagen 5">
            <a:extLst>
              <a:ext uri="{FF2B5EF4-FFF2-40B4-BE49-F238E27FC236}">
                <a16:creationId xmlns:a16="http://schemas.microsoft.com/office/drawing/2014/main" id="{76A4955F-B589-4997-A0CD-5C89A17FDD33}"/>
              </a:ext>
            </a:extLst>
          </p:cNvPr>
          <p:cNvPicPr>
            <a:picLocks noChangeAspect="1"/>
          </p:cNvPicPr>
          <p:nvPr/>
        </p:nvPicPr>
        <p:blipFill>
          <a:blip r:embed="rId3"/>
          <a:stretch>
            <a:fillRect/>
          </a:stretch>
        </p:blipFill>
        <p:spPr>
          <a:xfrm>
            <a:off x="393099" y="863050"/>
            <a:ext cx="5538404" cy="3686811"/>
          </a:xfrm>
          <a:prstGeom prst="rect">
            <a:avLst/>
          </a:prstGeom>
        </p:spPr>
      </p:pic>
      <p:pic>
        <p:nvPicPr>
          <p:cNvPr id="8" name="Imagen 7">
            <a:extLst>
              <a:ext uri="{FF2B5EF4-FFF2-40B4-BE49-F238E27FC236}">
                <a16:creationId xmlns:a16="http://schemas.microsoft.com/office/drawing/2014/main" id="{3CEA527C-804D-4F55-B415-F2ED9482CB70}"/>
              </a:ext>
            </a:extLst>
          </p:cNvPr>
          <p:cNvPicPr>
            <a:picLocks noChangeAspect="1"/>
          </p:cNvPicPr>
          <p:nvPr/>
        </p:nvPicPr>
        <p:blipFill>
          <a:blip r:embed="rId4"/>
          <a:stretch>
            <a:fillRect/>
          </a:stretch>
        </p:blipFill>
        <p:spPr>
          <a:xfrm>
            <a:off x="6103615" y="887987"/>
            <a:ext cx="5489490" cy="3810646"/>
          </a:xfrm>
          <a:prstGeom prst="rect">
            <a:avLst/>
          </a:prstGeom>
        </p:spPr>
      </p:pic>
      <p:pic>
        <p:nvPicPr>
          <p:cNvPr id="9" name="Imagen 8">
            <a:extLst>
              <a:ext uri="{FF2B5EF4-FFF2-40B4-BE49-F238E27FC236}">
                <a16:creationId xmlns:a16="http://schemas.microsoft.com/office/drawing/2014/main" id="{5642FA1D-3E48-43BE-8B60-ADF802BABD1D}"/>
              </a:ext>
            </a:extLst>
          </p:cNvPr>
          <p:cNvPicPr>
            <a:picLocks noChangeAspect="1"/>
          </p:cNvPicPr>
          <p:nvPr/>
        </p:nvPicPr>
        <p:blipFill>
          <a:blip r:embed="rId5"/>
          <a:stretch>
            <a:fillRect/>
          </a:stretch>
        </p:blipFill>
        <p:spPr>
          <a:xfrm>
            <a:off x="6103615" y="4731884"/>
            <a:ext cx="5489490" cy="1386281"/>
          </a:xfrm>
          <a:prstGeom prst="rect">
            <a:avLst/>
          </a:prstGeom>
        </p:spPr>
      </p:pic>
      <p:pic>
        <p:nvPicPr>
          <p:cNvPr id="10" name="Imagen 9">
            <a:extLst>
              <a:ext uri="{FF2B5EF4-FFF2-40B4-BE49-F238E27FC236}">
                <a16:creationId xmlns:a16="http://schemas.microsoft.com/office/drawing/2014/main" id="{44EAC69D-DB97-4ED3-8FE5-5E378ECB2BC5}"/>
              </a:ext>
            </a:extLst>
          </p:cNvPr>
          <p:cNvPicPr>
            <a:picLocks noChangeAspect="1"/>
          </p:cNvPicPr>
          <p:nvPr/>
        </p:nvPicPr>
        <p:blipFill>
          <a:blip r:embed="rId6"/>
          <a:stretch>
            <a:fillRect/>
          </a:stretch>
        </p:blipFill>
        <p:spPr>
          <a:xfrm>
            <a:off x="385484" y="4549858"/>
            <a:ext cx="5538404" cy="188019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SEPTIEMBRE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a:extLst>
              <a:ext uri="{FF2B5EF4-FFF2-40B4-BE49-F238E27FC236}">
                <a16:creationId xmlns:a16="http://schemas.microsoft.com/office/drawing/2014/main" id="{0BEFA0BE-568F-47D8-9B11-2040589C73DA}"/>
              </a:ext>
            </a:extLst>
          </p:cNvPr>
          <p:cNvPicPr>
            <a:picLocks noChangeAspect="1"/>
          </p:cNvPicPr>
          <p:nvPr/>
        </p:nvPicPr>
        <p:blipFill>
          <a:blip r:embed="rId2"/>
          <a:stretch>
            <a:fillRect/>
          </a:stretch>
        </p:blipFill>
        <p:spPr>
          <a:xfrm>
            <a:off x="1721346" y="1233424"/>
            <a:ext cx="8744287" cy="3860478"/>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a:extLst>
              <a:ext uri="{FF2B5EF4-FFF2-40B4-BE49-F238E27FC236}">
                <a16:creationId xmlns:a16="http://schemas.microsoft.com/office/drawing/2014/main" id="{BF9F760C-C6B0-450D-83CB-6D8A6E702872}"/>
              </a:ext>
            </a:extLst>
          </p:cNvPr>
          <p:cNvPicPr>
            <a:picLocks noChangeAspect="1"/>
          </p:cNvPicPr>
          <p:nvPr/>
        </p:nvPicPr>
        <p:blipFill>
          <a:blip r:embed="rId2"/>
          <a:stretch>
            <a:fillRect/>
          </a:stretch>
        </p:blipFill>
        <p:spPr>
          <a:xfrm>
            <a:off x="6782531" y="3175022"/>
            <a:ext cx="4327823" cy="1557888"/>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a:extLst>
              <a:ext uri="{FF2B5EF4-FFF2-40B4-BE49-F238E27FC236}">
                <a16:creationId xmlns:a16="http://schemas.microsoft.com/office/drawing/2014/main" id="{B0B50C88-043D-46B9-963B-E71A9A9843AC}"/>
              </a:ext>
            </a:extLst>
          </p:cNvPr>
          <p:cNvPicPr>
            <a:picLocks noChangeAspect="1"/>
          </p:cNvPicPr>
          <p:nvPr/>
        </p:nvPicPr>
        <p:blipFill>
          <a:blip r:embed="rId3"/>
          <a:stretch>
            <a:fillRect/>
          </a:stretch>
        </p:blipFill>
        <p:spPr>
          <a:xfrm>
            <a:off x="997261" y="1103398"/>
            <a:ext cx="10312839" cy="4364998"/>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3" name="CuadroTexto 2"/>
          <p:cNvSpPr txBox="1"/>
          <p:nvPr/>
        </p:nvSpPr>
        <p:spPr>
          <a:xfrm>
            <a:off x="951230" y="25955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0751D7EC-002B-46A4-B56E-9B4E5C8D809A}"/>
              </a:ext>
            </a:extLst>
          </p:cNvPr>
          <p:cNvPicPr>
            <a:picLocks noChangeAspect="1"/>
          </p:cNvPicPr>
          <p:nvPr/>
        </p:nvPicPr>
        <p:blipFill>
          <a:blip r:embed="rId2"/>
          <a:stretch>
            <a:fillRect/>
          </a:stretch>
        </p:blipFill>
        <p:spPr>
          <a:xfrm>
            <a:off x="1059536" y="997525"/>
            <a:ext cx="9529332" cy="5095704"/>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a:extLst>
              <a:ext uri="{FF2B5EF4-FFF2-40B4-BE49-F238E27FC236}">
                <a16:creationId xmlns:a16="http://schemas.microsoft.com/office/drawing/2014/main" id="{103C22FD-5E0D-43BD-A84D-C1F34E357260}"/>
              </a:ext>
            </a:extLst>
          </p:cNvPr>
          <p:cNvPicPr>
            <a:picLocks noChangeAspect="1"/>
          </p:cNvPicPr>
          <p:nvPr/>
        </p:nvPicPr>
        <p:blipFill>
          <a:blip r:embed="rId3"/>
          <a:stretch>
            <a:fillRect/>
          </a:stretch>
        </p:blipFill>
        <p:spPr>
          <a:xfrm>
            <a:off x="1157668" y="1405232"/>
            <a:ext cx="9769411" cy="1809754"/>
          </a:xfrm>
          <a:prstGeom prst="rect">
            <a:avLst/>
          </a:prstGeom>
        </p:spPr>
      </p:pic>
      <p:pic>
        <p:nvPicPr>
          <p:cNvPr id="7" name="Imagen 6">
            <a:extLst>
              <a:ext uri="{FF2B5EF4-FFF2-40B4-BE49-F238E27FC236}">
                <a16:creationId xmlns:a16="http://schemas.microsoft.com/office/drawing/2014/main" id="{83C8453B-2B22-4F94-8163-04E01A250AE4}"/>
              </a:ext>
            </a:extLst>
          </p:cNvPr>
          <p:cNvPicPr>
            <a:picLocks noChangeAspect="1"/>
          </p:cNvPicPr>
          <p:nvPr/>
        </p:nvPicPr>
        <p:blipFill>
          <a:blip r:embed="rId4"/>
          <a:stretch>
            <a:fillRect/>
          </a:stretch>
        </p:blipFill>
        <p:spPr>
          <a:xfrm>
            <a:off x="1157668" y="3834781"/>
            <a:ext cx="9761793" cy="203540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a:extLst>
              <a:ext uri="{FF2B5EF4-FFF2-40B4-BE49-F238E27FC236}">
                <a16:creationId xmlns:a16="http://schemas.microsoft.com/office/drawing/2014/main" id="{7E34E708-69F7-43E5-84C1-F8285C7E48F1}"/>
              </a:ext>
            </a:extLst>
          </p:cNvPr>
          <p:cNvPicPr>
            <a:picLocks noChangeAspect="1"/>
          </p:cNvPicPr>
          <p:nvPr/>
        </p:nvPicPr>
        <p:blipFill>
          <a:blip r:embed="rId2"/>
          <a:stretch>
            <a:fillRect/>
          </a:stretch>
        </p:blipFill>
        <p:spPr>
          <a:xfrm>
            <a:off x="7023199" y="3221585"/>
            <a:ext cx="4179210" cy="1572820"/>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a:extLst>
              <a:ext uri="{FF2B5EF4-FFF2-40B4-BE49-F238E27FC236}">
                <a16:creationId xmlns:a16="http://schemas.microsoft.com/office/drawing/2014/main" id="{07929236-AACD-424C-9464-BB177FF4FC75}"/>
              </a:ext>
            </a:extLst>
          </p:cNvPr>
          <p:cNvPicPr>
            <a:picLocks noChangeAspect="1"/>
          </p:cNvPicPr>
          <p:nvPr/>
        </p:nvPicPr>
        <p:blipFill>
          <a:blip r:embed="rId2"/>
          <a:stretch>
            <a:fillRect/>
          </a:stretch>
        </p:blipFill>
        <p:spPr>
          <a:xfrm>
            <a:off x="628650" y="913810"/>
            <a:ext cx="10959970" cy="4631727"/>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CuadroTexto 5"/>
          <p:cNvSpPr txBox="1"/>
          <p:nvPr/>
        </p:nvSpPr>
        <p:spPr>
          <a:xfrm>
            <a:off x="647701" y="199121"/>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7F12C0FA-2087-41B6-975F-518C6D5765B2}"/>
              </a:ext>
            </a:extLst>
          </p:cNvPr>
          <p:cNvPicPr>
            <a:picLocks noChangeAspect="1"/>
          </p:cNvPicPr>
          <p:nvPr/>
        </p:nvPicPr>
        <p:blipFill>
          <a:blip r:embed="rId2"/>
          <a:stretch>
            <a:fillRect/>
          </a:stretch>
        </p:blipFill>
        <p:spPr>
          <a:xfrm>
            <a:off x="643890" y="791536"/>
            <a:ext cx="10786288" cy="5443007"/>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EFC7EDDA-8581-4973-86F5-FB14C78A2245}"/>
              </a:ext>
            </a:extLst>
          </p:cNvPr>
          <p:cNvPicPr>
            <a:picLocks noChangeAspect="1"/>
          </p:cNvPicPr>
          <p:nvPr/>
        </p:nvPicPr>
        <p:blipFill>
          <a:blip r:embed="rId2"/>
          <a:stretch>
            <a:fillRect/>
          </a:stretch>
        </p:blipFill>
        <p:spPr>
          <a:xfrm>
            <a:off x="685800" y="1432174"/>
            <a:ext cx="10766282" cy="1932428"/>
          </a:xfrm>
          <a:prstGeom prst="rect">
            <a:avLst/>
          </a:prstGeom>
        </p:spPr>
      </p:pic>
      <p:pic>
        <p:nvPicPr>
          <p:cNvPr id="7" name="Imagen 6">
            <a:extLst>
              <a:ext uri="{FF2B5EF4-FFF2-40B4-BE49-F238E27FC236}">
                <a16:creationId xmlns:a16="http://schemas.microsoft.com/office/drawing/2014/main" id="{BA17CCEA-C911-4411-BEBE-29B479E14C94}"/>
              </a:ext>
            </a:extLst>
          </p:cNvPr>
          <p:cNvPicPr>
            <a:picLocks noChangeAspect="1"/>
          </p:cNvPicPr>
          <p:nvPr/>
        </p:nvPicPr>
        <p:blipFill>
          <a:blip r:embed="rId3"/>
          <a:stretch>
            <a:fillRect/>
          </a:stretch>
        </p:blipFill>
        <p:spPr>
          <a:xfrm>
            <a:off x="685800" y="3852255"/>
            <a:ext cx="10766282" cy="1932428"/>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18524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a:extLst>
              <a:ext uri="{FF2B5EF4-FFF2-40B4-BE49-F238E27FC236}">
                <a16:creationId xmlns:a16="http://schemas.microsoft.com/office/drawing/2014/main" id="{862D7AD0-9223-4514-9251-2C41E4386716}"/>
              </a:ext>
            </a:extLst>
          </p:cNvPr>
          <p:cNvPicPr>
            <a:picLocks noChangeAspect="1"/>
          </p:cNvPicPr>
          <p:nvPr/>
        </p:nvPicPr>
        <p:blipFill>
          <a:blip r:embed="rId2"/>
          <a:stretch>
            <a:fillRect/>
          </a:stretch>
        </p:blipFill>
        <p:spPr>
          <a:xfrm>
            <a:off x="7195412" y="3109288"/>
            <a:ext cx="4043932" cy="1560172"/>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a:extLst>
              <a:ext uri="{FF2B5EF4-FFF2-40B4-BE49-F238E27FC236}">
                <a16:creationId xmlns:a16="http://schemas.microsoft.com/office/drawing/2014/main" id="{6EBB155E-7437-4C99-AB19-68F212F53C56}"/>
              </a:ext>
            </a:extLst>
          </p:cNvPr>
          <p:cNvPicPr>
            <a:picLocks noChangeAspect="1"/>
          </p:cNvPicPr>
          <p:nvPr/>
        </p:nvPicPr>
        <p:blipFill>
          <a:blip r:embed="rId2"/>
          <a:stretch>
            <a:fillRect/>
          </a:stretch>
        </p:blipFill>
        <p:spPr>
          <a:xfrm>
            <a:off x="704847" y="1042644"/>
            <a:ext cx="10648951" cy="4464281"/>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CuadroTexto 5"/>
          <p:cNvSpPr txBox="1"/>
          <p:nvPr/>
        </p:nvSpPr>
        <p:spPr>
          <a:xfrm>
            <a:off x="879968" y="191502"/>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932706A4-3B9E-4A26-B9A4-477F934ADEA1}"/>
              </a:ext>
            </a:extLst>
          </p:cNvPr>
          <p:cNvPicPr>
            <a:picLocks noChangeAspect="1"/>
          </p:cNvPicPr>
          <p:nvPr/>
        </p:nvPicPr>
        <p:blipFill>
          <a:blip r:embed="rId2"/>
          <a:stretch>
            <a:fillRect/>
          </a:stretch>
        </p:blipFill>
        <p:spPr>
          <a:xfrm>
            <a:off x="879968" y="779644"/>
            <a:ext cx="10643657" cy="5742196"/>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373D5F4D-7D02-44DE-9B69-C5B676EEC28F}"/>
              </a:ext>
            </a:extLst>
          </p:cNvPr>
          <p:cNvPicPr>
            <a:picLocks noChangeAspect="1"/>
          </p:cNvPicPr>
          <p:nvPr/>
        </p:nvPicPr>
        <p:blipFill>
          <a:blip r:embed="rId2"/>
          <a:stretch>
            <a:fillRect/>
          </a:stretch>
        </p:blipFill>
        <p:spPr>
          <a:xfrm>
            <a:off x="845819" y="1356512"/>
            <a:ext cx="10648951" cy="1884918"/>
          </a:xfrm>
          <a:prstGeom prst="rect">
            <a:avLst/>
          </a:prstGeom>
        </p:spPr>
      </p:pic>
      <p:pic>
        <p:nvPicPr>
          <p:cNvPr id="7" name="Imagen 6">
            <a:extLst>
              <a:ext uri="{FF2B5EF4-FFF2-40B4-BE49-F238E27FC236}">
                <a16:creationId xmlns:a16="http://schemas.microsoft.com/office/drawing/2014/main" id="{D335EAC7-B7E9-45B1-B787-9A8FDE2102EF}"/>
              </a:ext>
            </a:extLst>
          </p:cNvPr>
          <p:cNvPicPr>
            <a:picLocks noChangeAspect="1"/>
          </p:cNvPicPr>
          <p:nvPr/>
        </p:nvPicPr>
        <p:blipFill>
          <a:blip r:embed="rId3"/>
          <a:stretch>
            <a:fillRect/>
          </a:stretch>
        </p:blipFill>
        <p:spPr>
          <a:xfrm>
            <a:off x="845819" y="1356512"/>
            <a:ext cx="10648951" cy="1859130"/>
          </a:xfrm>
          <a:prstGeom prst="rect">
            <a:avLst/>
          </a:prstGeom>
        </p:spPr>
      </p:pic>
      <p:pic>
        <p:nvPicPr>
          <p:cNvPr id="8" name="Imagen 7">
            <a:extLst>
              <a:ext uri="{FF2B5EF4-FFF2-40B4-BE49-F238E27FC236}">
                <a16:creationId xmlns:a16="http://schemas.microsoft.com/office/drawing/2014/main" id="{EBF329C7-298C-413C-A7E9-487D6DC49A9D}"/>
              </a:ext>
            </a:extLst>
          </p:cNvPr>
          <p:cNvPicPr>
            <a:picLocks noChangeAspect="1"/>
          </p:cNvPicPr>
          <p:nvPr/>
        </p:nvPicPr>
        <p:blipFill>
          <a:blip r:embed="rId4"/>
          <a:stretch>
            <a:fillRect/>
          </a:stretch>
        </p:blipFill>
        <p:spPr>
          <a:xfrm>
            <a:off x="845819" y="3891767"/>
            <a:ext cx="10648951" cy="171191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1815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Septiembre 2025</a:t>
            </a:r>
          </a:p>
        </p:txBody>
      </p:sp>
      <p:pic>
        <p:nvPicPr>
          <p:cNvPr id="2" name="Imagen 1">
            <a:extLst>
              <a:ext uri="{FF2B5EF4-FFF2-40B4-BE49-F238E27FC236}">
                <a16:creationId xmlns:a16="http://schemas.microsoft.com/office/drawing/2014/main" id="{F2AE6298-F67B-452B-BDFE-EBB8E174FCAA}"/>
              </a:ext>
            </a:extLst>
          </p:cNvPr>
          <p:cNvPicPr>
            <a:picLocks noChangeAspect="1"/>
          </p:cNvPicPr>
          <p:nvPr/>
        </p:nvPicPr>
        <p:blipFill>
          <a:blip r:embed="rId2"/>
          <a:stretch>
            <a:fillRect/>
          </a:stretch>
        </p:blipFill>
        <p:spPr>
          <a:xfrm>
            <a:off x="1948972" y="1843503"/>
            <a:ext cx="5851970" cy="3534832"/>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4AE3EC31-B790-4215-AF83-A55BADBD44DE}"/>
              </a:ext>
            </a:extLst>
          </p:cNvPr>
          <p:cNvPicPr>
            <a:picLocks noChangeAspect="1"/>
          </p:cNvPicPr>
          <p:nvPr/>
        </p:nvPicPr>
        <p:blipFill>
          <a:blip r:embed="rId2"/>
          <a:stretch>
            <a:fillRect/>
          </a:stretch>
        </p:blipFill>
        <p:spPr>
          <a:xfrm>
            <a:off x="7218198" y="3086275"/>
            <a:ext cx="4361432" cy="1583622"/>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a:extLst>
              <a:ext uri="{FF2B5EF4-FFF2-40B4-BE49-F238E27FC236}">
                <a16:creationId xmlns:a16="http://schemas.microsoft.com/office/drawing/2014/main" id="{761B6F94-7508-490D-B051-A1F601776307}"/>
              </a:ext>
            </a:extLst>
          </p:cNvPr>
          <p:cNvPicPr>
            <a:picLocks noChangeAspect="1"/>
          </p:cNvPicPr>
          <p:nvPr/>
        </p:nvPicPr>
        <p:blipFill>
          <a:blip r:embed="rId3"/>
          <a:stretch>
            <a:fillRect/>
          </a:stretch>
        </p:blipFill>
        <p:spPr>
          <a:xfrm>
            <a:off x="511788" y="1122773"/>
            <a:ext cx="11166528" cy="4420147"/>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CuadroTexto 5"/>
          <p:cNvSpPr txBox="1"/>
          <p:nvPr/>
        </p:nvSpPr>
        <p:spPr>
          <a:xfrm>
            <a:off x="585470" y="278737"/>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TOTAL</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3" name="Imagen 2">
            <a:extLst>
              <a:ext uri="{FF2B5EF4-FFF2-40B4-BE49-F238E27FC236}">
                <a16:creationId xmlns:a16="http://schemas.microsoft.com/office/drawing/2014/main" id="{98DCEAC3-0175-4CB1-B91D-C429B4BBB659}"/>
              </a:ext>
            </a:extLst>
          </p:cNvPr>
          <p:cNvPicPr>
            <a:picLocks noChangeAspect="1"/>
          </p:cNvPicPr>
          <p:nvPr/>
        </p:nvPicPr>
        <p:blipFill>
          <a:blip r:embed="rId2"/>
          <a:stretch>
            <a:fillRect/>
          </a:stretch>
        </p:blipFill>
        <p:spPr>
          <a:xfrm>
            <a:off x="517698" y="958056"/>
            <a:ext cx="10493202" cy="5456600"/>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a:extLst>
              <a:ext uri="{FF2B5EF4-FFF2-40B4-BE49-F238E27FC236}">
                <a16:creationId xmlns:a16="http://schemas.microsoft.com/office/drawing/2014/main" id="{8BA79E0D-81F6-48AC-B9E3-1E4C67565FD2}"/>
              </a:ext>
            </a:extLst>
          </p:cNvPr>
          <p:cNvPicPr>
            <a:picLocks noChangeAspect="1"/>
          </p:cNvPicPr>
          <p:nvPr/>
        </p:nvPicPr>
        <p:blipFill>
          <a:blip r:embed="rId2"/>
          <a:stretch>
            <a:fillRect/>
          </a:stretch>
        </p:blipFill>
        <p:spPr>
          <a:xfrm>
            <a:off x="998536" y="1207703"/>
            <a:ext cx="10086230" cy="2057400"/>
          </a:xfrm>
          <a:prstGeom prst="rect">
            <a:avLst/>
          </a:prstGeom>
        </p:spPr>
      </p:pic>
      <p:pic>
        <p:nvPicPr>
          <p:cNvPr id="9" name="Imagen 8">
            <a:extLst>
              <a:ext uri="{FF2B5EF4-FFF2-40B4-BE49-F238E27FC236}">
                <a16:creationId xmlns:a16="http://schemas.microsoft.com/office/drawing/2014/main" id="{D48CB640-71DF-4B22-B55C-B13CDB8DB982}"/>
              </a:ext>
            </a:extLst>
          </p:cNvPr>
          <p:cNvPicPr>
            <a:picLocks noChangeAspect="1"/>
          </p:cNvPicPr>
          <p:nvPr/>
        </p:nvPicPr>
        <p:blipFill>
          <a:blip r:embed="rId3"/>
          <a:stretch>
            <a:fillRect/>
          </a:stretch>
        </p:blipFill>
        <p:spPr>
          <a:xfrm>
            <a:off x="998537" y="3888437"/>
            <a:ext cx="10086230" cy="1885950"/>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788729DE-1B54-43DC-A833-D41A77575BA9}"/>
              </a:ext>
            </a:extLst>
          </p:cNvPr>
          <p:cNvPicPr>
            <a:picLocks noChangeAspect="1"/>
          </p:cNvPicPr>
          <p:nvPr/>
        </p:nvPicPr>
        <p:blipFill>
          <a:blip r:embed="rId2"/>
          <a:stretch>
            <a:fillRect/>
          </a:stretch>
        </p:blipFill>
        <p:spPr>
          <a:xfrm>
            <a:off x="6700124" y="3741868"/>
            <a:ext cx="4257689" cy="147669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a:extLst>
              <a:ext uri="{FF2B5EF4-FFF2-40B4-BE49-F238E27FC236}">
                <a16:creationId xmlns:a16="http://schemas.microsoft.com/office/drawing/2014/main" id="{43FD06E3-0F9F-428E-BD31-FD4DE5DF1047}"/>
              </a:ext>
            </a:extLst>
          </p:cNvPr>
          <p:cNvPicPr>
            <a:picLocks noChangeAspect="1"/>
          </p:cNvPicPr>
          <p:nvPr/>
        </p:nvPicPr>
        <p:blipFill>
          <a:blip r:embed="rId2"/>
          <a:stretch>
            <a:fillRect/>
          </a:stretch>
        </p:blipFill>
        <p:spPr>
          <a:xfrm>
            <a:off x="547962" y="973234"/>
            <a:ext cx="11059318"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CuadroTexto 5"/>
          <p:cNvSpPr txBox="1"/>
          <p:nvPr/>
        </p:nvSpPr>
        <p:spPr>
          <a:xfrm>
            <a:off x="680403" y="252095"/>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SECTOR PÚBLICO NO FINANCIERO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2" name="Imagen 1">
            <a:extLst>
              <a:ext uri="{FF2B5EF4-FFF2-40B4-BE49-F238E27FC236}">
                <a16:creationId xmlns:a16="http://schemas.microsoft.com/office/drawing/2014/main" id="{D519777A-D4B4-4740-B920-58976F4D2DE8}"/>
              </a:ext>
            </a:extLst>
          </p:cNvPr>
          <p:cNvPicPr>
            <a:picLocks noChangeAspect="1"/>
          </p:cNvPicPr>
          <p:nvPr/>
        </p:nvPicPr>
        <p:blipFill>
          <a:blip r:embed="rId2"/>
          <a:stretch>
            <a:fillRect/>
          </a:stretch>
        </p:blipFill>
        <p:spPr>
          <a:xfrm>
            <a:off x="681746" y="883859"/>
            <a:ext cx="10956845" cy="5367935"/>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5A31BEC3-4636-49BB-9490-F1F9578E7605}"/>
              </a:ext>
            </a:extLst>
          </p:cNvPr>
          <p:cNvPicPr>
            <a:picLocks noChangeAspect="1"/>
          </p:cNvPicPr>
          <p:nvPr/>
        </p:nvPicPr>
        <p:blipFill>
          <a:blip r:embed="rId2"/>
          <a:stretch>
            <a:fillRect/>
          </a:stretch>
        </p:blipFill>
        <p:spPr>
          <a:xfrm>
            <a:off x="871133" y="1231091"/>
            <a:ext cx="10482664" cy="2042970"/>
          </a:xfrm>
          <a:prstGeom prst="rect">
            <a:avLst/>
          </a:prstGeom>
        </p:spPr>
      </p:pic>
      <p:pic>
        <p:nvPicPr>
          <p:cNvPr id="8" name="Imagen 7">
            <a:extLst>
              <a:ext uri="{FF2B5EF4-FFF2-40B4-BE49-F238E27FC236}">
                <a16:creationId xmlns:a16="http://schemas.microsoft.com/office/drawing/2014/main" id="{5BDB700D-E37A-4F0E-B236-2D1D86D0B573}"/>
              </a:ext>
            </a:extLst>
          </p:cNvPr>
          <p:cNvPicPr>
            <a:picLocks noChangeAspect="1"/>
          </p:cNvPicPr>
          <p:nvPr/>
        </p:nvPicPr>
        <p:blipFill>
          <a:blip r:embed="rId3"/>
          <a:stretch>
            <a:fillRect/>
          </a:stretch>
        </p:blipFill>
        <p:spPr>
          <a:xfrm>
            <a:off x="871134" y="3829423"/>
            <a:ext cx="10482664" cy="1964545"/>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Septiembre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a:extLst>
              <a:ext uri="{FF2B5EF4-FFF2-40B4-BE49-F238E27FC236}">
                <a16:creationId xmlns:a16="http://schemas.microsoft.com/office/drawing/2014/main" id="{59CBA18F-E7AF-4EA9-BB66-8AA888EE79CE}"/>
              </a:ext>
            </a:extLst>
          </p:cNvPr>
          <p:cNvPicPr>
            <a:picLocks noChangeAspect="1"/>
          </p:cNvPicPr>
          <p:nvPr/>
        </p:nvPicPr>
        <p:blipFill>
          <a:blip r:embed="rId2"/>
          <a:stretch>
            <a:fillRect/>
          </a:stretch>
        </p:blipFill>
        <p:spPr>
          <a:xfrm>
            <a:off x="7421341" y="3553580"/>
            <a:ext cx="4174153" cy="1307251"/>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2" name="Imagen 1">
            <a:extLst>
              <a:ext uri="{FF2B5EF4-FFF2-40B4-BE49-F238E27FC236}">
                <a16:creationId xmlns:a16="http://schemas.microsoft.com/office/drawing/2014/main" id="{BC8CD91A-55F9-4478-8474-F2C11BE72230}"/>
              </a:ext>
            </a:extLst>
          </p:cNvPr>
          <p:cNvPicPr>
            <a:picLocks noChangeAspect="1"/>
          </p:cNvPicPr>
          <p:nvPr/>
        </p:nvPicPr>
        <p:blipFill>
          <a:blip r:embed="rId2"/>
          <a:stretch>
            <a:fillRect/>
          </a:stretch>
        </p:blipFill>
        <p:spPr>
          <a:xfrm>
            <a:off x="569628" y="1081952"/>
            <a:ext cx="11084304" cy="4513896"/>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CuadroTexto 5"/>
          <p:cNvSpPr txBox="1"/>
          <p:nvPr/>
        </p:nvSpPr>
        <p:spPr>
          <a:xfrm>
            <a:off x="709613" y="287020"/>
            <a:ext cx="3025140" cy="646331"/>
          </a:xfrm>
          <a:prstGeom prst="rect">
            <a:avLst/>
          </a:prstGeom>
          <a:noFill/>
        </p:spPr>
        <p:txBody>
          <a:bodyPr wrap="square" rtlCol="0">
            <a:spAutoFit/>
          </a:bodyPr>
          <a:lstStyle/>
          <a:p>
            <a:r>
              <a:rPr lang="es-EC" sz="1200" i="1" dirty="0">
                <a:latin typeface="Calibri" panose="020F0502020204030204" pitchFamily="34" charset="0"/>
                <a:ea typeface="Calibri" panose="020F0502020204030204" pitchFamily="34" charset="0"/>
                <a:cs typeface="Calibri" panose="020F0502020204030204" pitchFamily="34" charset="0"/>
              </a:rPr>
              <a:t>DEUDA INTERNA</a:t>
            </a:r>
          </a:p>
          <a:p>
            <a:r>
              <a:rPr lang="es-EC" sz="1200" i="1" dirty="0">
                <a:latin typeface="Calibri" panose="020F0502020204030204" pitchFamily="34" charset="0"/>
                <a:ea typeface="Calibri" panose="020F0502020204030204" pitchFamily="34" charset="0"/>
                <a:cs typeface="Calibri" panose="020F0502020204030204" pitchFamily="34" charset="0"/>
              </a:rPr>
              <a:t>PRESUPUESTO GENERAL DEL ESTADO</a:t>
            </a:r>
          </a:p>
          <a:p>
            <a:r>
              <a:rPr lang="es-EC" sz="1200" i="1" dirty="0">
                <a:latin typeface="Calibri" panose="020F0502020204030204" pitchFamily="34" charset="0"/>
                <a:ea typeface="Calibri" panose="020F0502020204030204" pitchFamily="34" charset="0"/>
                <a:cs typeface="Calibri" panose="020F0502020204030204" pitchFamily="34" charset="0"/>
              </a:rPr>
              <a:t>Cifras en miles de dólares </a:t>
            </a:r>
          </a:p>
        </p:txBody>
      </p:sp>
      <p:pic>
        <p:nvPicPr>
          <p:cNvPr id="7" name="Imagen 6">
            <a:extLst>
              <a:ext uri="{FF2B5EF4-FFF2-40B4-BE49-F238E27FC236}">
                <a16:creationId xmlns:a16="http://schemas.microsoft.com/office/drawing/2014/main" id="{65268389-ED93-4E96-BD96-7038F86CE32F}"/>
              </a:ext>
            </a:extLst>
          </p:cNvPr>
          <p:cNvPicPr>
            <a:picLocks noChangeAspect="1"/>
          </p:cNvPicPr>
          <p:nvPr/>
        </p:nvPicPr>
        <p:blipFill>
          <a:blip r:embed="rId2"/>
          <a:stretch>
            <a:fillRect/>
          </a:stretch>
        </p:blipFill>
        <p:spPr>
          <a:xfrm>
            <a:off x="639761" y="852588"/>
            <a:ext cx="10973116" cy="5312683"/>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a:extLst>
              <a:ext uri="{FF2B5EF4-FFF2-40B4-BE49-F238E27FC236}">
                <a16:creationId xmlns:a16="http://schemas.microsoft.com/office/drawing/2014/main" id="{65528A24-0673-4B45-877E-C83181FDA0D9}"/>
              </a:ext>
            </a:extLst>
          </p:cNvPr>
          <p:cNvPicPr>
            <a:picLocks noChangeAspect="1"/>
          </p:cNvPicPr>
          <p:nvPr/>
        </p:nvPicPr>
        <p:blipFill>
          <a:blip r:embed="rId2"/>
          <a:stretch>
            <a:fillRect/>
          </a:stretch>
        </p:blipFill>
        <p:spPr>
          <a:xfrm>
            <a:off x="815902" y="1085095"/>
            <a:ext cx="10537895" cy="1947339"/>
          </a:xfrm>
          <a:prstGeom prst="rect">
            <a:avLst/>
          </a:prstGeom>
        </p:spPr>
      </p:pic>
      <p:pic>
        <p:nvPicPr>
          <p:cNvPr id="7" name="Imagen 6">
            <a:extLst>
              <a:ext uri="{FF2B5EF4-FFF2-40B4-BE49-F238E27FC236}">
                <a16:creationId xmlns:a16="http://schemas.microsoft.com/office/drawing/2014/main" id="{8D1D3EE6-0AF3-4341-BABE-FCD86D701B88}"/>
              </a:ext>
            </a:extLst>
          </p:cNvPr>
          <p:cNvPicPr>
            <a:picLocks noChangeAspect="1"/>
          </p:cNvPicPr>
          <p:nvPr/>
        </p:nvPicPr>
        <p:blipFill>
          <a:blip r:embed="rId3"/>
          <a:stretch>
            <a:fillRect/>
          </a:stretch>
        </p:blipFill>
        <p:spPr>
          <a:xfrm>
            <a:off x="815902" y="3669601"/>
            <a:ext cx="10537895" cy="1843119"/>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30 de Septiembre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a:extLst>
              <a:ext uri="{FF2B5EF4-FFF2-40B4-BE49-F238E27FC236}">
                <a16:creationId xmlns:a16="http://schemas.microsoft.com/office/drawing/2014/main" id="{F34D3A68-D443-4EA7-94D3-E55AA9D2A519}"/>
              </a:ext>
            </a:extLst>
          </p:cNvPr>
          <p:cNvPicPr>
            <a:picLocks noChangeAspect="1"/>
          </p:cNvPicPr>
          <p:nvPr/>
        </p:nvPicPr>
        <p:blipFill>
          <a:blip r:embed="rId2"/>
          <a:stretch>
            <a:fillRect/>
          </a:stretch>
        </p:blipFill>
        <p:spPr>
          <a:xfrm>
            <a:off x="534149" y="693206"/>
            <a:ext cx="11309349" cy="5300268"/>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a:extLst>
              <a:ext uri="{FF2B5EF4-FFF2-40B4-BE49-F238E27FC236}">
                <a16:creationId xmlns:a16="http://schemas.microsoft.com/office/drawing/2014/main" id="{2922454A-BBC7-4B12-87B8-35E9F7EAA415}"/>
              </a:ext>
            </a:extLst>
          </p:cNvPr>
          <p:cNvPicPr>
            <a:picLocks noChangeAspect="1"/>
          </p:cNvPicPr>
          <p:nvPr/>
        </p:nvPicPr>
        <p:blipFill>
          <a:blip r:embed="rId2"/>
          <a:stretch>
            <a:fillRect/>
          </a:stretch>
        </p:blipFill>
        <p:spPr>
          <a:xfrm>
            <a:off x="561359" y="1316293"/>
            <a:ext cx="10956965" cy="2607314"/>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pic>
        <p:nvPicPr>
          <p:cNvPr id="3" name="Imagen 2">
            <a:extLst>
              <a:ext uri="{FF2B5EF4-FFF2-40B4-BE49-F238E27FC236}">
                <a16:creationId xmlns:a16="http://schemas.microsoft.com/office/drawing/2014/main" id="{7FEB0AF1-38D9-45D7-B396-48DAACA8BAB6}"/>
              </a:ext>
            </a:extLst>
          </p:cNvPr>
          <p:cNvPicPr>
            <a:picLocks noChangeAspect="1"/>
          </p:cNvPicPr>
          <p:nvPr/>
        </p:nvPicPr>
        <p:blipFill>
          <a:blip r:embed="rId2"/>
          <a:stretch>
            <a:fillRect/>
          </a:stretch>
        </p:blipFill>
        <p:spPr>
          <a:xfrm>
            <a:off x="638427" y="782880"/>
            <a:ext cx="11324970" cy="5960125"/>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CONSOLIDADO</a:t>
            </a:r>
            <a:endParaRPr lang="es-EC" sz="2800" dirty="0">
              <a:solidFill>
                <a:srgbClr val="FF0000"/>
              </a:solidFill>
              <a:latin typeface="Arial"/>
              <a:ea typeface="Arial"/>
              <a:cs typeface="Arial"/>
            </a:endParaRPr>
          </a:p>
        </p:txBody>
      </p:sp>
      <p:pic>
        <p:nvPicPr>
          <p:cNvPr id="4" name="Imagen 3">
            <a:extLst>
              <a:ext uri="{FF2B5EF4-FFF2-40B4-BE49-F238E27FC236}">
                <a16:creationId xmlns:a16="http://schemas.microsoft.com/office/drawing/2014/main" id="{B4AA1674-DD24-4C5F-9C01-86BFF75E4D35}"/>
              </a:ext>
            </a:extLst>
          </p:cNvPr>
          <p:cNvPicPr>
            <a:picLocks noChangeAspect="1"/>
          </p:cNvPicPr>
          <p:nvPr/>
        </p:nvPicPr>
        <p:blipFill>
          <a:blip r:embed="rId2"/>
          <a:stretch>
            <a:fillRect/>
          </a:stretch>
        </p:blipFill>
        <p:spPr>
          <a:xfrm>
            <a:off x="658022" y="1703477"/>
            <a:ext cx="11125605" cy="2650390"/>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3" name="Imagen 2">
            <a:extLst>
              <a:ext uri="{FF2B5EF4-FFF2-40B4-BE49-F238E27FC236}">
                <a16:creationId xmlns:a16="http://schemas.microsoft.com/office/drawing/2014/main" id="{BB4FE715-D44A-478C-B0D8-C3DA25015E1D}"/>
              </a:ext>
            </a:extLst>
          </p:cNvPr>
          <p:cNvPicPr>
            <a:picLocks noChangeAspect="1"/>
          </p:cNvPicPr>
          <p:nvPr/>
        </p:nvPicPr>
        <p:blipFill>
          <a:blip r:embed="rId2"/>
          <a:stretch>
            <a:fillRect/>
          </a:stretch>
        </p:blipFill>
        <p:spPr>
          <a:xfrm>
            <a:off x="598340" y="1187862"/>
            <a:ext cx="10752378" cy="3913804"/>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pic>
        <p:nvPicPr>
          <p:cNvPr id="3" name="Imagen 2">
            <a:extLst>
              <a:ext uri="{FF2B5EF4-FFF2-40B4-BE49-F238E27FC236}">
                <a16:creationId xmlns:a16="http://schemas.microsoft.com/office/drawing/2014/main" id="{5A26C7A2-9793-429C-A8EA-0A42AA907331}"/>
              </a:ext>
            </a:extLst>
          </p:cNvPr>
          <p:cNvPicPr>
            <a:picLocks noChangeAspect="1"/>
          </p:cNvPicPr>
          <p:nvPr/>
        </p:nvPicPr>
        <p:blipFill>
          <a:blip r:embed="rId3"/>
          <a:stretch>
            <a:fillRect/>
          </a:stretch>
        </p:blipFill>
        <p:spPr>
          <a:xfrm>
            <a:off x="504833" y="658777"/>
            <a:ext cx="10352867" cy="5878914"/>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972EBEA-5500-4746-A3C2-DC29247AF569}"/>
              </a:ext>
            </a:extLst>
          </p:cNvPr>
          <p:cNvPicPr>
            <a:picLocks noChangeAspect="1"/>
          </p:cNvPicPr>
          <p:nvPr/>
        </p:nvPicPr>
        <p:blipFill>
          <a:blip r:embed="rId2"/>
          <a:stretch>
            <a:fillRect/>
          </a:stretch>
        </p:blipFill>
        <p:spPr>
          <a:xfrm>
            <a:off x="1307896" y="725598"/>
            <a:ext cx="9426813" cy="4843928"/>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F5F0EC40-E7CB-4663-8A2B-BFB9EBB47436}"/>
              </a:ext>
            </a:extLst>
          </p:cNvPr>
          <p:cNvPicPr>
            <a:picLocks noChangeAspect="1"/>
          </p:cNvPicPr>
          <p:nvPr/>
        </p:nvPicPr>
        <p:blipFill>
          <a:blip r:embed="rId3"/>
          <a:stretch>
            <a:fillRect/>
          </a:stretch>
        </p:blipFill>
        <p:spPr>
          <a:xfrm>
            <a:off x="1711367" y="967006"/>
            <a:ext cx="8669092" cy="3305732"/>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Septiembre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2938</TotalTime>
  <Words>1963</Words>
  <Application>Microsoft Office PowerPoint</Application>
  <PresentationFormat>Panorámica</PresentationFormat>
  <Paragraphs>239</Paragraphs>
  <Slides>50</Slides>
  <Notes>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María Dolores Valencia</dc:creator>
  <cp:lastModifiedBy>Valencia Cáceres, María Dolores</cp:lastModifiedBy>
  <cp:revision>431</cp:revision>
  <dcterms:created xsi:type="dcterms:W3CDTF">2021-05-27T23:45:58Z</dcterms:created>
  <dcterms:modified xsi:type="dcterms:W3CDTF">2025-11-28T17:09:13Z</dcterms:modified>
</cp:coreProperties>
</file>