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5" r:id="rId46"/>
    <p:sldId id="306" r:id="rId47"/>
    <p:sldId id="307" r:id="rId48"/>
    <p:sldId id="308" r:id="rId49"/>
    <p:sldId id="309" r:id="rId50"/>
    <p:sldId id="260"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659" autoAdjust="0"/>
    <p:restoredTop sz="96821" autoAdjust="0"/>
  </p:normalViewPr>
  <p:slideViewPr>
    <p:cSldViewPr snapToGrid="0">
      <p:cViewPr varScale="1">
        <p:scale>
          <a:sx n="115" d="100"/>
          <a:sy n="115" d="100"/>
        </p:scale>
        <p:origin x="84" y="4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11</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00556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29</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86484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46</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806858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49</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281929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6.emf"/></Relationships>
</file>

<file path=ppt/slides/_rels/slide18.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3.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48.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50.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3169168" y="3045018"/>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a:solidFill>
                  <a:schemeClr val="bg1"/>
                </a:solidFill>
                <a:latin typeface="GOTHAM-LIGHT" pitchFamily="2" charset="0"/>
              </a:rPr>
              <a:t>31 de </a:t>
            </a:r>
            <a:r>
              <a:rPr lang="en-US" altLang="es-EC" sz="2800" dirty="0" err="1">
                <a:solidFill>
                  <a:schemeClr val="bg1"/>
                </a:solidFill>
                <a:latin typeface="GOTHAM-LIGHT" pitchFamily="2" charset="0"/>
              </a:rPr>
              <a:t>Diciembre</a:t>
            </a:r>
            <a:r>
              <a:rPr lang="en-US" altLang="es-EC" sz="2800" dirty="0">
                <a:solidFill>
                  <a:schemeClr val="bg1"/>
                </a:solidFill>
                <a:latin typeface="GOTHAM-LIGHT" pitchFamily="2" charset="0"/>
              </a:rPr>
              <a:t> de 2025</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919163"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31 de </a:t>
            </a:r>
            <a:r>
              <a:rPr lang="en-US" altLang="es-EC" sz="1200" b="1" i="1" dirty="0" err="1">
                <a:latin typeface="Calibri Light" panose="020F0302020204030204" pitchFamily="34" charset="0"/>
                <a:cs typeface="Times New Roman" panose="02020603050405020304" pitchFamily="18" charset="0"/>
              </a:rPr>
              <a:t>Diciembre</a:t>
            </a:r>
            <a:r>
              <a:rPr lang="en-US" altLang="es-EC" sz="1200" b="1" i="1" dirty="0">
                <a:latin typeface="Calibri Light" panose="020F0302020204030204" pitchFamily="34" charset="0"/>
                <a:cs typeface="Times New Roman" panose="02020603050405020304" pitchFamily="18" charset="0"/>
              </a:rPr>
              <a:t> de 2025</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p>
        </p:txBody>
      </p:sp>
      <p:sp>
        <p:nvSpPr>
          <p:cNvPr id="6" name="Rectángulo 5">
            <a:extLst>
              <a:ext uri="{FF2B5EF4-FFF2-40B4-BE49-F238E27FC236}">
                <a16:creationId xmlns:a16="http://schemas.microsoft.com/office/drawing/2014/main" id="{6AD55F49-DE19-444B-93D2-0CFD7C38CA9E}"/>
              </a:ext>
            </a:extLst>
          </p:cNvPr>
          <p:cNvSpPr/>
          <p:nvPr/>
        </p:nvSpPr>
        <p:spPr>
          <a:xfrm>
            <a:off x="756687" y="66222"/>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596134" y="3648509"/>
            <a:ext cx="8854152" cy="261610"/>
          </a:xfrm>
          <a:prstGeom prst="rect">
            <a:avLst/>
          </a:prstGeom>
        </p:spPr>
        <p:txBody>
          <a:bodyPr wrap="square">
            <a:spAutoFit/>
          </a:bodyPr>
          <a:lstStyle/>
          <a:p>
            <a:r>
              <a:rPr lang="es-MX" sz="1100" dirty="0">
                <a:latin typeface="Calibri" panose="020F0502020204030204" pitchFamily="34" charset="0"/>
              </a:rPr>
              <a:t>Nota: PIB 2025 última cifra previsional </a:t>
            </a:r>
            <a:r>
              <a:rPr lang="es-MX" sz="1100" dirty="0">
                <a:solidFill>
                  <a:schemeClr val="tx1"/>
                </a:solidFill>
                <a:latin typeface="Calibri" panose="020F0502020204030204" pitchFamily="34" charset="0"/>
              </a:rPr>
              <a:t>publicada (mayo 2025) </a:t>
            </a:r>
            <a:r>
              <a:rPr lang="es-MX" sz="1100" dirty="0">
                <a:latin typeface="Calibri" panose="020F0502020204030204" pitchFamily="34" charset="0"/>
              </a:rPr>
              <a:t>por el BCE https://www.bce.fin.ec/index.php/informacioneconomica/sector-real</a:t>
            </a:r>
            <a:r>
              <a:rPr lang="es-MX" sz="1100" dirty="0"/>
              <a:t> </a:t>
            </a:r>
            <a:endParaRPr lang="es-EC" sz="1100" dirty="0"/>
          </a:p>
        </p:txBody>
      </p:sp>
      <p:pic>
        <p:nvPicPr>
          <p:cNvPr id="2" name="Imagen 1">
            <a:extLst>
              <a:ext uri="{FF2B5EF4-FFF2-40B4-BE49-F238E27FC236}">
                <a16:creationId xmlns:a16="http://schemas.microsoft.com/office/drawing/2014/main" id="{1FB8C66B-F0B7-40CC-9721-734009ADCD56}"/>
              </a:ext>
            </a:extLst>
          </p:cNvPr>
          <p:cNvPicPr>
            <a:picLocks noChangeAspect="1"/>
          </p:cNvPicPr>
          <p:nvPr/>
        </p:nvPicPr>
        <p:blipFill>
          <a:blip r:embed="rId2"/>
          <a:stretch>
            <a:fillRect/>
          </a:stretch>
        </p:blipFill>
        <p:spPr>
          <a:xfrm>
            <a:off x="1678872" y="2680247"/>
            <a:ext cx="8416379" cy="893443"/>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sp>
        <p:nvSpPr>
          <p:cNvPr id="13" name="Título 3">
            <a:extLst>
              <a:ext uri="{FF2B5EF4-FFF2-40B4-BE49-F238E27FC236}">
                <a16:creationId xmlns:a16="http://schemas.microsoft.com/office/drawing/2014/main" id="{68BF485E-0D93-4651-A278-A6B4DC597CA0}"/>
              </a:ext>
            </a:extLst>
          </p:cNvPr>
          <p:cNvSpPr txBox="1">
            <a:spLocks/>
          </p:cNvSpPr>
          <p:nvPr/>
        </p:nvSpPr>
        <p:spPr>
          <a:xfrm>
            <a:off x="687370" y="0"/>
            <a:ext cx="11237152" cy="711200"/>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2" name="Imagen 1">
            <a:extLst>
              <a:ext uri="{FF2B5EF4-FFF2-40B4-BE49-F238E27FC236}">
                <a16:creationId xmlns:a16="http://schemas.microsoft.com/office/drawing/2014/main" id="{8CE980BD-84D5-4172-8C0E-48B027B96116}"/>
              </a:ext>
            </a:extLst>
          </p:cNvPr>
          <p:cNvPicPr>
            <a:picLocks noChangeAspect="1"/>
          </p:cNvPicPr>
          <p:nvPr/>
        </p:nvPicPr>
        <p:blipFill>
          <a:blip r:embed="rId3"/>
          <a:stretch>
            <a:fillRect/>
          </a:stretch>
        </p:blipFill>
        <p:spPr>
          <a:xfrm>
            <a:off x="393100" y="874576"/>
            <a:ext cx="5530787" cy="3686805"/>
          </a:xfrm>
          <a:prstGeom prst="rect">
            <a:avLst/>
          </a:prstGeom>
        </p:spPr>
      </p:pic>
      <p:pic>
        <p:nvPicPr>
          <p:cNvPr id="5" name="Imagen 4">
            <a:extLst>
              <a:ext uri="{FF2B5EF4-FFF2-40B4-BE49-F238E27FC236}">
                <a16:creationId xmlns:a16="http://schemas.microsoft.com/office/drawing/2014/main" id="{8426DD68-6217-4DBA-B363-B8A8AC62FE07}"/>
              </a:ext>
            </a:extLst>
          </p:cNvPr>
          <p:cNvPicPr>
            <a:picLocks noChangeAspect="1"/>
          </p:cNvPicPr>
          <p:nvPr/>
        </p:nvPicPr>
        <p:blipFill>
          <a:blip r:embed="rId4"/>
          <a:stretch>
            <a:fillRect/>
          </a:stretch>
        </p:blipFill>
        <p:spPr>
          <a:xfrm>
            <a:off x="6087038" y="899514"/>
            <a:ext cx="5488145" cy="3852202"/>
          </a:xfrm>
          <a:prstGeom prst="rect">
            <a:avLst/>
          </a:prstGeom>
        </p:spPr>
      </p:pic>
      <p:pic>
        <p:nvPicPr>
          <p:cNvPr id="6" name="Imagen 5">
            <a:extLst>
              <a:ext uri="{FF2B5EF4-FFF2-40B4-BE49-F238E27FC236}">
                <a16:creationId xmlns:a16="http://schemas.microsoft.com/office/drawing/2014/main" id="{863C40FE-3CAA-4B0F-B3AB-21E6AB5F5CDB}"/>
              </a:ext>
            </a:extLst>
          </p:cNvPr>
          <p:cNvPicPr>
            <a:picLocks noChangeAspect="1"/>
          </p:cNvPicPr>
          <p:nvPr/>
        </p:nvPicPr>
        <p:blipFill>
          <a:blip r:embed="rId5"/>
          <a:stretch>
            <a:fillRect/>
          </a:stretch>
        </p:blipFill>
        <p:spPr>
          <a:xfrm>
            <a:off x="393101" y="4578001"/>
            <a:ext cx="5547366" cy="1860351"/>
          </a:xfrm>
          <a:prstGeom prst="rect">
            <a:avLst/>
          </a:prstGeom>
        </p:spPr>
      </p:pic>
      <p:pic>
        <p:nvPicPr>
          <p:cNvPr id="7" name="Imagen 6">
            <a:extLst>
              <a:ext uri="{FF2B5EF4-FFF2-40B4-BE49-F238E27FC236}">
                <a16:creationId xmlns:a16="http://schemas.microsoft.com/office/drawing/2014/main" id="{2F312F76-714C-4297-B472-162FEECF386F}"/>
              </a:ext>
            </a:extLst>
          </p:cNvPr>
          <p:cNvPicPr>
            <a:picLocks noChangeAspect="1"/>
          </p:cNvPicPr>
          <p:nvPr/>
        </p:nvPicPr>
        <p:blipFill>
          <a:blip r:embed="rId6"/>
          <a:stretch>
            <a:fillRect/>
          </a:stretch>
        </p:blipFill>
        <p:spPr>
          <a:xfrm>
            <a:off x="6111881" y="4768342"/>
            <a:ext cx="5454989" cy="1686636"/>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t>
            </a:r>
            <a:r>
              <a:rPr lang="en-US" altLang="es-EC" sz="4000" dirty="0" err="1">
                <a:solidFill>
                  <a:schemeClr val="bg1"/>
                </a:solidFill>
                <a:latin typeface="Arial"/>
              </a:rPr>
              <a:t>Agregada</a:t>
            </a:r>
            <a:r>
              <a:rPr lang="en-US" altLang="es-EC" sz="4000" dirty="0">
                <a:solidFill>
                  <a:schemeClr val="bg1"/>
                </a:solidFill>
                <a:latin typeface="Arial"/>
              </a:rPr>
              <a:t>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317586" y="217890"/>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DICIEMBRE 2025</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3" name="Imagen 2">
            <a:extLst>
              <a:ext uri="{FF2B5EF4-FFF2-40B4-BE49-F238E27FC236}">
                <a16:creationId xmlns:a16="http://schemas.microsoft.com/office/drawing/2014/main" id="{85EB8545-BE2C-40BF-A684-CFFC2DEBB1E7}"/>
              </a:ext>
            </a:extLst>
          </p:cNvPr>
          <p:cNvPicPr>
            <a:picLocks noChangeAspect="1"/>
          </p:cNvPicPr>
          <p:nvPr/>
        </p:nvPicPr>
        <p:blipFill>
          <a:blip r:embed="rId2"/>
          <a:stretch>
            <a:fillRect/>
          </a:stretch>
        </p:blipFill>
        <p:spPr>
          <a:xfrm>
            <a:off x="1723857" y="1295210"/>
            <a:ext cx="8744284" cy="3848578"/>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Diciembre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DEL SECTOR PÚBLICO TOTAL </a:t>
            </a:r>
          </a:p>
        </p:txBody>
      </p:sp>
      <p:pic>
        <p:nvPicPr>
          <p:cNvPr id="2" name="Imagen 1">
            <a:extLst>
              <a:ext uri="{FF2B5EF4-FFF2-40B4-BE49-F238E27FC236}">
                <a16:creationId xmlns:a16="http://schemas.microsoft.com/office/drawing/2014/main" id="{F94C9092-B936-4884-A48D-2BFE1E822064}"/>
              </a:ext>
            </a:extLst>
          </p:cNvPr>
          <p:cNvPicPr>
            <a:picLocks noChangeAspect="1"/>
          </p:cNvPicPr>
          <p:nvPr/>
        </p:nvPicPr>
        <p:blipFill>
          <a:blip r:embed="rId2"/>
          <a:stretch>
            <a:fillRect/>
          </a:stretch>
        </p:blipFill>
        <p:spPr>
          <a:xfrm>
            <a:off x="6782531" y="3199958"/>
            <a:ext cx="4327823" cy="1524636"/>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2" name="Imagen 1">
            <a:extLst>
              <a:ext uri="{FF2B5EF4-FFF2-40B4-BE49-F238E27FC236}">
                <a16:creationId xmlns:a16="http://schemas.microsoft.com/office/drawing/2014/main" id="{114B310D-DB6A-48F9-AD04-13294D2A718E}"/>
              </a:ext>
            </a:extLst>
          </p:cNvPr>
          <p:cNvPicPr>
            <a:picLocks noChangeAspect="1"/>
          </p:cNvPicPr>
          <p:nvPr/>
        </p:nvPicPr>
        <p:blipFill>
          <a:blip r:embed="rId3"/>
          <a:stretch>
            <a:fillRect/>
          </a:stretch>
        </p:blipFill>
        <p:spPr>
          <a:xfrm>
            <a:off x="997260" y="1085868"/>
            <a:ext cx="10312839" cy="4462202"/>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3" name="CuadroTexto 2"/>
          <p:cNvSpPr txBox="1"/>
          <p:nvPr/>
        </p:nvSpPr>
        <p:spPr>
          <a:xfrm>
            <a:off x="951230" y="25955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AE3399FA-9B71-4FEF-B4BC-D5819F7B8795}"/>
              </a:ext>
            </a:extLst>
          </p:cNvPr>
          <p:cNvPicPr>
            <a:picLocks noChangeAspect="1"/>
          </p:cNvPicPr>
          <p:nvPr/>
        </p:nvPicPr>
        <p:blipFill>
          <a:blip r:embed="rId2"/>
          <a:stretch>
            <a:fillRect/>
          </a:stretch>
        </p:blipFill>
        <p:spPr>
          <a:xfrm>
            <a:off x="1051223" y="905886"/>
            <a:ext cx="9529331" cy="5212279"/>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BE95C49A-3650-4F25-8BC1-5367626A0F4A}"/>
              </a:ext>
            </a:extLst>
          </p:cNvPr>
          <p:cNvPicPr>
            <a:picLocks noChangeAspect="1"/>
          </p:cNvPicPr>
          <p:nvPr/>
        </p:nvPicPr>
        <p:blipFill>
          <a:blip r:embed="rId3"/>
          <a:stretch>
            <a:fillRect/>
          </a:stretch>
        </p:blipFill>
        <p:spPr>
          <a:xfrm>
            <a:off x="1157668" y="1306952"/>
            <a:ext cx="9761792" cy="1803325"/>
          </a:xfrm>
          <a:prstGeom prst="rect">
            <a:avLst/>
          </a:prstGeom>
        </p:spPr>
      </p:pic>
      <p:pic>
        <p:nvPicPr>
          <p:cNvPr id="3" name="Imagen 2">
            <a:extLst>
              <a:ext uri="{FF2B5EF4-FFF2-40B4-BE49-F238E27FC236}">
                <a16:creationId xmlns:a16="http://schemas.microsoft.com/office/drawing/2014/main" id="{62A215FE-7A8A-4AF0-B2FE-C4B2CFA6E522}"/>
              </a:ext>
            </a:extLst>
          </p:cNvPr>
          <p:cNvPicPr>
            <a:picLocks noChangeAspect="1"/>
          </p:cNvPicPr>
          <p:nvPr/>
        </p:nvPicPr>
        <p:blipFill>
          <a:blip r:embed="rId4"/>
          <a:stretch>
            <a:fillRect/>
          </a:stretch>
        </p:blipFill>
        <p:spPr>
          <a:xfrm>
            <a:off x="1157668" y="3826977"/>
            <a:ext cx="9761794" cy="1867234"/>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DEL 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Diciembre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3" name="Imagen 2">
            <a:extLst>
              <a:ext uri="{FF2B5EF4-FFF2-40B4-BE49-F238E27FC236}">
                <a16:creationId xmlns:a16="http://schemas.microsoft.com/office/drawing/2014/main" id="{5BC0D31E-20C1-46EB-980E-9BA9C0BC2111}"/>
              </a:ext>
            </a:extLst>
          </p:cNvPr>
          <p:cNvPicPr>
            <a:picLocks noChangeAspect="1"/>
          </p:cNvPicPr>
          <p:nvPr/>
        </p:nvPicPr>
        <p:blipFill>
          <a:blip r:embed="rId2"/>
          <a:stretch>
            <a:fillRect/>
          </a:stretch>
        </p:blipFill>
        <p:spPr>
          <a:xfrm>
            <a:off x="7023199" y="3269201"/>
            <a:ext cx="4179210" cy="1558454"/>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2" name="Imagen 1">
            <a:extLst>
              <a:ext uri="{FF2B5EF4-FFF2-40B4-BE49-F238E27FC236}">
                <a16:creationId xmlns:a16="http://schemas.microsoft.com/office/drawing/2014/main" id="{5C0D3B23-3355-4538-B2D3-32284696FE55}"/>
              </a:ext>
            </a:extLst>
          </p:cNvPr>
          <p:cNvPicPr>
            <a:picLocks noChangeAspect="1"/>
          </p:cNvPicPr>
          <p:nvPr/>
        </p:nvPicPr>
        <p:blipFill>
          <a:blip r:embed="rId2"/>
          <a:stretch>
            <a:fillRect/>
          </a:stretch>
        </p:blipFill>
        <p:spPr>
          <a:xfrm>
            <a:off x="628650" y="964006"/>
            <a:ext cx="10959970" cy="4614779"/>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a:latin typeface="Calibri (Cuerpo)"/>
                <a:cs typeface="Times New Roman" panose="02020603050405020304" pitchFamily="18" charset="0"/>
              </a:rPr>
              <a:t>Pasivos contingentes del Gobierno Central de acuerdo con el Artículo 123 del COPLAFIP.</a:t>
            </a: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CuadroTexto 5"/>
          <p:cNvSpPr txBox="1"/>
          <p:nvPr/>
        </p:nvSpPr>
        <p:spPr>
          <a:xfrm>
            <a:off x="647701" y="199121"/>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3" name="Imagen 2">
            <a:extLst>
              <a:ext uri="{FF2B5EF4-FFF2-40B4-BE49-F238E27FC236}">
                <a16:creationId xmlns:a16="http://schemas.microsoft.com/office/drawing/2014/main" id="{3957E82F-C799-45A9-A6F4-BE406749D3BA}"/>
              </a:ext>
            </a:extLst>
          </p:cNvPr>
          <p:cNvPicPr>
            <a:picLocks noChangeAspect="1"/>
          </p:cNvPicPr>
          <p:nvPr/>
        </p:nvPicPr>
        <p:blipFill>
          <a:blip r:embed="rId2"/>
          <a:stretch>
            <a:fillRect/>
          </a:stretch>
        </p:blipFill>
        <p:spPr>
          <a:xfrm>
            <a:off x="647701" y="903645"/>
            <a:ext cx="10786288" cy="5530409"/>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800"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356E3815-B977-4703-AD55-7F0E0C052D91}"/>
              </a:ext>
            </a:extLst>
          </p:cNvPr>
          <p:cNvPicPr>
            <a:picLocks noChangeAspect="1"/>
          </p:cNvPicPr>
          <p:nvPr/>
        </p:nvPicPr>
        <p:blipFill>
          <a:blip r:embed="rId2"/>
          <a:stretch>
            <a:fillRect/>
          </a:stretch>
        </p:blipFill>
        <p:spPr>
          <a:xfrm>
            <a:off x="693303" y="1324797"/>
            <a:ext cx="10758776" cy="1923427"/>
          </a:xfrm>
          <a:prstGeom prst="rect">
            <a:avLst/>
          </a:prstGeom>
        </p:spPr>
      </p:pic>
      <p:pic>
        <p:nvPicPr>
          <p:cNvPr id="7" name="Imagen 6">
            <a:extLst>
              <a:ext uri="{FF2B5EF4-FFF2-40B4-BE49-F238E27FC236}">
                <a16:creationId xmlns:a16="http://schemas.microsoft.com/office/drawing/2014/main" id="{B60DFDAC-8303-4B68-B07C-C0E572BB1E78}"/>
              </a:ext>
            </a:extLst>
          </p:cNvPr>
          <p:cNvPicPr>
            <a:picLocks noChangeAspect="1"/>
          </p:cNvPicPr>
          <p:nvPr/>
        </p:nvPicPr>
        <p:blipFill>
          <a:blip r:embed="rId3"/>
          <a:stretch>
            <a:fillRect/>
          </a:stretch>
        </p:blipFill>
        <p:spPr>
          <a:xfrm>
            <a:off x="693302" y="3845207"/>
            <a:ext cx="10758775" cy="1954003"/>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DEL 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18524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Diciembre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3" name="Imagen 2">
            <a:extLst>
              <a:ext uri="{FF2B5EF4-FFF2-40B4-BE49-F238E27FC236}">
                <a16:creationId xmlns:a16="http://schemas.microsoft.com/office/drawing/2014/main" id="{DD0D21A8-4DCF-44D6-8397-ADA689BC408F}"/>
              </a:ext>
            </a:extLst>
          </p:cNvPr>
          <p:cNvPicPr>
            <a:picLocks noChangeAspect="1"/>
          </p:cNvPicPr>
          <p:nvPr/>
        </p:nvPicPr>
        <p:blipFill>
          <a:blip r:embed="rId2"/>
          <a:stretch>
            <a:fillRect/>
          </a:stretch>
        </p:blipFill>
        <p:spPr>
          <a:xfrm>
            <a:off x="7180795" y="3150853"/>
            <a:ext cx="4043932" cy="1560172"/>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2" name="Imagen 1">
            <a:extLst>
              <a:ext uri="{FF2B5EF4-FFF2-40B4-BE49-F238E27FC236}">
                <a16:creationId xmlns:a16="http://schemas.microsoft.com/office/drawing/2014/main" id="{78F3F7F1-66FD-437B-9029-5281E500D500}"/>
              </a:ext>
            </a:extLst>
          </p:cNvPr>
          <p:cNvPicPr>
            <a:picLocks noChangeAspect="1"/>
          </p:cNvPicPr>
          <p:nvPr/>
        </p:nvPicPr>
        <p:blipFill>
          <a:blip r:embed="rId2"/>
          <a:stretch>
            <a:fillRect/>
          </a:stretch>
        </p:blipFill>
        <p:spPr>
          <a:xfrm>
            <a:off x="704846" y="1005495"/>
            <a:ext cx="10648951" cy="4632392"/>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CuadroTexto 5"/>
          <p:cNvSpPr txBox="1"/>
          <p:nvPr/>
        </p:nvSpPr>
        <p:spPr>
          <a:xfrm>
            <a:off x="879968" y="191502"/>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3" name="Imagen 2">
            <a:extLst>
              <a:ext uri="{FF2B5EF4-FFF2-40B4-BE49-F238E27FC236}">
                <a16:creationId xmlns:a16="http://schemas.microsoft.com/office/drawing/2014/main" id="{1EA71753-74DA-4FDC-9BF9-75F547EE8F13}"/>
              </a:ext>
            </a:extLst>
          </p:cNvPr>
          <p:cNvPicPr>
            <a:picLocks noChangeAspect="1"/>
          </p:cNvPicPr>
          <p:nvPr/>
        </p:nvPicPr>
        <p:blipFill>
          <a:blip r:embed="rId2"/>
          <a:stretch>
            <a:fillRect/>
          </a:stretch>
        </p:blipFill>
        <p:spPr>
          <a:xfrm>
            <a:off x="879968" y="779643"/>
            <a:ext cx="10643655" cy="5754161"/>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685800" y="33909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3" name="Imagen 2">
            <a:extLst>
              <a:ext uri="{FF2B5EF4-FFF2-40B4-BE49-F238E27FC236}">
                <a16:creationId xmlns:a16="http://schemas.microsoft.com/office/drawing/2014/main" id="{5E3E1C5B-2C25-448B-91B6-9FEB134A0F72}"/>
              </a:ext>
            </a:extLst>
          </p:cNvPr>
          <p:cNvPicPr>
            <a:picLocks noChangeAspect="1"/>
          </p:cNvPicPr>
          <p:nvPr/>
        </p:nvPicPr>
        <p:blipFill>
          <a:blip r:embed="rId2"/>
          <a:stretch>
            <a:fillRect/>
          </a:stretch>
        </p:blipFill>
        <p:spPr>
          <a:xfrm>
            <a:off x="845819" y="1355712"/>
            <a:ext cx="10648950" cy="1902345"/>
          </a:xfrm>
          <a:prstGeom prst="rect">
            <a:avLst/>
          </a:prstGeom>
        </p:spPr>
      </p:pic>
      <p:pic>
        <p:nvPicPr>
          <p:cNvPr id="7" name="Imagen 6">
            <a:extLst>
              <a:ext uri="{FF2B5EF4-FFF2-40B4-BE49-F238E27FC236}">
                <a16:creationId xmlns:a16="http://schemas.microsoft.com/office/drawing/2014/main" id="{D0FBB2CF-6855-4640-BB36-8DEF1F85DD93}"/>
              </a:ext>
            </a:extLst>
          </p:cNvPr>
          <p:cNvPicPr>
            <a:picLocks noChangeAspect="1"/>
          </p:cNvPicPr>
          <p:nvPr/>
        </p:nvPicPr>
        <p:blipFill>
          <a:blip r:embed="rId3"/>
          <a:stretch>
            <a:fillRect/>
          </a:stretch>
        </p:blipFill>
        <p:spPr>
          <a:xfrm>
            <a:off x="838199" y="3858537"/>
            <a:ext cx="10708872" cy="1902345"/>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32163"/>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1894113" y="1218156"/>
            <a:ext cx="6202117" cy="584775"/>
          </a:xfrm>
          <a:prstGeom prst="rect">
            <a:avLst/>
          </a:prstGeom>
          <a:noFill/>
        </p:spPr>
        <p:txBody>
          <a:bodyPr wrap="square">
            <a:spAutoFit/>
          </a:bodyPr>
          <a:lstStyle/>
          <a:p>
            <a:pPr>
              <a:defRPr/>
            </a:pPr>
            <a:endParaRPr lang="es-EC" altLang="es-EC" sz="1200" b="1" i="1" dirty="0">
              <a:latin typeface="Calibri Light" panose="020F0302020204030204" pitchFamily="34" charset="0"/>
              <a:cs typeface="Times New Roman" panose="02020603050405020304" pitchFamily="18" charset="0"/>
            </a:endParaRPr>
          </a:p>
          <a:p>
            <a:pPr>
              <a:defRPr/>
            </a:pPr>
            <a:r>
              <a:rPr lang="es-EC" altLang="es-EC" sz="2000" b="1" i="1" dirty="0">
                <a:latin typeface="Calibri Light" panose="020F0302020204030204" pitchFamily="34" charset="0"/>
                <a:cs typeface="Times New Roman" panose="02020603050405020304" pitchFamily="18" charset="0"/>
              </a:rPr>
              <a:t>Corte a Diciembre 2025</a:t>
            </a:r>
          </a:p>
        </p:txBody>
      </p:sp>
      <p:pic>
        <p:nvPicPr>
          <p:cNvPr id="7" name="Imagen 6">
            <a:extLst>
              <a:ext uri="{FF2B5EF4-FFF2-40B4-BE49-F238E27FC236}">
                <a16:creationId xmlns:a16="http://schemas.microsoft.com/office/drawing/2014/main" id="{42D959A5-F768-45DD-ACD0-FEB85E04503C}"/>
              </a:ext>
            </a:extLst>
          </p:cNvPr>
          <p:cNvPicPr>
            <a:picLocks noChangeAspect="1"/>
          </p:cNvPicPr>
          <p:nvPr/>
        </p:nvPicPr>
        <p:blipFill>
          <a:blip r:embed="rId2"/>
          <a:stretch>
            <a:fillRect/>
          </a:stretch>
        </p:blipFill>
        <p:spPr>
          <a:xfrm>
            <a:off x="1948972" y="1860587"/>
            <a:ext cx="5851970" cy="3634125"/>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Diciembre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a:extLst>
              <a:ext uri="{FF2B5EF4-FFF2-40B4-BE49-F238E27FC236}">
                <a16:creationId xmlns:a16="http://schemas.microsoft.com/office/drawing/2014/main" id="{838A735D-2122-4B17-9EB2-279FB73986A0}"/>
              </a:ext>
            </a:extLst>
          </p:cNvPr>
          <p:cNvPicPr>
            <a:picLocks noChangeAspect="1"/>
          </p:cNvPicPr>
          <p:nvPr/>
        </p:nvPicPr>
        <p:blipFill>
          <a:blip r:embed="rId2"/>
          <a:stretch>
            <a:fillRect/>
          </a:stretch>
        </p:blipFill>
        <p:spPr>
          <a:xfrm>
            <a:off x="7193259" y="3113750"/>
            <a:ext cx="4361432" cy="1572772"/>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55003" y="335713"/>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2" name="Imagen 1">
            <a:extLst>
              <a:ext uri="{FF2B5EF4-FFF2-40B4-BE49-F238E27FC236}">
                <a16:creationId xmlns:a16="http://schemas.microsoft.com/office/drawing/2014/main" id="{8E50194B-4E7C-485B-B467-DA4D20F8EEE3}"/>
              </a:ext>
            </a:extLst>
          </p:cNvPr>
          <p:cNvPicPr>
            <a:picLocks noChangeAspect="1"/>
          </p:cNvPicPr>
          <p:nvPr/>
        </p:nvPicPr>
        <p:blipFill>
          <a:blip r:embed="rId3"/>
          <a:stretch>
            <a:fillRect/>
          </a:stretch>
        </p:blipFill>
        <p:spPr>
          <a:xfrm>
            <a:off x="511786" y="1047954"/>
            <a:ext cx="11166529" cy="4420147"/>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CuadroTexto 5"/>
          <p:cNvSpPr txBox="1"/>
          <p:nvPr/>
        </p:nvSpPr>
        <p:spPr>
          <a:xfrm>
            <a:off x="585470" y="27873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30116297-49BE-448D-9353-266205598789}"/>
              </a:ext>
            </a:extLst>
          </p:cNvPr>
          <p:cNvPicPr>
            <a:picLocks noChangeAspect="1"/>
          </p:cNvPicPr>
          <p:nvPr/>
        </p:nvPicPr>
        <p:blipFill>
          <a:blip r:embed="rId2"/>
          <a:stretch>
            <a:fillRect/>
          </a:stretch>
        </p:blipFill>
        <p:spPr>
          <a:xfrm>
            <a:off x="517698" y="908443"/>
            <a:ext cx="10493202" cy="5431397"/>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4A69532A-D474-42B2-BD45-158EE342F03F}"/>
              </a:ext>
            </a:extLst>
          </p:cNvPr>
          <p:cNvPicPr>
            <a:picLocks noChangeAspect="1"/>
          </p:cNvPicPr>
          <p:nvPr/>
        </p:nvPicPr>
        <p:blipFill>
          <a:blip r:embed="rId2"/>
          <a:stretch>
            <a:fillRect/>
          </a:stretch>
        </p:blipFill>
        <p:spPr>
          <a:xfrm>
            <a:off x="998537" y="1299145"/>
            <a:ext cx="10086230" cy="2057400"/>
          </a:xfrm>
          <a:prstGeom prst="rect">
            <a:avLst/>
          </a:prstGeom>
        </p:spPr>
      </p:pic>
      <p:pic>
        <p:nvPicPr>
          <p:cNvPr id="7" name="Imagen 6">
            <a:extLst>
              <a:ext uri="{FF2B5EF4-FFF2-40B4-BE49-F238E27FC236}">
                <a16:creationId xmlns:a16="http://schemas.microsoft.com/office/drawing/2014/main" id="{107CFA14-37B0-4E77-9218-726B5DB63924}"/>
              </a:ext>
            </a:extLst>
          </p:cNvPr>
          <p:cNvPicPr>
            <a:picLocks noChangeAspect="1"/>
          </p:cNvPicPr>
          <p:nvPr/>
        </p:nvPicPr>
        <p:blipFill>
          <a:blip r:embed="rId3"/>
          <a:stretch>
            <a:fillRect/>
          </a:stretch>
        </p:blipFill>
        <p:spPr>
          <a:xfrm>
            <a:off x="998536" y="3855185"/>
            <a:ext cx="10086230" cy="1972577"/>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Diciembre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a:extLst>
              <a:ext uri="{FF2B5EF4-FFF2-40B4-BE49-F238E27FC236}">
                <a16:creationId xmlns:a16="http://schemas.microsoft.com/office/drawing/2014/main" id="{5F094091-5B82-43B4-9BFE-1ADFBD0E6867}"/>
              </a:ext>
            </a:extLst>
          </p:cNvPr>
          <p:cNvPicPr>
            <a:picLocks noChangeAspect="1"/>
          </p:cNvPicPr>
          <p:nvPr/>
        </p:nvPicPr>
        <p:blipFill>
          <a:blip r:embed="rId2"/>
          <a:stretch>
            <a:fillRect/>
          </a:stretch>
        </p:blipFill>
        <p:spPr>
          <a:xfrm>
            <a:off x="6700124" y="3729429"/>
            <a:ext cx="4257689" cy="1476692"/>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a:extLst>
              <a:ext uri="{FF2B5EF4-FFF2-40B4-BE49-F238E27FC236}">
                <a16:creationId xmlns:a16="http://schemas.microsoft.com/office/drawing/2014/main" id="{45B69CC4-B023-4B3D-BAE4-624E06503D14}"/>
              </a:ext>
            </a:extLst>
          </p:cNvPr>
          <p:cNvPicPr>
            <a:picLocks noChangeAspect="1"/>
          </p:cNvPicPr>
          <p:nvPr/>
        </p:nvPicPr>
        <p:blipFill>
          <a:blip r:embed="rId2"/>
          <a:stretch>
            <a:fillRect/>
          </a:stretch>
        </p:blipFill>
        <p:spPr>
          <a:xfrm>
            <a:off x="547959" y="998170"/>
            <a:ext cx="11059317" cy="4522980"/>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CuadroTexto 5"/>
          <p:cNvSpPr txBox="1"/>
          <p:nvPr/>
        </p:nvSpPr>
        <p:spPr>
          <a:xfrm>
            <a:off x="680403" y="252095"/>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9BBD00CC-AC43-4A26-95FE-9B4A9BEECABF}"/>
              </a:ext>
            </a:extLst>
          </p:cNvPr>
          <p:cNvPicPr>
            <a:picLocks noChangeAspect="1"/>
          </p:cNvPicPr>
          <p:nvPr/>
        </p:nvPicPr>
        <p:blipFill>
          <a:blip r:embed="rId2"/>
          <a:stretch>
            <a:fillRect/>
          </a:stretch>
        </p:blipFill>
        <p:spPr>
          <a:xfrm>
            <a:off x="678873" y="880423"/>
            <a:ext cx="10956843" cy="5389394"/>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3" name="Imagen 2">
            <a:extLst>
              <a:ext uri="{FF2B5EF4-FFF2-40B4-BE49-F238E27FC236}">
                <a16:creationId xmlns:a16="http://schemas.microsoft.com/office/drawing/2014/main" id="{C3AA70F4-B3EC-446E-9B02-8C796B9B3490}"/>
              </a:ext>
            </a:extLst>
          </p:cNvPr>
          <p:cNvPicPr>
            <a:picLocks noChangeAspect="1"/>
          </p:cNvPicPr>
          <p:nvPr/>
        </p:nvPicPr>
        <p:blipFill>
          <a:blip r:embed="rId2"/>
          <a:stretch>
            <a:fillRect/>
          </a:stretch>
        </p:blipFill>
        <p:spPr>
          <a:xfrm>
            <a:off x="871131" y="1273240"/>
            <a:ext cx="10449733" cy="2034072"/>
          </a:xfrm>
          <a:prstGeom prst="rect">
            <a:avLst/>
          </a:prstGeom>
        </p:spPr>
      </p:pic>
      <p:pic>
        <p:nvPicPr>
          <p:cNvPr id="7" name="Imagen 6">
            <a:extLst>
              <a:ext uri="{FF2B5EF4-FFF2-40B4-BE49-F238E27FC236}">
                <a16:creationId xmlns:a16="http://schemas.microsoft.com/office/drawing/2014/main" id="{3DBDD345-2697-495F-8D33-413DB9D4AA76}"/>
              </a:ext>
            </a:extLst>
          </p:cNvPr>
          <p:cNvPicPr>
            <a:picLocks noChangeAspect="1"/>
          </p:cNvPicPr>
          <p:nvPr/>
        </p:nvPicPr>
        <p:blipFill>
          <a:blip r:embed="rId3"/>
          <a:stretch>
            <a:fillRect/>
          </a:stretch>
        </p:blipFill>
        <p:spPr>
          <a:xfrm>
            <a:off x="854666" y="3863132"/>
            <a:ext cx="10449733" cy="2034072"/>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0"/>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Diciembre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a:extLst>
              <a:ext uri="{FF2B5EF4-FFF2-40B4-BE49-F238E27FC236}">
                <a16:creationId xmlns:a16="http://schemas.microsoft.com/office/drawing/2014/main" id="{179A9B79-3CA1-46D4-8582-D5B15C496780}"/>
              </a:ext>
            </a:extLst>
          </p:cNvPr>
          <p:cNvPicPr>
            <a:picLocks noChangeAspect="1"/>
          </p:cNvPicPr>
          <p:nvPr/>
        </p:nvPicPr>
        <p:blipFill>
          <a:blip r:embed="rId2"/>
          <a:stretch>
            <a:fillRect/>
          </a:stretch>
        </p:blipFill>
        <p:spPr>
          <a:xfrm>
            <a:off x="7421341" y="3526771"/>
            <a:ext cx="4174153" cy="1307250"/>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a:extLst>
              <a:ext uri="{FF2B5EF4-FFF2-40B4-BE49-F238E27FC236}">
                <a16:creationId xmlns:a16="http://schemas.microsoft.com/office/drawing/2014/main" id="{67479723-5B29-4AEB-A6D1-390193428D4F}"/>
              </a:ext>
            </a:extLst>
          </p:cNvPr>
          <p:cNvPicPr>
            <a:picLocks noChangeAspect="1"/>
          </p:cNvPicPr>
          <p:nvPr/>
        </p:nvPicPr>
        <p:blipFill>
          <a:blip r:embed="rId2"/>
          <a:stretch>
            <a:fillRect/>
          </a:stretch>
        </p:blipFill>
        <p:spPr>
          <a:xfrm>
            <a:off x="554994" y="1007142"/>
            <a:ext cx="11082012" cy="4457903"/>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CuadroTexto 5"/>
          <p:cNvSpPr txBox="1"/>
          <p:nvPr/>
        </p:nvSpPr>
        <p:spPr>
          <a:xfrm>
            <a:off x="709613" y="287020"/>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3" name="Imagen 2">
            <a:extLst>
              <a:ext uri="{FF2B5EF4-FFF2-40B4-BE49-F238E27FC236}">
                <a16:creationId xmlns:a16="http://schemas.microsoft.com/office/drawing/2014/main" id="{CCB6E292-0224-4AC5-9536-39A62BF83E0C}"/>
              </a:ext>
            </a:extLst>
          </p:cNvPr>
          <p:cNvPicPr>
            <a:picLocks noChangeAspect="1"/>
          </p:cNvPicPr>
          <p:nvPr/>
        </p:nvPicPr>
        <p:blipFill>
          <a:blip r:embed="rId2"/>
          <a:stretch>
            <a:fillRect/>
          </a:stretch>
        </p:blipFill>
        <p:spPr>
          <a:xfrm>
            <a:off x="709612" y="933903"/>
            <a:ext cx="10973115" cy="5295501"/>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998538" y="3206044"/>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1830B0F3-1EC6-48DF-A106-AD01C693B506}"/>
              </a:ext>
            </a:extLst>
          </p:cNvPr>
          <p:cNvPicPr>
            <a:picLocks noChangeAspect="1"/>
          </p:cNvPicPr>
          <p:nvPr/>
        </p:nvPicPr>
        <p:blipFill>
          <a:blip r:embed="rId2"/>
          <a:stretch>
            <a:fillRect/>
          </a:stretch>
        </p:blipFill>
        <p:spPr>
          <a:xfrm>
            <a:off x="821581" y="1276359"/>
            <a:ext cx="10498966" cy="1931723"/>
          </a:xfrm>
          <a:prstGeom prst="rect">
            <a:avLst/>
          </a:prstGeom>
        </p:spPr>
      </p:pic>
      <p:pic>
        <p:nvPicPr>
          <p:cNvPr id="3" name="Imagen 2">
            <a:extLst>
              <a:ext uri="{FF2B5EF4-FFF2-40B4-BE49-F238E27FC236}">
                <a16:creationId xmlns:a16="http://schemas.microsoft.com/office/drawing/2014/main" id="{A1F7091F-A5D9-4D9F-8A8F-C15B3F85D8CE}"/>
              </a:ext>
            </a:extLst>
          </p:cNvPr>
          <p:cNvPicPr>
            <a:picLocks noChangeAspect="1"/>
          </p:cNvPicPr>
          <p:nvPr/>
        </p:nvPicPr>
        <p:blipFill>
          <a:blip r:embed="rId3"/>
          <a:stretch>
            <a:fillRect/>
          </a:stretch>
        </p:blipFill>
        <p:spPr>
          <a:xfrm>
            <a:off x="815902" y="3630646"/>
            <a:ext cx="10529581" cy="2096827"/>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31 de Diciembre de 2025</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26321"/>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3" name="Imagen 2">
            <a:extLst>
              <a:ext uri="{FF2B5EF4-FFF2-40B4-BE49-F238E27FC236}">
                <a16:creationId xmlns:a16="http://schemas.microsoft.com/office/drawing/2014/main" id="{187DC52E-CEED-447B-9BD7-CFA5D0C4B5D5}"/>
              </a:ext>
            </a:extLst>
          </p:cNvPr>
          <p:cNvPicPr>
            <a:picLocks noChangeAspect="1"/>
          </p:cNvPicPr>
          <p:nvPr/>
        </p:nvPicPr>
        <p:blipFill>
          <a:blip r:embed="rId2"/>
          <a:stretch>
            <a:fillRect/>
          </a:stretch>
        </p:blipFill>
        <p:spPr>
          <a:xfrm>
            <a:off x="534149" y="668261"/>
            <a:ext cx="11309349" cy="5366775"/>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113522" y="185562"/>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2" name="Imagen 1">
            <a:extLst>
              <a:ext uri="{FF2B5EF4-FFF2-40B4-BE49-F238E27FC236}">
                <a16:creationId xmlns:a16="http://schemas.microsoft.com/office/drawing/2014/main" id="{66303A5C-D10E-44F2-AE65-C19E66472186}"/>
              </a:ext>
            </a:extLst>
          </p:cNvPr>
          <p:cNvPicPr>
            <a:picLocks noChangeAspect="1"/>
          </p:cNvPicPr>
          <p:nvPr/>
        </p:nvPicPr>
        <p:blipFill>
          <a:blip r:embed="rId2"/>
          <a:stretch>
            <a:fillRect/>
          </a:stretch>
        </p:blipFill>
        <p:spPr>
          <a:xfrm>
            <a:off x="702675" y="1191601"/>
            <a:ext cx="10956964" cy="2607312"/>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9C317FC-9A1C-4C44-8410-0958EE5B25C4}"/>
              </a:ext>
            </a:extLst>
          </p:cNvPr>
          <p:cNvSpPr txBox="1">
            <a:spLocks/>
          </p:cNvSpPr>
          <p:nvPr/>
        </p:nvSpPr>
        <p:spPr bwMode="auto">
          <a:xfrm>
            <a:off x="-127416" y="381000"/>
            <a:ext cx="9431435"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AGREGADA</a:t>
            </a:r>
            <a:endParaRPr lang="es-EC" sz="2800" dirty="0">
              <a:solidFill>
                <a:srgbClr val="FF0000"/>
              </a:solidFill>
              <a:latin typeface="Arial"/>
              <a:ea typeface="Arial"/>
              <a:cs typeface="Arial"/>
            </a:endParaRPr>
          </a:p>
        </p:txBody>
      </p:sp>
      <p:sp>
        <p:nvSpPr>
          <p:cNvPr id="8" name="Rectángulo 7">
            <a:extLst>
              <a:ext uri="{FF2B5EF4-FFF2-40B4-BE49-F238E27FC236}">
                <a16:creationId xmlns:a16="http://schemas.microsoft.com/office/drawing/2014/main" id="{FEDD4C5B-CAF1-4752-8558-DA7134C72A90}"/>
              </a:ext>
            </a:extLst>
          </p:cNvPr>
          <p:cNvSpPr/>
          <p:nvPr/>
        </p:nvSpPr>
        <p:spPr>
          <a:xfrm>
            <a:off x="8919556" y="5145578"/>
            <a:ext cx="3067397" cy="14962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pic>
        <p:nvPicPr>
          <p:cNvPr id="2" name="Imagen 1">
            <a:extLst>
              <a:ext uri="{FF2B5EF4-FFF2-40B4-BE49-F238E27FC236}">
                <a16:creationId xmlns:a16="http://schemas.microsoft.com/office/drawing/2014/main" id="{07D09140-9FEA-4332-A5A5-CB028ADEEF4E}"/>
              </a:ext>
            </a:extLst>
          </p:cNvPr>
          <p:cNvPicPr>
            <a:picLocks noChangeAspect="1"/>
          </p:cNvPicPr>
          <p:nvPr/>
        </p:nvPicPr>
        <p:blipFill>
          <a:blip r:embed="rId2"/>
          <a:stretch>
            <a:fillRect/>
          </a:stretch>
        </p:blipFill>
        <p:spPr>
          <a:xfrm>
            <a:off x="507683" y="828999"/>
            <a:ext cx="11319628" cy="5821409"/>
          </a:xfrm>
          <a:prstGeom prst="rect">
            <a:avLst/>
          </a:prstGeom>
        </p:spPr>
      </p:pic>
    </p:spTree>
    <p:extLst>
      <p:ext uri="{BB962C8B-B14F-4D97-AF65-F5344CB8AC3E}">
        <p14:creationId xmlns:p14="http://schemas.microsoft.com/office/powerpoint/2010/main" val="2787104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99C317FC-9A1C-4C44-8410-0958EE5B25C4}"/>
              </a:ext>
            </a:extLst>
          </p:cNvPr>
          <p:cNvSpPr txBox="1">
            <a:spLocks/>
          </p:cNvSpPr>
          <p:nvPr/>
        </p:nvSpPr>
        <p:spPr bwMode="auto">
          <a:xfrm>
            <a:off x="2727752" y="927696"/>
            <a:ext cx="6509553"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CONSOLIDADO</a:t>
            </a:r>
            <a:endParaRPr lang="es-EC" sz="2800" dirty="0">
              <a:solidFill>
                <a:srgbClr val="FF0000"/>
              </a:solidFill>
              <a:latin typeface="Arial"/>
              <a:ea typeface="Arial"/>
              <a:cs typeface="Arial"/>
            </a:endParaRPr>
          </a:p>
        </p:txBody>
      </p:sp>
      <p:pic>
        <p:nvPicPr>
          <p:cNvPr id="2" name="Imagen 1">
            <a:extLst>
              <a:ext uri="{FF2B5EF4-FFF2-40B4-BE49-F238E27FC236}">
                <a16:creationId xmlns:a16="http://schemas.microsoft.com/office/drawing/2014/main" id="{BE210386-1B98-4EA8-BD43-65627105A1FB}"/>
              </a:ext>
            </a:extLst>
          </p:cNvPr>
          <p:cNvPicPr>
            <a:picLocks noChangeAspect="1"/>
          </p:cNvPicPr>
          <p:nvPr/>
        </p:nvPicPr>
        <p:blipFill>
          <a:blip r:embed="rId2"/>
          <a:stretch>
            <a:fillRect/>
          </a:stretch>
        </p:blipFill>
        <p:spPr>
          <a:xfrm>
            <a:off x="682774" y="1814671"/>
            <a:ext cx="11121419" cy="2650389"/>
          </a:xfrm>
          <a:prstGeom prst="rect">
            <a:avLst/>
          </a:prstGeom>
        </p:spPr>
      </p:pic>
    </p:spTree>
    <p:extLst>
      <p:ext uri="{BB962C8B-B14F-4D97-AF65-F5344CB8AC3E}">
        <p14:creationId xmlns:p14="http://schemas.microsoft.com/office/powerpoint/2010/main" val="18023469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3">
            <a:extLst>
              <a:ext uri="{FF2B5EF4-FFF2-40B4-BE49-F238E27FC236}">
                <a16:creationId xmlns:a16="http://schemas.microsoft.com/office/drawing/2014/main" id="{99C317FC-9A1C-4C44-8410-0958EE5B25C4}"/>
              </a:ext>
            </a:extLst>
          </p:cNvPr>
          <p:cNvSpPr txBox="1">
            <a:spLocks/>
          </p:cNvSpPr>
          <p:nvPr/>
        </p:nvSpPr>
        <p:spPr bwMode="auto">
          <a:xfrm>
            <a:off x="-1079138" y="283884"/>
            <a:ext cx="1111867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CONSOLIDADA</a:t>
            </a:r>
            <a:endParaRPr lang="es-EC" sz="2800" dirty="0">
              <a:solidFill>
                <a:srgbClr val="FF0000"/>
              </a:solidFill>
              <a:latin typeface="Arial"/>
              <a:ea typeface="Arial"/>
              <a:cs typeface="Arial"/>
            </a:endParaRPr>
          </a:p>
        </p:txBody>
      </p:sp>
      <p:pic>
        <p:nvPicPr>
          <p:cNvPr id="2" name="Imagen 1">
            <a:extLst>
              <a:ext uri="{FF2B5EF4-FFF2-40B4-BE49-F238E27FC236}">
                <a16:creationId xmlns:a16="http://schemas.microsoft.com/office/drawing/2014/main" id="{6B78FB71-1337-4CB1-B2B3-09A5AE58982A}"/>
              </a:ext>
            </a:extLst>
          </p:cNvPr>
          <p:cNvPicPr>
            <a:picLocks noChangeAspect="1"/>
          </p:cNvPicPr>
          <p:nvPr/>
        </p:nvPicPr>
        <p:blipFill>
          <a:blip r:embed="rId2"/>
          <a:stretch>
            <a:fillRect/>
          </a:stretch>
        </p:blipFill>
        <p:spPr>
          <a:xfrm>
            <a:off x="598340" y="926301"/>
            <a:ext cx="10752378" cy="4676775"/>
          </a:xfrm>
          <a:prstGeom prst="rect">
            <a:avLst/>
          </a:prstGeom>
        </p:spPr>
      </p:pic>
    </p:spTree>
    <p:extLst>
      <p:ext uri="{BB962C8B-B14F-4D97-AF65-F5344CB8AC3E}">
        <p14:creationId xmlns:p14="http://schemas.microsoft.com/office/powerpoint/2010/main" val="124648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171ACD0-C06D-4CA6-9271-40949F7FD6B6}"/>
              </a:ext>
            </a:extLst>
          </p:cNvPr>
          <p:cNvSpPr txBox="1">
            <a:spLocks noGrp="1"/>
          </p:cNvSpPr>
          <p:nvPr>
            <p:ph type="title"/>
          </p:nvPr>
        </p:nvSpPr>
        <p:spPr bwMode="auto">
          <a:xfrm>
            <a:off x="-897294" y="105336"/>
            <a:ext cx="10515600" cy="71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INTERNA CONSOLIDADA</a:t>
            </a:r>
            <a:endParaRPr lang="es-EC" sz="2800" dirty="0">
              <a:solidFill>
                <a:srgbClr val="FF0000"/>
              </a:solidFill>
              <a:latin typeface="Arial"/>
              <a:ea typeface="Arial"/>
              <a:cs typeface="Arial"/>
              <a:sym typeface="Arial"/>
            </a:endParaRPr>
          </a:p>
        </p:txBody>
      </p:sp>
      <p:sp>
        <p:nvSpPr>
          <p:cNvPr id="5" name="Rectángulo 4">
            <a:extLst>
              <a:ext uri="{FF2B5EF4-FFF2-40B4-BE49-F238E27FC236}">
                <a16:creationId xmlns:a16="http://schemas.microsoft.com/office/drawing/2014/main" id="{D5A879DE-BBF0-410A-8AAE-C36F63775ED7}"/>
              </a:ext>
            </a:extLst>
          </p:cNvPr>
          <p:cNvSpPr/>
          <p:nvPr/>
        </p:nvSpPr>
        <p:spPr>
          <a:xfrm>
            <a:off x="9340645" y="5338916"/>
            <a:ext cx="2654710" cy="12683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pic>
        <p:nvPicPr>
          <p:cNvPr id="2" name="Imagen 1">
            <a:extLst>
              <a:ext uri="{FF2B5EF4-FFF2-40B4-BE49-F238E27FC236}">
                <a16:creationId xmlns:a16="http://schemas.microsoft.com/office/drawing/2014/main" id="{DBA64B4A-C405-4BF0-9C74-F13D87C27EDF}"/>
              </a:ext>
            </a:extLst>
          </p:cNvPr>
          <p:cNvPicPr>
            <a:picLocks noChangeAspect="1"/>
          </p:cNvPicPr>
          <p:nvPr/>
        </p:nvPicPr>
        <p:blipFill>
          <a:blip r:embed="rId3"/>
          <a:stretch>
            <a:fillRect/>
          </a:stretch>
        </p:blipFill>
        <p:spPr>
          <a:xfrm>
            <a:off x="789968" y="695113"/>
            <a:ext cx="10352868" cy="5878913"/>
          </a:xfrm>
          <a:prstGeom prst="rect">
            <a:avLst/>
          </a:prstGeom>
        </p:spPr>
      </p:pic>
    </p:spTree>
    <p:extLst>
      <p:ext uri="{BB962C8B-B14F-4D97-AF65-F5344CB8AC3E}">
        <p14:creationId xmlns:p14="http://schemas.microsoft.com/office/powerpoint/2010/main" val="200457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81105C1E-1F70-4372-BE91-C17D1E1652BE}"/>
              </a:ext>
            </a:extLst>
          </p:cNvPr>
          <p:cNvPicPr>
            <a:picLocks noChangeAspect="1"/>
          </p:cNvPicPr>
          <p:nvPr/>
        </p:nvPicPr>
        <p:blipFill>
          <a:blip r:embed="rId2"/>
          <a:stretch>
            <a:fillRect/>
          </a:stretch>
        </p:blipFill>
        <p:spPr>
          <a:xfrm>
            <a:off x="1382594" y="891137"/>
            <a:ext cx="9426809" cy="4642815"/>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D536F0AF-C44A-4567-8B07-AB71372EBA95}"/>
              </a:ext>
            </a:extLst>
          </p:cNvPr>
          <p:cNvPicPr>
            <a:picLocks noChangeAspect="1"/>
          </p:cNvPicPr>
          <p:nvPr/>
        </p:nvPicPr>
        <p:blipFill>
          <a:blip r:embed="rId3"/>
          <a:stretch>
            <a:fillRect/>
          </a:stretch>
        </p:blipFill>
        <p:spPr>
          <a:xfrm>
            <a:off x="1711366" y="1236053"/>
            <a:ext cx="8669090" cy="3626893"/>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Diciembre 2025</a:t>
            </a: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3413</TotalTime>
  <Words>1963</Words>
  <Application>Microsoft Office PowerPoint</Application>
  <PresentationFormat>Panorámica</PresentationFormat>
  <Paragraphs>239</Paragraphs>
  <Slides>50</Slides>
  <Notes>9</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Arial</vt:lpstr>
      <vt:lpstr>Calibri</vt:lpstr>
      <vt:lpstr>Calibri (Cuerpo)</vt:lpstr>
      <vt:lpstr>Calibri Light</vt:lpstr>
      <vt:lpstr>GOTHAM-LIGHT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DEUDA PÚBLICA INTERNA CONSOLIDADA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María Dolores Valencia</dc:creator>
  <cp:lastModifiedBy>Valencia Cáceres, María Dolores</cp:lastModifiedBy>
  <cp:revision>542</cp:revision>
  <dcterms:created xsi:type="dcterms:W3CDTF">2021-05-27T23:45:58Z</dcterms:created>
  <dcterms:modified xsi:type="dcterms:W3CDTF">2026-02-26T20:58:05Z</dcterms:modified>
</cp:coreProperties>
</file>