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9" r:id="rId3"/>
    <p:sldId id="261" r:id="rId4"/>
    <p:sldId id="262" r:id="rId5"/>
    <p:sldId id="263" r:id="rId6"/>
    <p:sldId id="264" r:id="rId7"/>
    <p:sldId id="265" r:id="rId8"/>
    <p:sldId id="266" r:id="rId9"/>
    <p:sldId id="277" r:id="rId10"/>
    <p:sldId id="276" r:id="rId11"/>
    <p:sldId id="267" r:id="rId12"/>
    <p:sldId id="273" r:id="rId13"/>
    <p:sldId id="274" r:id="rId14"/>
    <p:sldId id="278" r:id="rId15"/>
    <p:sldId id="279" r:id="rId16"/>
    <p:sldId id="280" r:id="rId17"/>
    <p:sldId id="281" r:id="rId18"/>
    <p:sldId id="282" r:id="rId19"/>
    <p:sldId id="1478" r:id="rId20"/>
    <p:sldId id="1476" r:id="rId21"/>
    <p:sldId id="1479" r:id="rId22"/>
    <p:sldId id="1480" r:id="rId23"/>
    <p:sldId id="1481" r:id="rId24"/>
    <p:sldId id="269" r:id="rId25"/>
    <p:sldId id="1483" r:id="rId26"/>
    <p:sldId id="1485" r:id="rId27"/>
    <p:sldId id="1482" r:id="rId28"/>
    <p:sldId id="260"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ED0"/>
    <a:srgbClr val="E1CCF0"/>
    <a:srgbClr val="2D2D93"/>
    <a:srgbClr val="FFC7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74"/>
  </p:normalViewPr>
  <p:slideViewPr>
    <p:cSldViewPr snapToGrid="0">
      <p:cViewPr varScale="1">
        <p:scale>
          <a:sx n="113" d="100"/>
          <a:sy n="113"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09AD7-F6E9-46B6-8441-C63ADB9D167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3F11FB20-482C-4947-A71A-A8D470E2A19C}">
      <dgm:prSet phldrT="[Texto]"/>
      <dgm:spPr/>
      <dgm:t>
        <a:bodyPr/>
        <a:lstStyle/>
        <a:p>
          <a:r>
            <a:rPr lang="es-ES" dirty="0">
              <a:solidFill>
                <a:schemeClr val="bg1"/>
              </a:solidFill>
            </a:rPr>
            <a:t>Acuerdo Ministerial Nro. MEF-MEF-2025-0006-A de 24 de junio de 2025, actualización del Catálogo General de Cuentas Contables del Sector Público no Financiero</a:t>
          </a:r>
          <a:r>
            <a:rPr lang="es-ES" dirty="0"/>
            <a:t>.</a:t>
          </a:r>
          <a:endParaRPr lang="es-EC" dirty="0"/>
        </a:p>
      </dgm:t>
    </dgm:pt>
    <dgm:pt modelId="{EB038202-5E9A-4AB8-8DDF-45A2894A689C}" type="parTrans" cxnId="{B74377DE-AFAC-484A-9A28-1763A26A90C9}">
      <dgm:prSet/>
      <dgm:spPr/>
      <dgm:t>
        <a:bodyPr/>
        <a:lstStyle/>
        <a:p>
          <a:endParaRPr lang="es-EC"/>
        </a:p>
      </dgm:t>
    </dgm:pt>
    <dgm:pt modelId="{EC8900A9-71EA-475D-93A4-1F1634219A6B}" type="sibTrans" cxnId="{B74377DE-AFAC-484A-9A28-1763A26A90C9}">
      <dgm:prSet/>
      <dgm:spPr/>
      <dgm:t>
        <a:bodyPr/>
        <a:lstStyle/>
        <a:p>
          <a:endParaRPr lang="es-EC"/>
        </a:p>
      </dgm:t>
    </dgm:pt>
    <dgm:pt modelId="{FF214242-4216-40E1-B90E-523D4C259504}">
      <dgm:prSet phldrT="[Texto]" custT="1"/>
      <dgm:spPr/>
      <dgm:t>
        <a:bodyPr/>
        <a:lstStyle/>
        <a:p>
          <a:r>
            <a:rPr lang="es-ES" sz="1800" dirty="0">
              <a:solidFill>
                <a:schemeClr val="bg1"/>
              </a:solidFill>
            </a:rPr>
            <a:t>Acuerdo Ministerial Nro. 007 de 04 de febrero de 2025, incorporación de cuentas contables dentro del Catálogo General de Cuentas Contables del Sector Público no Financiero y de ítems presupuestarios dentro del Clasificador Presupuestario de Ingresos y Egresos del Sector Público.</a:t>
          </a:r>
          <a:endParaRPr lang="es-EC" sz="1800" dirty="0">
            <a:solidFill>
              <a:schemeClr val="bg1"/>
            </a:solidFill>
          </a:endParaRPr>
        </a:p>
      </dgm:t>
    </dgm:pt>
    <dgm:pt modelId="{32E38CCC-4A1B-4534-B7C7-71795A4B7ACB}" type="parTrans" cxnId="{FEEFFC43-357B-4D38-9FC8-AA50F7D73D84}">
      <dgm:prSet/>
      <dgm:spPr/>
      <dgm:t>
        <a:bodyPr/>
        <a:lstStyle/>
        <a:p>
          <a:endParaRPr lang="es-EC"/>
        </a:p>
      </dgm:t>
    </dgm:pt>
    <dgm:pt modelId="{9ED1D341-3936-464D-9709-144D203FDBEF}" type="sibTrans" cxnId="{FEEFFC43-357B-4D38-9FC8-AA50F7D73D84}">
      <dgm:prSet/>
      <dgm:spPr/>
      <dgm:t>
        <a:bodyPr/>
        <a:lstStyle/>
        <a:p>
          <a:endParaRPr lang="es-EC"/>
        </a:p>
      </dgm:t>
    </dgm:pt>
    <dgm:pt modelId="{0D65002A-49A1-4E05-808A-8860488DD794}">
      <dgm:prSet phldrT="[Texto]" custT="1"/>
      <dgm:spPr/>
      <dgm:t>
        <a:bodyPr/>
        <a:lstStyle/>
        <a:p>
          <a:r>
            <a:rPr lang="es-ES" sz="2000" u="none" dirty="0">
              <a:solidFill>
                <a:schemeClr val="bg1"/>
              </a:solidFill>
            </a:rPr>
            <a:t>Acuerdo Ministerial Nro. MEF-MEF-2025-0020-A de 19 de septiembre de 2025, actualización del Catálogo General de Cuentas Contables del Sector Público no Financiero.</a:t>
          </a:r>
          <a:endParaRPr lang="es-EC" sz="2000" u="none" dirty="0">
            <a:solidFill>
              <a:schemeClr val="bg1"/>
            </a:solidFill>
          </a:endParaRPr>
        </a:p>
      </dgm:t>
    </dgm:pt>
    <dgm:pt modelId="{4BA97AD8-97D2-41F9-A7FA-C82DF99BB047}" type="sibTrans" cxnId="{923EC048-D6E5-44B6-BAFF-4288A33F7F96}">
      <dgm:prSet/>
      <dgm:spPr/>
      <dgm:t>
        <a:bodyPr/>
        <a:lstStyle/>
        <a:p>
          <a:endParaRPr lang="es-EC"/>
        </a:p>
      </dgm:t>
    </dgm:pt>
    <dgm:pt modelId="{19501A96-C329-413D-9908-23AC341A657C}" type="parTrans" cxnId="{923EC048-D6E5-44B6-BAFF-4288A33F7F96}">
      <dgm:prSet/>
      <dgm:spPr/>
      <dgm:t>
        <a:bodyPr/>
        <a:lstStyle/>
        <a:p>
          <a:endParaRPr lang="es-EC"/>
        </a:p>
      </dgm:t>
    </dgm:pt>
    <dgm:pt modelId="{6709A88C-ADC9-4793-A753-3B31A3F5E9AB}" type="pres">
      <dgm:prSet presAssocID="{7E209AD7-F6E9-46B6-8441-C63ADB9D167C}" presName="Name0" presStyleCnt="0">
        <dgm:presLayoutVars>
          <dgm:chMax val="7"/>
          <dgm:chPref val="7"/>
          <dgm:dir/>
        </dgm:presLayoutVars>
      </dgm:prSet>
      <dgm:spPr/>
    </dgm:pt>
    <dgm:pt modelId="{AE02C275-D2F6-4738-862B-403853C3CFED}" type="pres">
      <dgm:prSet presAssocID="{7E209AD7-F6E9-46B6-8441-C63ADB9D167C}" presName="Name1" presStyleCnt="0"/>
      <dgm:spPr/>
    </dgm:pt>
    <dgm:pt modelId="{C394CCA4-2861-458C-AC10-CA34AFED1F8E}" type="pres">
      <dgm:prSet presAssocID="{7E209AD7-F6E9-46B6-8441-C63ADB9D167C}" presName="cycle" presStyleCnt="0"/>
      <dgm:spPr/>
    </dgm:pt>
    <dgm:pt modelId="{59F8D07F-28A6-4F50-8A67-0A14385993B9}" type="pres">
      <dgm:prSet presAssocID="{7E209AD7-F6E9-46B6-8441-C63ADB9D167C}" presName="srcNode" presStyleLbl="node1" presStyleIdx="0" presStyleCnt="3"/>
      <dgm:spPr/>
    </dgm:pt>
    <dgm:pt modelId="{41772FB0-CA72-41CB-9490-3D834A9F2BE6}" type="pres">
      <dgm:prSet presAssocID="{7E209AD7-F6E9-46B6-8441-C63ADB9D167C}" presName="conn" presStyleLbl="parChTrans1D2" presStyleIdx="0" presStyleCnt="1"/>
      <dgm:spPr/>
    </dgm:pt>
    <dgm:pt modelId="{B8FD8BE2-3D65-413E-95A2-86295D01B2E8}" type="pres">
      <dgm:prSet presAssocID="{7E209AD7-F6E9-46B6-8441-C63ADB9D167C}" presName="extraNode" presStyleLbl="node1" presStyleIdx="0" presStyleCnt="3"/>
      <dgm:spPr/>
    </dgm:pt>
    <dgm:pt modelId="{C6E1F778-4051-4EF7-90F1-47FBC120DC44}" type="pres">
      <dgm:prSet presAssocID="{7E209AD7-F6E9-46B6-8441-C63ADB9D167C}" presName="dstNode" presStyleLbl="node1" presStyleIdx="0" presStyleCnt="3"/>
      <dgm:spPr/>
    </dgm:pt>
    <dgm:pt modelId="{CCAD7363-61CF-4FA6-AA22-6454CDFBA0E2}" type="pres">
      <dgm:prSet presAssocID="{0D65002A-49A1-4E05-808A-8860488DD794}" presName="text_1" presStyleLbl="node1" presStyleIdx="0" presStyleCnt="3">
        <dgm:presLayoutVars>
          <dgm:bulletEnabled val="1"/>
        </dgm:presLayoutVars>
      </dgm:prSet>
      <dgm:spPr/>
    </dgm:pt>
    <dgm:pt modelId="{03D33CD9-5538-4C5C-9087-228A41C8D358}" type="pres">
      <dgm:prSet presAssocID="{0D65002A-49A1-4E05-808A-8860488DD794}" presName="accent_1" presStyleCnt="0"/>
      <dgm:spPr/>
    </dgm:pt>
    <dgm:pt modelId="{5A55D612-5E74-492E-9D16-6A0C7B53F703}" type="pres">
      <dgm:prSet presAssocID="{0D65002A-49A1-4E05-808A-8860488DD794}" presName="accentRepeatNode" presStyleLbl="solidFgAcc1" presStyleIdx="0" presStyleCnt="3"/>
      <dgm:spPr/>
    </dgm:pt>
    <dgm:pt modelId="{26C44CBB-161F-4B21-9E9C-D4D1324E5177}" type="pres">
      <dgm:prSet presAssocID="{3F11FB20-482C-4947-A71A-A8D470E2A19C}" presName="text_2" presStyleLbl="node1" presStyleIdx="1" presStyleCnt="3">
        <dgm:presLayoutVars>
          <dgm:bulletEnabled val="1"/>
        </dgm:presLayoutVars>
      </dgm:prSet>
      <dgm:spPr/>
    </dgm:pt>
    <dgm:pt modelId="{906A99F6-CD23-4BDA-9487-01826855CACB}" type="pres">
      <dgm:prSet presAssocID="{3F11FB20-482C-4947-A71A-A8D470E2A19C}" presName="accent_2" presStyleCnt="0"/>
      <dgm:spPr/>
    </dgm:pt>
    <dgm:pt modelId="{B6257C15-39F7-4835-A535-8F5F78423D05}" type="pres">
      <dgm:prSet presAssocID="{3F11FB20-482C-4947-A71A-A8D470E2A19C}" presName="accentRepeatNode" presStyleLbl="solidFgAcc1" presStyleIdx="1" presStyleCnt="3"/>
      <dgm:spPr/>
    </dgm:pt>
    <dgm:pt modelId="{2B3664BC-5C22-4502-BCFA-C4AACEAE2F82}" type="pres">
      <dgm:prSet presAssocID="{FF214242-4216-40E1-B90E-523D4C259504}" presName="text_3" presStyleLbl="node1" presStyleIdx="2" presStyleCnt="3">
        <dgm:presLayoutVars>
          <dgm:bulletEnabled val="1"/>
        </dgm:presLayoutVars>
      </dgm:prSet>
      <dgm:spPr/>
    </dgm:pt>
    <dgm:pt modelId="{71AE2F8D-41E9-4FE0-8661-578F777311CE}" type="pres">
      <dgm:prSet presAssocID="{FF214242-4216-40E1-B90E-523D4C259504}" presName="accent_3" presStyleCnt="0"/>
      <dgm:spPr/>
    </dgm:pt>
    <dgm:pt modelId="{816C33DF-0D40-4117-8853-304657102ED0}" type="pres">
      <dgm:prSet presAssocID="{FF214242-4216-40E1-B90E-523D4C259504}" presName="accentRepeatNode" presStyleLbl="solidFgAcc1" presStyleIdx="2" presStyleCnt="3"/>
      <dgm:spPr/>
    </dgm:pt>
  </dgm:ptLst>
  <dgm:cxnLst>
    <dgm:cxn modelId="{FEEFFC43-357B-4D38-9FC8-AA50F7D73D84}" srcId="{7E209AD7-F6E9-46B6-8441-C63ADB9D167C}" destId="{FF214242-4216-40E1-B90E-523D4C259504}" srcOrd="2" destOrd="0" parTransId="{32E38CCC-4A1B-4534-B7C7-71795A4B7ACB}" sibTransId="{9ED1D341-3936-464D-9709-144D203FDBEF}"/>
    <dgm:cxn modelId="{923EC048-D6E5-44B6-BAFF-4288A33F7F96}" srcId="{7E209AD7-F6E9-46B6-8441-C63ADB9D167C}" destId="{0D65002A-49A1-4E05-808A-8860488DD794}" srcOrd="0" destOrd="0" parTransId="{19501A96-C329-413D-9908-23AC341A657C}" sibTransId="{4BA97AD8-97D2-41F9-A7FA-C82DF99BB047}"/>
    <dgm:cxn modelId="{2C155156-652C-4108-A448-42F7659A0259}" type="presOf" srcId="{7E209AD7-F6E9-46B6-8441-C63ADB9D167C}" destId="{6709A88C-ADC9-4793-A753-3B31A3F5E9AB}" srcOrd="0" destOrd="0" presId="urn:microsoft.com/office/officeart/2008/layout/VerticalCurvedList"/>
    <dgm:cxn modelId="{C069FA7D-92F3-4D07-BE29-4FA10D3BD0EB}" type="presOf" srcId="{FF214242-4216-40E1-B90E-523D4C259504}" destId="{2B3664BC-5C22-4502-BCFA-C4AACEAE2F82}" srcOrd="0" destOrd="0" presId="urn:microsoft.com/office/officeart/2008/layout/VerticalCurvedList"/>
    <dgm:cxn modelId="{BA546995-9AA1-4295-97FD-FB922D4830DE}" type="presOf" srcId="{3F11FB20-482C-4947-A71A-A8D470E2A19C}" destId="{26C44CBB-161F-4B21-9E9C-D4D1324E5177}" srcOrd="0" destOrd="0" presId="urn:microsoft.com/office/officeart/2008/layout/VerticalCurvedList"/>
    <dgm:cxn modelId="{322B2FCF-09E3-4BD6-B9A2-4187C1E0DAFD}" type="presOf" srcId="{4BA97AD8-97D2-41F9-A7FA-C82DF99BB047}" destId="{41772FB0-CA72-41CB-9490-3D834A9F2BE6}" srcOrd="0" destOrd="0" presId="urn:microsoft.com/office/officeart/2008/layout/VerticalCurvedList"/>
    <dgm:cxn modelId="{B74377DE-AFAC-484A-9A28-1763A26A90C9}" srcId="{7E209AD7-F6E9-46B6-8441-C63ADB9D167C}" destId="{3F11FB20-482C-4947-A71A-A8D470E2A19C}" srcOrd="1" destOrd="0" parTransId="{EB038202-5E9A-4AB8-8DDF-45A2894A689C}" sibTransId="{EC8900A9-71EA-475D-93A4-1F1634219A6B}"/>
    <dgm:cxn modelId="{800B87F1-D7D1-4DB8-A3B0-80B641CA770C}" type="presOf" srcId="{0D65002A-49A1-4E05-808A-8860488DD794}" destId="{CCAD7363-61CF-4FA6-AA22-6454CDFBA0E2}" srcOrd="0" destOrd="0" presId="urn:microsoft.com/office/officeart/2008/layout/VerticalCurvedList"/>
    <dgm:cxn modelId="{2B8A0A8E-809C-4449-B5E8-2B326D07415C}" type="presParOf" srcId="{6709A88C-ADC9-4793-A753-3B31A3F5E9AB}" destId="{AE02C275-D2F6-4738-862B-403853C3CFED}" srcOrd="0" destOrd="0" presId="urn:microsoft.com/office/officeart/2008/layout/VerticalCurvedList"/>
    <dgm:cxn modelId="{42A00B1F-581E-42A4-AF44-7A26AB56F390}" type="presParOf" srcId="{AE02C275-D2F6-4738-862B-403853C3CFED}" destId="{C394CCA4-2861-458C-AC10-CA34AFED1F8E}" srcOrd="0" destOrd="0" presId="urn:microsoft.com/office/officeart/2008/layout/VerticalCurvedList"/>
    <dgm:cxn modelId="{0C709197-2BE6-4823-8224-DB4A5A411341}" type="presParOf" srcId="{C394CCA4-2861-458C-AC10-CA34AFED1F8E}" destId="{59F8D07F-28A6-4F50-8A67-0A14385993B9}" srcOrd="0" destOrd="0" presId="urn:microsoft.com/office/officeart/2008/layout/VerticalCurvedList"/>
    <dgm:cxn modelId="{C6584572-49DE-4F99-8BDD-6D21C81F6BA5}" type="presParOf" srcId="{C394CCA4-2861-458C-AC10-CA34AFED1F8E}" destId="{41772FB0-CA72-41CB-9490-3D834A9F2BE6}" srcOrd="1" destOrd="0" presId="urn:microsoft.com/office/officeart/2008/layout/VerticalCurvedList"/>
    <dgm:cxn modelId="{AF9BA114-D459-415A-BCF0-E3C5AC417E05}" type="presParOf" srcId="{C394CCA4-2861-458C-AC10-CA34AFED1F8E}" destId="{B8FD8BE2-3D65-413E-95A2-86295D01B2E8}" srcOrd="2" destOrd="0" presId="urn:microsoft.com/office/officeart/2008/layout/VerticalCurvedList"/>
    <dgm:cxn modelId="{25E1322E-058C-4918-BE36-700110D32AD8}" type="presParOf" srcId="{C394CCA4-2861-458C-AC10-CA34AFED1F8E}" destId="{C6E1F778-4051-4EF7-90F1-47FBC120DC44}" srcOrd="3" destOrd="0" presId="urn:microsoft.com/office/officeart/2008/layout/VerticalCurvedList"/>
    <dgm:cxn modelId="{10306042-A692-4C2B-B21A-DAF8E35380C5}" type="presParOf" srcId="{AE02C275-D2F6-4738-862B-403853C3CFED}" destId="{CCAD7363-61CF-4FA6-AA22-6454CDFBA0E2}" srcOrd="1" destOrd="0" presId="urn:microsoft.com/office/officeart/2008/layout/VerticalCurvedList"/>
    <dgm:cxn modelId="{2028394E-3582-4F34-BB8E-67D9368FBEE5}" type="presParOf" srcId="{AE02C275-D2F6-4738-862B-403853C3CFED}" destId="{03D33CD9-5538-4C5C-9087-228A41C8D358}" srcOrd="2" destOrd="0" presId="urn:microsoft.com/office/officeart/2008/layout/VerticalCurvedList"/>
    <dgm:cxn modelId="{D3302D46-0CAD-43CA-8009-043C8C70A712}" type="presParOf" srcId="{03D33CD9-5538-4C5C-9087-228A41C8D358}" destId="{5A55D612-5E74-492E-9D16-6A0C7B53F703}" srcOrd="0" destOrd="0" presId="urn:microsoft.com/office/officeart/2008/layout/VerticalCurvedList"/>
    <dgm:cxn modelId="{7FFF54E5-9B2B-445D-A953-63E6E573EB3A}" type="presParOf" srcId="{AE02C275-D2F6-4738-862B-403853C3CFED}" destId="{26C44CBB-161F-4B21-9E9C-D4D1324E5177}" srcOrd="3" destOrd="0" presId="urn:microsoft.com/office/officeart/2008/layout/VerticalCurvedList"/>
    <dgm:cxn modelId="{3BF6E1AA-A18D-4B2A-93C8-86935C22792A}" type="presParOf" srcId="{AE02C275-D2F6-4738-862B-403853C3CFED}" destId="{906A99F6-CD23-4BDA-9487-01826855CACB}" srcOrd="4" destOrd="0" presId="urn:microsoft.com/office/officeart/2008/layout/VerticalCurvedList"/>
    <dgm:cxn modelId="{75EA7BF7-2E7B-4188-88A1-0F1BB058B0AE}" type="presParOf" srcId="{906A99F6-CD23-4BDA-9487-01826855CACB}" destId="{B6257C15-39F7-4835-A535-8F5F78423D05}" srcOrd="0" destOrd="0" presId="urn:microsoft.com/office/officeart/2008/layout/VerticalCurvedList"/>
    <dgm:cxn modelId="{87BE6E55-7AD2-4873-8614-B70991F1C48B}" type="presParOf" srcId="{AE02C275-D2F6-4738-862B-403853C3CFED}" destId="{2B3664BC-5C22-4502-BCFA-C4AACEAE2F82}" srcOrd="5" destOrd="0" presId="urn:microsoft.com/office/officeart/2008/layout/VerticalCurvedList"/>
    <dgm:cxn modelId="{26D9DD02-8EC8-477D-A84C-994DC97E543C}" type="presParOf" srcId="{AE02C275-D2F6-4738-862B-403853C3CFED}" destId="{71AE2F8D-41E9-4FE0-8661-578F777311CE}" srcOrd="6" destOrd="0" presId="urn:microsoft.com/office/officeart/2008/layout/VerticalCurvedList"/>
    <dgm:cxn modelId="{4130C825-1089-417A-A011-AA7F67871FC7}" type="presParOf" srcId="{71AE2F8D-41E9-4FE0-8661-578F777311CE}" destId="{816C33DF-0D40-4117-8853-304657102ED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0938A-A329-4755-A431-E97BAC081522}" type="doc">
      <dgm:prSet loTypeId="urn:microsoft.com/office/officeart/2005/8/layout/hList7" loCatId="list" qsTypeId="urn:microsoft.com/office/officeart/2005/8/quickstyle/simple1" qsCatId="simple" csTypeId="urn:microsoft.com/office/officeart/2005/8/colors/accent1_2" csCatId="accent1" phldr="1"/>
      <dgm:spPr/>
    </dgm:pt>
    <dgm:pt modelId="{68289754-8500-453E-81C7-EC0C5704F0E4}">
      <dgm:prSet phldrT="[Texto]"/>
      <dgm:spPr/>
      <dgm:t>
        <a:bodyPr/>
        <a:lstStyle/>
        <a:p>
          <a:r>
            <a:rPr lang="es-EC" b="1" dirty="0">
              <a:latin typeface="+mn-lt"/>
            </a:rPr>
            <a:t>Exposición de Información</a:t>
          </a:r>
        </a:p>
        <a:p>
          <a:r>
            <a:rPr lang="es-EC" b="1" dirty="0">
              <a:latin typeface="+mn-lt"/>
            </a:rPr>
            <a:t>“… </a:t>
          </a:r>
          <a:r>
            <a:rPr lang="es-ES" i="1" dirty="0">
              <a:latin typeface="+mn-lt"/>
            </a:rPr>
            <a:t>En las revelaciones (notas explicativas) a los reportes, se expondrán los hechos o situaciones cuantitativas y cualitativas que puedan influir en los análisis y decisiones de los usuarios de la información</a:t>
          </a:r>
          <a:r>
            <a:rPr lang="es-ES" dirty="0">
              <a:latin typeface="+mn-lt"/>
            </a:rPr>
            <a:t>”</a:t>
          </a:r>
          <a:endParaRPr lang="es-EC" dirty="0"/>
        </a:p>
      </dgm:t>
    </dgm:pt>
    <dgm:pt modelId="{4F6D32B1-6741-4D8A-93BE-30600A247620}" type="parTrans" cxnId="{4024E982-2609-4DEB-BC11-9C1F63EBC3B2}">
      <dgm:prSet/>
      <dgm:spPr/>
      <dgm:t>
        <a:bodyPr/>
        <a:lstStyle/>
        <a:p>
          <a:endParaRPr lang="es-EC"/>
        </a:p>
      </dgm:t>
    </dgm:pt>
    <dgm:pt modelId="{C253E2C9-9BFD-47C0-8290-16E1C35BAACA}" type="sibTrans" cxnId="{4024E982-2609-4DEB-BC11-9C1F63EBC3B2}">
      <dgm:prSet/>
      <dgm:spPr/>
      <dgm:t>
        <a:bodyPr/>
        <a:lstStyle/>
        <a:p>
          <a:endParaRPr lang="es-EC"/>
        </a:p>
      </dgm:t>
    </dgm:pt>
    <dgm:pt modelId="{21BD0E4C-829D-4F3A-80A0-53BA615341DC}">
      <dgm:prSet phldrT="[Texto]"/>
      <dgm:spPr/>
      <dgm:t>
        <a:bodyPr/>
        <a:lstStyle/>
        <a:p>
          <a:r>
            <a:rPr lang="es-EC" b="1" dirty="0">
              <a:latin typeface="+mn-lt"/>
              <a:cs typeface="Arial" panose="020B0604020202020204" pitchFamily="34" charset="0"/>
            </a:rPr>
            <a:t>Numeral 7</a:t>
          </a:r>
        </a:p>
        <a:p>
          <a:r>
            <a:rPr lang="es-EC" dirty="0">
              <a:latin typeface="+mn-lt"/>
              <a:cs typeface="Arial" panose="020B0604020202020204" pitchFamily="34" charset="0"/>
            </a:rPr>
            <a:t>“</a:t>
          </a:r>
          <a:r>
            <a:rPr lang="es-EC" i="1" dirty="0">
              <a:latin typeface="+mn-lt"/>
              <a:cs typeface="Arial" panose="020B0604020202020204" pitchFamily="34" charset="0"/>
            </a:rPr>
            <a:t>Las revelaciones a los Estados Financieros son las aclaraciones o explicaciones de los hechos económicos que se presenta en los movimientos contables, estas representan información adicional que no se encuentra directamente reflejada en los estados financieros</a:t>
          </a:r>
          <a:r>
            <a:rPr lang="es-EC" dirty="0">
              <a:latin typeface="+mn-lt"/>
              <a:cs typeface="Arial" panose="020B0604020202020204" pitchFamily="34" charset="0"/>
            </a:rPr>
            <a:t>”. </a:t>
          </a:r>
          <a:endParaRPr lang="es-EC" dirty="0"/>
        </a:p>
      </dgm:t>
    </dgm:pt>
    <dgm:pt modelId="{EBF19131-5D1E-464F-A94A-A3582E9E164D}" type="parTrans" cxnId="{31EF1EFE-2388-4EB5-B39E-BE539B7A92B9}">
      <dgm:prSet/>
      <dgm:spPr/>
      <dgm:t>
        <a:bodyPr/>
        <a:lstStyle/>
        <a:p>
          <a:endParaRPr lang="es-EC"/>
        </a:p>
      </dgm:t>
    </dgm:pt>
    <dgm:pt modelId="{CD4700A6-5238-4916-B65E-987C1484A85B}" type="sibTrans" cxnId="{31EF1EFE-2388-4EB5-B39E-BE539B7A92B9}">
      <dgm:prSet/>
      <dgm:spPr/>
      <dgm:t>
        <a:bodyPr/>
        <a:lstStyle/>
        <a:p>
          <a:endParaRPr lang="es-EC"/>
        </a:p>
      </dgm:t>
    </dgm:pt>
    <dgm:pt modelId="{2D90BABC-D4C8-4E0F-9141-FB6C5E7B625D}" type="pres">
      <dgm:prSet presAssocID="{72B0938A-A329-4755-A431-E97BAC081522}" presName="Name0" presStyleCnt="0">
        <dgm:presLayoutVars>
          <dgm:dir/>
          <dgm:resizeHandles val="exact"/>
        </dgm:presLayoutVars>
      </dgm:prSet>
      <dgm:spPr/>
    </dgm:pt>
    <dgm:pt modelId="{EFB2CC28-039B-4FAB-A8B6-D805A364EF03}" type="pres">
      <dgm:prSet presAssocID="{72B0938A-A329-4755-A431-E97BAC081522}" presName="fgShape" presStyleLbl="fgShp" presStyleIdx="0" presStyleCnt="1"/>
      <dgm:spPr/>
    </dgm:pt>
    <dgm:pt modelId="{618FEB84-1BD4-4160-B01F-E54634F0D7C8}" type="pres">
      <dgm:prSet presAssocID="{72B0938A-A329-4755-A431-E97BAC081522}" presName="linComp" presStyleCnt="0"/>
      <dgm:spPr/>
    </dgm:pt>
    <dgm:pt modelId="{C96905F5-78CB-4B12-8381-5ADB4878ADBE}" type="pres">
      <dgm:prSet presAssocID="{68289754-8500-453E-81C7-EC0C5704F0E4}" presName="compNode" presStyleCnt="0"/>
      <dgm:spPr/>
    </dgm:pt>
    <dgm:pt modelId="{5E6AFF4B-C01C-4A6A-9DF8-0EB017F4444A}" type="pres">
      <dgm:prSet presAssocID="{68289754-8500-453E-81C7-EC0C5704F0E4}" presName="bkgdShape" presStyleLbl="node1" presStyleIdx="0" presStyleCnt="2"/>
      <dgm:spPr/>
    </dgm:pt>
    <dgm:pt modelId="{F643E6A5-87D8-416F-B6A1-D2C0115DC2DC}" type="pres">
      <dgm:prSet presAssocID="{68289754-8500-453E-81C7-EC0C5704F0E4}" presName="nodeTx" presStyleLbl="node1" presStyleIdx="0" presStyleCnt="2">
        <dgm:presLayoutVars>
          <dgm:bulletEnabled val="1"/>
        </dgm:presLayoutVars>
      </dgm:prSet>
      <dgm:spPr/>
    </dgm:pt>
    <dgm:pt modelId="{AA638E47-7D3E-42AF-B322-FD9EF4A8E874}" type="pres">
      <dgm:prSet presAssocID="{68289754-8500-453E-81C7-EC0C5704F0E4}" presName="invisiNode" presStyleLbl="node1" presStyleIdx="0" presStyleCnt="2"/>
      <dgm:spPr/>
    </dgm:pt>
    <dgm:pt modelId="{AF6E4503-AD47-4B3D-89B7-43C88133A494}" type="pres">
      <dgm:prSet presAssocID="{68289754-8500-453E-81C7-EC0C5704F0E4}" presName="imagNode" presStyleLbl="fgImgPlace1" presStyleIdx="0" presStyleCnt="2"/>
      <dgm:spPr/>
    </dgm:pt>
    <dgm:pt modelId="{F0860E17-B654-42FE-A8FA-E3F7301B754C}" type="pres">
      <dgm:prSet presAssocID="{C253E2C9-9BFD-47C0-8290-16E1C35BAACA}" presName="sibTrans" presStyleLbl="sibTrans2D1" presStyleIdx="0" presStyleCnt="0"/>
      <dgm:spPr/>
    </dgm:pt>
    <dgm:pt modelId="{D1BD63CE-A639-4F1A-B627-BE333615BF9F}" type="pres">
      <dgm:prSet presAssocID="{21BD0E4C-829D-4F3A-80A0-53BA615341DC}" presName="compNode" presStyleCnt="0"/>
      <dgm:spPr/>
    </dgm:pt>
    <dgm:pt modelId="{9AEC91E6-05F9-4D5A-89F0-47CBBB876CF4}" type="pres">
      <dgm:prSet presAssocID="{21BD0E4C-829D-4F3A-80A0-53BA615341DC}" presName="bkgdShape" presStyleLbl="node1" presStyleIdx="1" presStyleCnt="2"/>
      <dgm:spPr/>
    </dgm:pt>
    <dgm:pt modelId="{BA587C61-4D03-4E0C-BD2C-47535B9124D9}" type="pres">
      <dgm:prSet presAssocID="{21BD0E4C-829D-4F3A-80A0-53BA615341DC}" presName="nodeTx" presStyleLbl="node1" presStyleIdx="1" presStyleCnt="2">
        <dgm:presLayoutVars>
          <dgm:bulletEnabled val="1"/>
        </dgm:presLayoutVars>
      </dgm:prSet>
      <dgm:spPr/>
    </dgm:pt>
    <dgm:pt modelId="{606D299F-35CB-48E3-BFCB-8C5EC5E1DD16}" type="pres">
      <dgm:prSet presAssocID="{21BD0E4C-829D-4F3A-80A0-53BA615341DC}" presName="invisiNode" presStyleLbl="node1" presStyleIdx="1" presStyleCnt="2"/>
      <dgm:spPr/>
    </dgm:pt>
    <dgm:pt modelId="{AC17C830-82C1-4E4F-B4D6-D7189F435FE3}" type="pres">
      <dgm:prSet presAssocID="{21BD0E4C-829D-4F3A-80A0-53BA615341DC}" presName="imagNode" presStyleLbl="fgImgPlace1" presStyleIdx="1" presStyleCnt="2"/>
      <dgm:spPr/>
    </dgm:pt>
  </dgm:ptLst>
  <dgm:cxnLst>
    <dgm:cxn modelId="{FB9C242C-0975-4161-8DE1-D3C5D51F3C11}" type="presOf" srcId="{68289754-8500-453E-81C7-EC0C5704F0E4}" destId="{5E6AFF4B-C01C-4A6A-9DF8-0EB017F4444A}" srcOrd="0" destOrd="0" presId="urn:microsoft.com/office/officeart/2005/8/layout/hList7"/>
    <dgm:cxn modelId="{2D735A3E-ABB4-496C-9F19-D34250B32D28}" type="presOf" srcId="{C253E2C9-9BFD-47C0-8290-16E1C35BAACA}" destId="{F0860E17-B654-42FE-A8FA-E3F7301B754C}" srcOrd="0" destOrd="0" presId="urn:microsoft.com/office/officeart/2005/8/layout/hList7"/>
    <dgm:cxn modelId="{87CDB04C-564B-4CD2-9991-01798A450569}" type="presOf" srcId="{72B0938A-A329-4755-A431-E97BAC081522}" destId="{2D90BABC-D4C8-4E0F-9141-FB6C5E7B625D}" srcOrd="0" destOrd="0" presId="urn:microsoft.com/office/officeart/2005/8/layout/hList7"/>
    <dgm:cxn modelId="{10E92E79-22CA-4885-886E-F9120DD49FAD}" type="presOf" srcId="{21BD0E4C-829D-4F3A-80A0-53BA615341DC}" destId="{BA587C61-4D03-4E0C-BD2C-47535B9124D9}" srcOrd="1" destOrd="0" presId="urn:microsoft.com/office/officeart/2005/8/layout/hList7"/>
    <dgm:cxn modelId="{4024E982-2609-4DEB-BC11-9C1F63EBC3B2}" srcId="{72B0938A-A329-4755-A431-E97BAC081522}" destId="{68289754-8500-453E-81C7-EC0C5704F0E4}" srcOrd="0" destOrd="0" parTransId="{4F6D32B1-6741-4D8A-93BE-30600A247620}" sibTransId="{C253E2C9-9BFD-47C0-8290-16E1C35BAACA}"/>
    <dgm:cxn modelId="{0E5A9188-F461-4333-8527-79B12BFE5A22}" type="presOf" srcId="{21BD0E4C-829D-4F3A-80A0-53BA615341DC}" destId="{9AEC91E6-05F9-4D5A-89F0-47CBBB876CF4}" srcOrd="0" destOrd="0" presId="urn:microsoft.com/office/officeart/2005/8/layout/hList7"/>
    <dgm:cxn modelId="{C1DAF9C3-CB06-4147-870F-9049937BBC92}" type="presOf" srcId="{68289754-8500-453E-81C7-EC0C5704F0E4}" destId="{F643E6A5-87D8-416F-B6A1-D2C0115DC2DC}" srcOrd="1" destOrd="0" presId="urn:microsoft.com/office/officeart/2005/8/layout/hList7"/>
    <dgm:cxn modelId="{31EF1EFE-2388-4EB5-B39E-BE539B7A92B9}" srcId="{72B0938A-A329-4755-A431-E97BAC081522}" destId="{21BD0E4C-829D-4F3A-80A0-53BA615341DC}" srcOrd="1" destOrd="0" parTransId="{EBF19131-5D1E-464F-A94A-A3582E9E164D}" sibTransId="{CD4700A6-5238-4916-B65E-987C1484A85B}"/>
    <dgm:cxn modelId="{CB752A1F-0D31-4D08-B3AB-86CD62ABA9DC}" type="presParOf" srcId="{2D90BABC-D4C8-4E0F-9141-FB6C5E7B625D}" destId="{EFB2CC28-039B-4FAB-A8B6-D805A364EF03}" srcOrd="0" destOrd="0" presId="urn:microsoft.com/office/officeart/2005/8/layout/hList7"/>
    <dgm:cxn modelId="{64231A0B-2241-458E-8949-B8A9E66EF432}" type="presParOf" srcId="{2D90BABC-D4C8-4E0F-9141-FB6C5E7B625D}" destId="{618FEB84-1BD4-4160-B01F-E54634F0D7C8}" srcOrd="1" destOrd="0" presId="urn:microsoft.com/office/officeart/2005/8/layout/hList7"/>
    <dgm:cxn modelId="{AA993101-B1F2-4A52-8B09-499F737CC519}" type="presParOf" srcId="{618FEB84-1BD4-4160-B01F-E54634F0D7C8}" destId="{C96905F5-78CB-4B12-8381-5ADB4878ADBE}" srcOrd="0" destOrd="0" presId="urn:microsoft.com/office/officeart/2005/8/layout/hList7"/>
    <dgm:cxn modelId="{500BC8D3-AE01-400A-8FDE-D841AF36EAF8}" type="presParOf" srcId="{C96905F5-78CB-4B12-8381-5ADB4878ADBE}" destId="{5E6AFF4B-C01C-4A6A-9DF8-0EB017F4444A}" srcOrd="0" destOrd="0" presId="urn:microsoft.com/office/officeart/2005/8/layout/hList7"/>
    <dgm:cxn modelId="{E45C5294-DC9B-4C38-A6FF-0617C89CE1DF}" type="presParOf" srcId="{C96905F5-78CB-4B12-8381-5ADB4878ADBE}" destId="{F643E6A5-87D8-416F-B6A1-D2C0115DC2DC}" srcOrd="1" destOrd="0" presId="urn:microsoft.com/office/officeart/2005/8/layout/hList7"/>
    <dgm:cxn modelId="{8A21EEC9-AA9A-4D9C-BFB6-94ACB67EBC47}" type="presParOf" srcId="{C96905F5-78CB-4B12-8381-5ADB4878ADBE}" destId="{AA638E47-7D3E-42AF-B322-FD9EF4A8E874}" srcOrd="2" destOrd="0" presId="urn:microsoft.com/office/officeart/2005/8/layout/hList7"/>
    <dgm:cxn modelId="{FC8F528E-375D-4A98-A83E-1B678F6B324F}" type="presParOf" srcId="{C96905F5-78CB-4B12-8381-5ADB4878ADBE}" destId="{AF6E4503-AD47-4B3D-89B7-43C88133A494}" srcOrd="3" destOrd="0" presId="urn:microsoft.com/office/officeart/2005/8/layout/hList7"/>
    <dgm:cxn modelId="{88723A6C-11F5-4B91-BDD2-ADE24DD016F6}" type="presParOf" srcId="{618FEB84-1BD4-4160-B01F-E54634F0D7C8}" destId="{F0860E17-B654-42FE-A8FA-E3F7301B754C}" srcOrd="1" destOrd="0" presId="urn:microsoft.com/office/officeart/2005/8/layout/hList7"/>
    <dgm:cxn modelId="{ED78662F-26B4-44C1-A173-F1614DBD4EE1}" type="presParOf" srcId="{618FEB84-1BD4-4160-B01F-E54634F0D7C8}" destId="{D1BD63CE-A639-4F1A-B627-BE333615BF9F}" srcOrd="2" destOrd="0" presId="urn:microsoft.com/office/officeart/2005/8/layout/hList7"/>
    <dgm:cxn modelId="{D76A8E5C-E5F0-4ADB-A9C3-A91CFE712DA1}" type="presParOf" srcId="{D1BD63CE-A639-4F1A-B627-BE333615BF9F}" destId="{9AEC91E6-05F9-4D5A-89F0-47CBBB876CF4}" srcOrd="0" destOrd="0" presId="urn:microsoft.com/office/officeart/2005/8/layout/hList7"/>
    <dgm:cxn modelId="{E3924823-7BA6-44DB-9CCC-95B089F7EC22}" type="presParOf" srcId="{D1BD63CE-A639-4F1A-B627-BE333615BF9F}" destId="{BA587C61-4D03-4E0C-BD2C-47535B9124D9}" srcOrd="1" destOrd="0" presId="urn:microsoft.com/office/officeart/2005/8/layout/hList7"/>
    <dgm:cxn modelId="{EA0DE50B-35B6-4E3E-84CB-260299FC6CE2}" type="presParOf" srcId="{D1BD63CE-A639-4F1A-B627-BE333615BF9F}" destId="{606D299F-35CB-48E3-BFCB-8C5EC5E1DD16}" srcOrd="2" destOrd="0" presId="urn:microsoft.com/office/officeart/2005/8/layout/hList7"/>
    <dgm:cxn modelId="{C94014E6-9E82-4818-B15C-A3FAD5E3A351}" type="presParOf" srcId="{D1BD63CE-A639-4F1A-B627-BE333615BF9F}" destId="{AC17C830-82C1-4E4F-B4D6-D7189F435FE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A88CA7-7C15-40E1-9D21-BEBBF1A472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54FCC24-AC1D-481F-B26B-D5DA9899C1C3}">
      <dgm:prSet phldrT="[Texto]" custT="1"/>
      <dgm:spPr/>
      <dgm:t>
        <a:bodyPr/>
        <a:lstStyle/>
        <a:p>
          <a:pPr>
            <a:buFont typeface="Wingdings" panose="05000000000000000000" pitchFamily="2" charset="2"/>
            <a:buChar char="v"/>
          </a:pPr>
          <a:r>
            <a:rPr lang="es-EC" sz="1800" dirty="0">
              <a:cs typeface="Arial" panose="020B0604020202020204" pitchFamily="34" charset="0"/>
            </a:rPr>
            <a:t>Las revelaciones a los Estados Financieros del ejercicio 2025 deben remitirse en </a:t>
          </a:r>
          <a:r>
            <a:rPr lang="es-EC" sz="1800" b="1" u="sng" dirty="0">
              <a:cs typeface="Arial" panose="020B0604020202020204" pitchFamily="34" charset="0"/>
            </a:rPr>
            <a:t>formato PDF </a:t>
          </a:r>
          <a:r>
            <a:rPr lang="es-EC" sz="1800" dirty="0">
              <a:cs typeface="Arial" panose="020B0604020202020204" pitchFamily="34" charset="0"/>
            </a:rPr>
            <a:t>y deben </a:t>
          </a:r>
          <a:r>
            <a:rPr lang="es-EC" sz="1800" u="sng" dirty="0">
              <a:cs typeface="Arial" panose="020B0604020202020204" pitchFamily="34" charset="0"/>
            </a:rPr>
            <a:t>contener las firmas de responsabilidad</a:t>
          </a:r>
          <a:r>
            <a:rPr lang="es-EC" sz="1800" dirty="0">
              <a:cs typeface="Arial" panose="020B0604020202020204" pitchFamily="34" charset="0"/>
            </a:rPr>
            <a:t> del/la Contador/a y del/la Director/a Financiero/a de la entidad.</a:t>
          </a:r>
          <a:endParaRPr lang="es-EC" sz="1800" dirty="0"/>
        </a:p>
      </dgm:t>
    </dgm:pt>
    <dgm:pt modelId="{413396DF-7C90-494A-945E-666B2026BD69}" type="parTrans" cxnId="{E0343BC0-BABD-4363-A42E-0D11A8937539}">
      <dgm:prSet/>
      <dgm:spPr/>
      <dgm:t>
        <a:bodyPr/>
        <a:lstStyle/>
        <a:p>
          <a:endParaRPr lang="es-EC"/>
        </a:p>
      </dgm:t>
    </dgm:pt>
    <dgm:pt modelId="{48C78A7F-D59F-45D2-925A-3AB555FC7035}" type="sibTrans" cxnId="{E0343BC0-BABD-4363-A42E-0D11A8937539}">
      <dgm:prSet/>
      <dgm:spPr/>
      <dgm:t>
        <a:bodyPr/>
        <a:lstStyle/>
        <a:p>
          <a:endParaRPr lang="es-EC"/>
        </a:p>
      </dgm:t>
    </dgm:pt>
    <dgm:pt modelId="{0F51F75B-2B77-4373-8B97-4CC6F2EB385C}">
      <dgm:prSet phldrT="[Texto]" custT="1"/>
      <dgm:spPr/>
      <dgm:t>
        <a:bodyPr/>
        <a:lstStyle/>
        <a:p>
          <a:pPr>
            <a:buFont typeface="Wingdings" panose="05000000000000000000" pitchFamily="2" charset="2"/>
            <a:buChar char="v"/>
          </a:pPr>
          <a:r>
            <a:rPr lang="es-EC" sz="1800" dirty="0">
              <a:cs typeface="Arial" panose="020B0604020202020204" pitchFamily="34" charset="0"/>
            </a:rPr>
            <a:t>Se deben remitir hasta el </a:t>
          </a:r>
          <a:r>
            <a:rPr lang="es-EC" sz="1800" b="1" dirty="0">
              <a:cs typeface="Arial" panose="020B0604020202020204" pitchFamily="34" charset="0"/>
            </a:rPr>
            <a:t>27 de febrero de 2026 </a:t>
          </a:r>
          <a:r>
            <a:rPr lang="es-EC" sz="1800" dirty="0">
              <a:cs typeface="Arial" panose="020B0604020202020204" pitchFamily="34" charset="0"/>
            </a:rPr>
            <a:t>(fecha impostergable) al correo electrónico </a:t>
          </a:r>
          <a:r>
            <a:rPr lang="es-EC" sz="1800" b="1" dirty="0">
              <a:cs typeface="Arial" panose="020B0604020202020204" pitchFamily="34" charset="0"/>
            </a:rPr>
            <a:t>rev_SPNF@finanzas.gob.ec</a:t>
          </a:r>
          <a:r>
            <a:rPr lang="es-EC" sz="1800" dirty="0">
              <a:cs typeface="Arial" panose="020B0604020202020204" pitchFamily="34" charset="0"/>
            </a:rPr>
            <a:t>; el asunto del correo debe decir: “Revelaciones 2025 -  Código institucional”</a:t>
          </a:r>
          <a:endParaRPr lang="es-EC" sz="1800" dirty="0"/>
        </a:p>
      </dgm:t>
    </dgm:pt>
    <dgm:pt modelId="{DC11908E-E716-4F6D-9CCE-45FD64FD8383}" type="parTrans" cxnId="{0E2DD695-D503-470A-B361-E343B817A454}">
      <dgm:prSet/>
      <dgm:spPr/>
      <dgm:t>
        <a:bodyPr/>
        <a:lstStyle/>
        <a:p>
          <a:endParaRPr lang="es-EC"/>
        </a:p>
      </dgm:t>
    </dgm:pt>
    <dgm:pt modelId="{0AD77927-B740-4CAF-8D4C-7D845089988D}" type="sibTrans" cxnId="{0E2DD695-D503-470A-B361-E343B817A454}">
      <dgm:prSet/>
      <dgm:spPr/>
      <dgm:t>
        <a:bodyPr/>
        <a:lstStyle/>
        <a:p>
          <a:endParaRPr lang="es-EC"/>
        </a:p>
      </dgm:t>
    </dgm:pt>
    <dgm:pt modelId="{3658E5EC-E69A-4917-8E23-854536AE5651}">
      <dgm:prSet phldrT="[Texto]" custT="1"/>
      <dgm:spPr/>
      <dgm:t>
        <a:bodyPr/>
        <a:lstStyle/>
        <a:p>
          <a:r>
            <a:rPr lang="es-EC" sz="1800" dirty="0" err="1"/>
            <a:t>Ej</a:t>
          </a:r>
          <a:r>
            <a:rPr lang="es-EC" sz="1800" dirty="0"/>
            <a:t>: </a:t>
          </a:r>
          <a:r>
            <a:rPr lang="es-EC" sz="1800" b="1" dirty="0"/>
            <a:t>Revelaciones 2025 – 32099990000 Ministerio de Salud Pública - Planta Central</a:t>
          </a:r>
          <a:r>
            <a:rPr lang="es-EC" sz="1800" dirty="0"/>
            <a:t>).</a:t>
          </a:r>
        </a:p>
      </dgm:t>
    </dgm:pt>
    <dgm:pt modelId="{814F1C8A-AB64-4406-98F6-A1FFC1C5734F}" type="parTrans" cxnId="{BDFC01A0-2113-495C-BAD7-621C05D194BC}">
      <dgm:prSet/>
      <dgm:spPr/>
      <dgm:t>
        <a:bodyPr/>
        <a:lstStyle/>
        <a:p>
          <a:endParaRPr lang="es-EC"/>
        </a:p>
      </dgm:t>
    </dgm:pt>
    <dgm:pt modelId="{17460D97-8F9D-470F-ACF0-D3E1C8CF6BAB}" type="sibTrans" cxnId="{BDFC01A0-2113-495C-BAD7-621C05D194BC}">
      <dgm:prSet/>
      <dgm:spPr/>
      <dgm:t>
        <a:bodyPr/>
        <a:lstStyle/>
        <a:p>
          <a:endParaRPr lang="es-EC"/>
        </a:p>
      </dgm:t>
    </dgm:pt>
    <dgm:pt modelId="{47443571-650D-4047-BD54-F80483516E17}" type="pres">
      <dgm:prSet presAssocID="{BDA88CA7-7C15-40E1-9D21-BEBBF1A472AD}" presName="linear" presStyleCnt="0">
        <dgm:presLayoutVars>
          <dgm:dir/>
          <dgm:animLvl val="lvl"/>
          <dgm:resizeHandles val="exact"/>
        </dgm:presLayoutVars>
      </dgm:prSet>
      <dgm:spPr/>
    </dgm:pt>
    <dgm:pt modelId="{EE4CBE7B-473F-4393-ACE5-17BFCC849490}" type="pres">
      <dgm:prSet presAssocID="{F54FCC24-AC1D-481F-B26B-D5DA9899C1C3}" presName="parentLin" presStyleCnt="0"/>
      <dgm:spPr/>
    </dgm:pt>
    <dgm:pt modelId="{BE4C4090-0B44-4206-BFCF-744FD0BDE2C8}" type="pres">
      <dgm:prSet presAssocID="{F54FCC24-AC1D-481F-B26B-D5DA9899C1C3}" presName="parentLeftMargin" presStyleLbl="node1" presStyleIdx="0" presStyleCnt="3"/>
      <dgm:spPr/>
    </dgm:pt>
    <dgm:pt modelId="{0BD42161-3457-4422-96AD-CC220951AEED}" type="pres">
      <dgm:prSet presAssocID="{F54FCC24-AC1D-481F-B26B-D5DA9899C1C3}" presName="parentText" presStyleLbl="node1" presStyleIdx="0" presStyleCnt="3" custScaleX="120238">
        <dgm:presLayoutVars>
          <dgm:chMax val="0"/>
          <dgm:bulletEnabled val="1"/>
        </dgm:presLayoutVars>
      </dgm:prSet>
      <dgm:spPr/>
    </dgm:pt>
    <dgm:pt modelId="{C18E3E07-7594-4823-8CF8-ED4402709D52}" type="pres">
      <dgm:prSet presAssocID="{F54FCC24-AC1D-481F-B26B-D5DA9899C1C3}" presName="negativeSpace" presStyleCnt="0"/>
      <dgm:spPr/>
    </dgm:pt>
    <dgm:pt modelId="{2CB8F117-1B4D-4712-B9AA-0ED67A2654EC}" type="pres">
      <dgm:prSet presAssocID="{F54FCC24-AC1D-481F-B26B-D5DA9899C1C3}" presName="childText" presStyleLbl="conFgAcc1" presStyleIdx="0" presStyleCnt="3">
        <dgm:presLayoutVars>
          <dgm:bulletEnabled val="1"/>
        </dgm:presLayoutVars>
      </dgm:prSet>
      <dgm:spPr/>
    </dgm:pt>
    <dgm:pt modelId="{BDAD32EC-73A8-42A7-801D-93C2B8185AE0}" type="pres">
      <dgm:prSet presAssocID="{48C78A7F-D59F-45D2-925A-3AB555FC7035}" presName="spaceBetweenRectangles" presStyleCnt="0"/>
      <dgm:spPr/>
    </dgm:pt>
    <dgm:pt modelId="{23B4B7D9-5CA2-4869-A520-4FC117AEFF2C}" type="pres">
      <dgm:prSet presAssocID="{0F51F75B-2B77-4373-8B97-4CC6F2EB385C}" presName="parentLin" presStyleCnt="0"/>
      <dgm:spPr/>
    </dgm:pt>
    <dgm:pt modelId="{DD603172-F1BE-4FAD-9313-3CA84675ADCD}" type="pres">
      <dgm:prSet presAssocID="{0F51F75B-2B77-4373-8B97-4CC6F2EB385C}" presName="parentLeftMargin" presStyleLbl="node1" presStyleIdx="0" presStyleCnt="3"/>
      <dgm:spPr/>
    </dgm:pt>
    <dgm:pt modelId="{9E4D2D44-4E4F-4503-88F5-12F80E46401C}" type="pres">
      <dgm:prSet presAssocID="{0F51F75B-2B77-4373-8B97-4CC6F2EB385C}" presName="parentText" presStyleLbl="node1" presStyleIdx="1" presStyleCnt="3" custScaleX="121428">
        <dgm:presLayoutVars>
          <dgm:chMax val="0"/>
          <dgm:bulletEnabled val="1"/>
        </dgm:presLayoutVars>
      </dgm:prSet>
      <dgm:spPr/>
    </dgm:pt>
    <dgm:pt modelId="{61AC6EBB-27D1-40BB-92FF-1966855613CC}" type="pres">
      <dgm:prSet presAssocID="{0F51F75B-2B77-4373-8B97-4CC6F2EB385C}" presName="negativeSpace" presStyleCnt="0"/>
      <dgm:spPr/>
    </dgm:pt>
    <dgm:pt modelId="{2CC74AE5-F5FB-417C-8F3C-9242D168B227}" type="pres">
      <dgm:prSet presAssocID="{0F51F75B-2B77-4373-8B97-4CC6F2EB385C}" presName="childText" presStyleLbl="conFgAcc1" presStyleIdx="1" presStyleCnt="3">
        <dgm:presLayoutVars>
          <dgm:bulletEnabled val="1"/>
        </dgm:presLayoutVars>
      </dgm:prSet>
      <dgm:spPr/>
    </dgm:pt>
    <dgm:pt modelId="{DF83DF59-472D-4DFC-93F7-814EAE106762}" type="pres">
      <dgm:prSet presAssocID="{0AD77927-B740-4CAF-8D4C-7D845089988D}" presName="spaceBetweenRectangles" presStyleCnt="0"/>
      <dgm:spPr/>
    </dgm:pt>
    <dgm:pt modelId="{C24A8928-BA63-4811-949F-E261ADF88610}" type="pres">
      <dgm:prSet presAssocID="{3658E5EC-E69A-4917-8E23-854536AE5651}" presName="parentLin" presStyleCnt="0"/>
      <dgm:spPr/>
    </dgm:pt>
    <dgm:pt modelId="{43E6D9BB-FDFB-421A-9EC1-1FE821334BB5}" type="pres">
      <dgm:prSet presAssocID="{3658E5EC-E69A-4917-8E23-854536AE5651}" presName="parentLeftMargin" presStyleLbl="node1" presStyleIdx="1" presStyleCnt="3"/>
      <dgm:spPr/>
    </dgm:pt>
    <dgm:pt modelId="{E7C59CCF-01B3-4D92-98AF-7C2C8289D6E5}" type="pres">
      <dgm:prSet presAssocID="{3658E5EC-E69A-4917-8E23-854536AE5651}" presName="parentText" presStyleLbl="node1" presStyleIdx="2" presStyleCnt="3" custScaleX="123100">
        <dgm:presLayoutVars>
          <dgm:chMax val="0"/>
          <dgm:bulletEnabled val="1"/>
        </dgm:presLayoutVars>
      </dgm:prSet>
      <dgm:spPr/>
    </dgm:pt>
    <dgm:pt modelId="{1101EA47-DACB-4AE0-B9C2-32B43990AD93}" type="pres">
      <dgm:prSet presAssocID="{3658E5EC-E69A-4917-8E23-854536AE5651}" presName="negativeSpace" presStyleCnt="0"/>
      <dgm:spPr/>
    </dgm:pt>
    <dgm:pt modelId="{43175F7A-D4D2-457B-A4C4-593ED9D7C8AC}" type="pres">
      <dgm:prSet presAssocID="{3658E5EC-E69A-4917-8E23-854536AE5651}" presName="childText" presStyleLbl="conFgAcc1" presStyleIdx="2" presStyleCnt="3">
        <dgm:presLayoutVars>
          <dgm:bulletEnabled val="1"/>
        </dgm:presLayoutVars>
      </dgm:prSet>
      <dgm:spPr/>
    </dgm:pt>
  </dgm:ptLst>
  <dgm:cxnLst>
    <dgm:cxn modelId="{4D6CFD1C-8E4D-4373-9DBF-A23276EFF682}" type="presOf" srcId="{F54FCC24-AC1D-481F-B26B-D5DA9899C1C3}" destId="{BE4C4090-0B44-4206-BFCF-744FD0BDE2C8}" srcOrd="0" destOrd="0" presId="urn:microsoft.com/office/officeart/2005/8/layout/list1"/>
    <dgm:cxn modelId="{E53A6B26-6B6A-4499-A97E-8A23875A0E36}" type="presOf" srcId="{F54FCC24-AC1D-481F-B26B-D5DA9899C1C3}" destId="{0BD42161-3457-4422-96AD-CC220951AEED}" srcOrd="1" destOrd="0" presId="urn:microsoft.com/office/officeart/2005/8/layout/list1"/>
    <dgm:cxn modelId="{CC4DA442-82C1-4A92-A6D0-87C1388EB91B}" type="presOf" srcId="{BDA88CA7-7C15-40E1-9D21-BEBBF1A472AD}" destId="{47443571-650D-4047-BD54-F80483516E17}" srcOrd="0" destOrd="0" presId="urn:microsoft.com/office/officeart/2005/8/layout/list1"/>
    <dgm:cxn modelId="{ED35A570-A4E9-4525-9A23-00A2361C5F2B}" type="presOf" srcId="{3658E5EC-E69A-4917-8E23-854536AE5651}" destId="{E7C59CCF-01B3-4D92-98AF-7C2C8289D6E5}" srcOrd="1" destOrd="0" presId="urn:microsoft.com/office/officeart/2005/8/layout/list1"/>
    <dgm:cxn modelId="{3C709558-791F-44C8-AAD1-95C3FA90B814}" type="presOf" srcId="{0F51F75B-2B77-4373-8B97-4CC6F2EB385C}" destId="{9E4D2D44-4E4F-4503-88F5-12F80E46401C}" srcOrd="1" destOrd="0" presId="urn:microsoft.com/office/officeart/2005/8/layout/list1"/>
    <dgm:cxn modelId="{0E2DD695-D503-470A-B361-E343B817A454}" srcId="{BDA88CA7-7C15-40E1-9D21-BEBBF1A472AD}" destId="{0F51F75B-2B77-4373-8B97-4CC6F2EB385C}" srcOrd="1" destOrd="0" parTransId="{DC11908E-E716-4F6D-9CCE-45FD64FD8383}" sibTransId="{0AD77927-B740-4CAF-8D4C-7D845089988D}"/>
    <dgm:cxn modelId="{BDFC01A0-2113-495C-BAD7-621C05D194BC}" srcId="{BDA88CA7-7C15-40E1-9D21-BEBBF1A472AD}" destId="{3658E5EC-E69A-4917-8E23-854536AE5651}" srcOrd="2" destOrd="0" parTransId="{814F1C8A-AB64-4406-98F6-A1FFC1C5734F}" sibTransId="{17460D97-8F9D-470F-ACF0-D3E1C8CF6BAB}"/>
    <dgm:cxn modelId="{E0343BC0-BABD-4363-A42E-0D11A8937539}" srcId="{BDA88CA7-7C15-40E1-9D21-BEBBF1A472AD}" destId="{F54FCC24-AC1D-481F-B26B-D5DA9899C1C3}" srcOrd="0" destOrd="0" parTransId="{413396DF-7C90-494A-945E-666B2026BD69}" sibTransId="{48C78A7F-D59F-45D2-925A-3AB555FC7035}"/>
    <dgm:cxn modelId="{E70D66DB-D83D-410C-9428-3300CB9E49CD}" type="presOf" srcId="{3658E5EC-E69A-4917-8E23-854536AE5651}" destId="{43E6D9BB-FDFB-421A-9EC1-1FE821334BB5}" srcOrd="0" destOrd="0" presId="urn:microsoft.com/office/officeart/2005/8/layout/list1"/>
    <dgm:cxn modelId="{E873EDEC-334C-4232-8160-8C2F10B351A1}" type="presOf" srcId="{0F51F75B-2B77-4373-8B97-4CC6F2EB385C}" destId="{DD603172-F1BE-4FAD-9313-3CA84675ADCD}" srcOrd="0" destOrd="0" presId="urn:microsoft.com/office/officeart/2005/8/layout/list1"/>
    <dgm:cxn modelId="{8412BC6A-3564-48AB-9CA0-A609E5E54792}" type="presParOf" srcId="{47443571-650D-4047-BD54-F80483516E17}" destId="{EE4CBE7B-473F-4393-ACE5-17BFCC849490}" srcOrd="0" destOrd="0" presId="urn:microsoft.com/office/officeart/2005/8/layout/list1"/>
    <dgm:cxn modelId="{C8FC10AF-1930-4902-B73B-FBF488203171}" type="presParOf" srcId="{EE4CBE7B-473F-4393-ACE5-17BFCC849490}" destId="{BE4C4090-0B44-4206-BFCF-744FD0BDE2C8}" srcOrd="0" destOrd="0" presId="urn:microsoft.com/office/officeart/2005/8/layout/list1"/>
    <dgm:cxn modelId="{D7667D97-3F92-4180-8CD2-D871D48352B3}" type="presParOf" srcId="{EE4CBE7B-473F-4393-ACE5-17BFCC849490}" destId="{0BD42161-3457-4422-96AD-CC220951AEED}" srcOrd="1" destOrd="0" presId="urn:microsoft.com/office/officeart/2005/8/layout/list1"/>
    <dgm:cxn modelId="{A5152F41-74B4-4D64-A599-BD0CE6B54E44}" type="presParOf" srcId="{47443571-650D-4047-BD54-F80483516E17}" destId="{C18E3E07-7594-4823-8CF8-ED4402709D52}" srcOrd="1" destOrd="0" presId="urn:microsoft.com/office/officeart/2005/8/layout/list1"/>
    <dgm:cxn modelId="{9A209F8C-4343-4E27-A828-BEE622806E28}" type="presParOf" srcId="{47443571-650D-4047-BD54-F80483516E17}" destId="{2CB8F117-1B4D-4712-B9AA-0ED67A2654EC}" srcOrd="2" destOrd="0" presId="urn:microsoft.com/office/officeart/2005/8/layout/list1"/>
    <dgm:cxn modelId="{6CCA7D91-8EA9-415D-AC74-B9FDA5818145}" type="presParOf" srcId="{47443571-650D-4047-BD54-F80483516E17}" destId="{BDAD32EC-73A8-42A7-801D-93C2B8185AE0}" srcOrd="3" destOrd="0" presId="urn:microsoft.com/office/officeart/2005/8/layout/list1"/>
    <dgm:cxn modelId="{FF8B289E-2E76-4819-BBE6-09063D47EC97}" type="presParOf" srcId="{47443571-650D-4047-BD54-F80483516E17}" destId="{23B4B7D9-5CA2-4869-A520-4FC117AEFF2C}" srcOrd="4" destOrd="0" presId="urn:microsoft.com/office/officeart/2005/8/layout/list1"/>
    <dgm:cxn modelId="{E61C7C3A-6BE5-4FA8-B885-D6A2EAA54F0B}" type="presParOf" srcId="{23B4B7D9-5CA2-4869-A520-4FC117AEFF2C}" destId="{DD603172-F1BE-4FAD-9313-3CA84675ADCD}" srcOrd="0" destOrd="0" presId="urn:microsoft.com/office/officeart/2005/8/layout/list1"/>
    <dgm:cxn modelId="{81339A0F-A7F0-437A-85E0-51B6DDA1DAB5}" type="presParOf" srcId="{23B4B7D9-5CA2-4869-A520-4FC117AEFF2C}" destId="{9E4D2D44-4E4F-4503-88F5-12F80E46401C}" srcOrd="1" destOrd="0" presId="urn:microsoft.com/office/officeart/2005/8/layout/list1"/>
    <dgm:cxn modelId="{E7BD1E3F-FF26-425B-A4C2-04E6BFF1E455}" type="presParOf" srcId="{47443571-650D-4047-BD54-F80483516E17}" destId="{61AC6EBB-27D1-40BB-92FF-1966855613CC}" srcOrd="5" destOrd="0" presId="urn:microsoft.com/office/officeart/2005/8/layout/list1"/>
    <dgm:cxn modelId="{3F9ECB1E-8391-473E-8574-8F6EDAEA236E}" type="presParOf" srcId="{47443571-650D-4047-BD54-F80483516E17}" destId="{2CC74AE5-F5FB-417C-8F3C-9242D168B227}" srcOrd="6" destOrd="0" presId="urn:microsoft.com/office/officeart/2005/8/layout/list1"/>
    <dgm:cxn modelId="{C5942CCF-D064-40F1-B2BD-51E26CBFFC55}" type="presParOf" srcId="{47443571-650D-4047-BD54-F80483516E17}" destId="{DF83DF59-472D-4DFC-93F7-814EAE106762}" srcOrd="7" destOrd="0" presId="urn:microsoft.com/office/officeart/2005/8/layout/list1"/>
    <dgm:cxn modelId="{F3C7A15E-429A-46D0-AD9A-A13810FFBA48}" type="presParOf" srcId="{47443571-650D-4047-BD54-F80483516E17}" destId="{C24A8928-BA63-4811-949F-E261ADF88610}" srcOrd="8" destOrd="0" presId="urn:microsoft.com/office/officeart/2005/8/layout/list1"/>
    <dgm:cxn modelId="{538B7865-8CCB-4009-88A0-50FA29D1BE47}" type="presParOf" srcId="{C24A8928-BA63-4811-949F-E261ADF88610}" destId="{43E6D9BB-FDFB-421A-9EC1-1FE821334BB5}" srcOrd="0" destOrd="0" presId="urn:microsoft.com/office/officeart/2005/8/layout/list1"/>
    <dgm:cxn modelId="{A3270C3A-9853-402C-9D3E-0D59458E0D7D}" type="presParOf" srcId="{C24A8928-BA63-4811-949F-E261ADF88610}" destId="{E7C59CCF-01B3-4D92-98AF-7C2C8289D6E5}" srcOrd="1" destOrd="0" presId="urn:microsoft.com/office/officeart/2005/8/layout/list1"/>
    <dgm:cxn modelId="{21B44384-4FCB-43CC-8927-75F10DF7E899}" type="presParOf" srcId="{47443571-650D-4047-BD54-F80483516E17}" destId="{1101EA47-DACB-4AE0-B9C2-32B43990AD93}" srcOrd="9" destOrd="0" presId="urn:microsoft.com/office/officeart/2005/8/layout/list1"/>
    <dgm:cxn modelId="{CFE26C88-D779-44DC-AAC0-09778E7621B2}" type="presParOf" srcId="{47443571-650D-4047-BD54-F80483516E17}" destId="{43175F7A-D4D2-457B-A4C4-593ED9D7C8A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E39AD7-F022-4360-84E3-38BE09FC929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CDD220D1-AABF-4879-A36E-41E766D6A279}">
      <dgm:prSet phldrT="[Texto]"/>
      <dgm:spPr/>
      <dgm:t>
        <a:bodyPr/>
        <a:lstStyle/>
        <a:p>
          <a:r>
            <a:rPr lang="es-ES" dirty="0">
              <a:cs typeface="Times New Roman" panose="02020603050405020304" pitchFamily="18" charset="0"/>
            </a:rPr>
            <a:t>La entidad deberá obtener sus saldos contables al 31 de diciembre de 2025 </a:t>
          </a:r>
          <a:endParaRPr lang="es-EC" dirty="0"/>
        </a:p>
      </dgm:t>
    </dgm:pt>
    <dgm:pt modelId="{B60E7DAE-2378-4514-B34D-896DCA39520B}" type="parTrans" cxnId="{451CF0BB-A209-457D-A695-C04B194D105C}">
      <dgm:prSet/>
      <dgm:spPr/>
      <dgm:t>
        <a:bodyPr/>
        <a:lstStyle/>
        <a:p>
          <a:endParaRPr lang="es-EC"/>
        </a:p>
      </dgm:t>
    </dgm:pt>
    <dgm:pt modelId="{A37BB73F-2A23-4F57-9FA6-5BEEB8EDE64F}" type="sibTrans" cxnId="{451CF0BB-A209-457D-A695-C04B194D105C}">
      <dgm:prSet/>
      <dgm:spPr/>
      <dgm:t>
        <a:bodyPr/>
        <a:lstStyle/>
        <a:p>
          <a:endParaRPr lang="es-EC"/>
        </a:p>
      </dgm:t>
    </dgm:pt>
    <dgm:pt modelId="{307C34B9-0EBA-4624-8FB3-2BDEAAD98464}">
      <dgm:prSet phldrT="[Texto]"/>
      <dgm:spPr/>
      <dgm:t>
        <a:bodyPr/>
        <a:lstStyle/>
        <a:p>
          <a:r>
            <a:rPr lang="es-ES" dirty="0">
              <a:cs typeface="Times New Roman" panose="02020603050405020304" pitchFamily="18" charset="0"/>
            </a:rPr>
            <a:t>La entidad deberá descargar el Catálogo General de Cuentas Contables del SPNF</a:t>
          </a:r>
          <a:endParaRPr lang="es-EC" dirty="0"/>
        </a:p>
      </dgm:t>
    </dgm:pt>
    <dgm:pt modelId="{E694BBE3-AD95-4E78-8B8B-405E2D2F4F20}" type="parTrans" cxnId="{0FAB38EA-1336-4B64-96B0-837753D9266A}">
      <dgm:prSet/>
      <dgm:spPr/>
      <dgm:t>
        <a:bodyPr/>
        <a:lstStyle/>
        <a:p>
          <a:endParaRPr lang="es-EC"/>
        </a:p>
      </dgm:t>
    </dgm:pt>
    <dgm:pt modelId="{C7EA168A-21CB-44B1-A964-75F853AD836C}" type="sibTrans" cxnId="{0FAB38EA-1336-4B64-96B0-837753D9266A}">
      <dgm:prSet/>
      <dgm:spPr/>
      <dgm:t>
        <a:bodyPr/>
        <a:lstStyle/>
        <a:p>
          <a:endParaRPr lang="es-EC"/>
        </a:p>
      </dgm:t>
    </dgm:pt>
    <dgm:pt modelId="{B1BB5738-BE18-4D56-9606-F76FC74C8F1D}">
      <dgm:prSet phldrT="[Texto]"/>
      <dgm:spPr/>
      <dgm:t>
        <a:bodyPr/>
        <a:lstStyle/>
        <a:p>
          <a:r>
            <a:rPr lang="es-ES" dirty="0">
              <a:cs typeface="Times New Roman" panose="02020603050405020304" pitchFamily="18" charset="0"/>
            </a:rPr>
            <a:t>La entidad deberá descargar la </a:t>
          </a:r>
          <a:r>
            <a:rPr lang="es-MX" b="1" dirty="0">
              <a:solidFill>
                <a:schemeClr val="bg1"/>
              </a:solidFill>
            </a:rPr>
            <a:t>Circular Nro. MEF-SCG-2026-0001-C</a:t>
          </a:r>
          <a:r>
            <a:rPr lang="es-ES" b="1" dirty="0">
              <a:solidFill>
                <a:schemeClr val="bg1"/>
              </a:solidFill>
              <a:cs typeface="Times New Roman" panose="02020603050405020304" pitchFamily="18" charset="0"/>
            </a:rPr>
            <a:t> </a:t>
          </a:r>
          <a:endParaRPr lang="es-EC" b="1" dirty="0">
            <a:solidFill>
              <a:schemeClr val="bg1"/>
            </a:solidFill>
          </a:endParaRPr>
        </a:p>
      </dgm:t>
    </dgm:pt>
    <dgm:pt modelId="{F1CD689A-90E3-44B0-AE54-5533DFCAFD1B}" type="parTrans" cxnId="{F247E30A-A953-45CB-97D8-E54CD730CE21}">
      <dgm:prSet/>
      <dgm:spPr/>
      <dgm:t>
        <a:bodyPr/>
        <a:lstStyle/>
        <a:p>
          <a:endParaRPr lang="es-EC"/>
        </a:p>
      </dgm:t>
    </dgm:pt>
    <dgm:pt modelId="{3D148B75-2496-42B4-BADC-3FB0C3F39D67}" type="sibTrans" cxnId="{F247E30A-A953-45CB-97D8-E54CD730CE21}">
      <dgm:prSet/>
      <dgm:spPr/>
      <dgm:t>
        <a:bodyPr/>
        <a:lstStyle/>
        <a:p>
          <a:endParaRPr lang="es-EC"/>
        </a:p>
      </dgm:t>
    </dgm:pt>
    <dgm:pt modelId="{BC26C3C5-C0DE-4099-B6D5-1208A7F86875}">
      <dgm:prSet phldrT="[Texto]"/>
      <dgm:spPr/>
      <dgm:t>
        <a:bodyPr/>
        <a:lstStyle/>
        <a:p>
          <a:r>
            <a:rPr lang="es-ES" dirty="0">
              <a:cs typeface="Times New Roman" panose="02020603050405020304" pitchFamily="18" charset="0"/>
            </a:rPr>
            <a:t>La entidad deberá descargar el formato para elaborar sus revelaciones </a:t>
          </a:r>
          <a:endParaRPr lang="es-EC" dirty="0"/>
        </a:p>
      </dgm:t>
    </dgm:pt>
    <dgm:pt modelId="{DD98F1A3-7FF7-4268-9B81-AA28DB2DCFA8}" type="parTrans" cxnId="{EF1EE6E1-17F1-4CEC-926B-C1590F937889}">
      <dgm:prSet/>
      <dgm:spPr/>
      <dgm:t>
        <a:bodyPr/>
        <a:lstStyle/>
        <a:p>
          <a:endParaRPr lang="es-EC"/>
        </a:p>
      </dgm:t>
    </dgm:pt>
    <dgm:pt modelId="{32C1D8B3-1798-4E95-B661-D044E9501FBB}" type="sibTrans" cxnId="{EF1EE6E1-17F1-4CEC-926B-C1590F937889}">
      <dgm:prSet/>
      <dgm:spPr/>
      <dgm:t>
        <a:bodyPr/>
        <a:lstStyle/>
        <a:p>
          <a:endParaRPr lang="es-EC"/>
        </a:p>
      </dgm:t>
    </dgm:pt>
    <dgm:pt modelId="{12AFF346-27F4-4DEA-9885-3E7A8BC97BD3}" type="pres">
      <dgm:prSet presAssocID="{B9E39AD7-F022-4360-84E3-38BE09FC929A}" presName="rootnode" presStyleCnt="0">
        <dgm:presLayoutVars>
          <dgm:chMax/>
          <dgm:chPref/>
          <dgm:dir/>
          <dgm:animLvl val="lvl"/>
        </dgm:presLayoutVars>
      </dgm:prSet>
      <dgm:spPr/>
    </dgm:pt>
    <dgm:pt modelId="{15B99147-53B2-49EC-A79F-F1B1151D599D}" type="pres">
      <dgm:prSet presAssocID="{CDD220D1-AABF-4879-A36E-41E766D6A279}" presName="composite" presStyleCnt="0"/>
      <dgm:spPr/>
    </dgm:pt>
    <dgm:pt modelId="{7BBD003A-4ECF-4449-ACD2-4BCF632A1112}" type="pres">
      <dgm:prSet presAssocID="{CDD220D1-AABF-4879-A36E-41E766D6A279}" presName="bentUpArrow1" presStyleLbl="alignImgPlace1" presStyleIdx="0" presStyleCnt="3" custLinFactNeighborX="-66118" custLinFactNeighborY="1176"/>
      <dgm:spPr/>
    </dgm:pt>
    <dgm:pt modelId="{AE91649C-5598-428F-8DB3-3EC4B6BAB6D7}" type="pres">
      <dgm:prSet presAssocID="{CDD220D1-AABF-4879-A36E-41E766D6A279}" presName="ParentText" presStyleLbl="node1" presStyleIdx="0" presStyleCnt="4" custScaleX="232997">
        <dgm:presLayoutVars>
          <dgm:chMax val="1"/>
          <dgm:chPref val="1"/>
          <dgm:bulletEnabled val="1"/>
        </dgm:presLayoutVars>
      </dgm:prSet>
      <dgm:spPr/>
    </dgm:pt>
    <dgm:pt modelId="{068BA40D-1509-48B3-92C9-BE82798213E2}" type="pres">
      <dgm:prSet presAssocID="{CDD220D1-AABF-4879-A36E-41E766D6A279}" presName="ChildText" presStyleLbl="revTx" presStyleIdx="0" presStyleCnt="3">
        <dgm:presLayoutVars>
          <dgm:chMax val="0"/>
          <dgm:chPref val="0"/>
          <dgm:bulletEnabled val="1"/>
        </dgm:presLayoutVars>
      </dgm:prSet>
      <dgm:spPr/>
    </dgm:pt>
    <dgm:pt modelId="{A9F8A1BC-7211-43FB-9F8A-AC710ED54599}" type="pres">
      <dgm:prSet presAssocID="{A37BB73F-2A23-4F57-9FA6-5BEEB8EDE64F}" presName="sibTrans" presStyleCnt="0"/>
      <dgm:spPr/>
    </dgm:pt>
    <dgm:pt modelId="{C3BA80BE-E406-4E25-9CE9-4BB249CF0F29}" type="pres">
      <dgm:prSet presAssocID="{307C34B9-0EBA-4624-8FB3-2BDEAAD98464}" presName="composite" presStyleCnt="0"/>
      <dgm:spPr/>
    </dgm:pt>
    <dgm:pt modelId="{AF15D131-120A-4991-A722-B0F8B9E2E8EB}" type="pres">
      <dgm:prSet presAssocID="{307C34B9-0EBA-4624-8FB3-2BDEAAD98464}" presName="bentUpArrow1" presStyleLbl="alignImgPlace1" presStyleIdx="1" presStyleCnt="3" custLinFactX="-5111" custLinFactNeighborX="-100000" custLinFactNeighborY="5790"/>
      <dgm:spPr/>
    </dgm:pt>
    <dgm:pt modelId="{B609BEA3-B1D5-4206-95E7-02F8E8F83B4B}" type="pres">
      <dgm:prSet presAssocID="{307C34B9-0EBA-4624-8FB3-2BDEAAD98464}" presName="ParentText" presStyleLbl="node1" presStyleIdx="1" presStyleCnt="4" custScaleX="276299">
        <dgm:presLayoutVars>
          <dgm:chMax val="1"/>
          <dgm:chPref val="1"/>
          <dgm:bulletEnabled val="1"/>
        </dgm:presLayoutVars>
      </dgm:prSet>
      <dgm:spPr/>
    </dgm:pt>
    <dgm:pt modelId="{2763B609-B3C3-4F4D-A9B7-C2D5738B9804}" type="pres">
      <dgm:prSet presAssocID="{307C34B9-0EBA-4624-8FB3-2BDEAAD98464}" presName="ChildText" presStyleLbl="revTx" presStyleIdx="1" presStyleCnt="3">
        <dgm:presLayoutVars>
          <dgm:chMax val="0"/>
          <dgm:chPref val="0"/>
          <dgm:bulletEnabled val="1"/>
        </dgm:presLayoutVars>
      </dgm:prSet>
      <dgm:spPr/>
    </dgm:pt>
    <dgm:pt modelId="{90EFFD13-7C73-4B2D-A7E5-169FCBA5A829}" type="pres">
      <dgm:prSet presAssocID="{C7EA168A-21CB-44B1-A964-75F853AD836C}" presName="sibTrans" presStyleCnt="0"/>
      <dgm:spPr/>
    </dgm:pt>
    <dgm:pt modelId="{91012300-D7EE-46BE-B1CC-B576D9487E2F}" type="pres">
      <dgm:prSet presAssocID="{B1BB5738-BE18-4D56-9606-F76FC74C8F1D}" presName="composite" presStyleCnt="0"/>
      <dgm:spPr/>
    </dgm:pt>
    <dgm:pt modelId="{A1155AD6-D6CF-40A4-AC7D-7DD291805675}" type="pres">
      <dgm:prSet presAssocID="{B1BB5738-BE18-4D56-9606-F76FC74C8F1D}" presName="bentUpArrow1" presStyleLbl="alignImgPlace1" presStyleIdx="2" presStyleCnt="3" custLinFactNeighborX="-95300" custLinFactNeighborY="17371"/>
      <dgm:spPr/>
    </dgm:pt>
    <dgm:pt modelId="{9B3FC74F-0270-4118-B077-A77959B351C2}" type="pres">
      <dgm:prSet presAssocID="{B1BB5738-BE18-4D56-9606-F76FC74C8F1D}" presName="ParentText" presStyleLbl="node1" presStyleIdx="2" presStyleCnt="4" custScaleX="296031">
        <dgm:presLayoutVars>
          <dgm:chMax val="1"/>
          <dgm:chPref val="1"/>
          <dgm:bulletEnabled val="1"/>
        </dgm:presLayoutVars>
      </dgm:prSet>
      <dgm:spPr/>
    </dgm:pt>
    <dgm:pt modelId="{94B3F88F-25C4-452D-AD6D-6DC47A16391C}" type="pres">
      <dgm:prSet presAssocID="{B1BB5738-BE18-4D56-9606-F76FC74C8F1D}" presName="ChildText" presStyleLbl="revTx" presStyleIdx="2" presStyleCnt="3">
        <dgm:presLayoutVars>
          <dgm:chMax val="0"/>
          <dgm:chPref val="0"/>
          <dgm:bulletEnabled val="1"/>
        </dgm:presLayoutVars>
      </dgm:prSet>
      <dgm:spPr/>
    </dgm:pt>
    <dgm:pt modelId="{DA079B0A-93C2-45D5-9B3A-330504A14962}" type="pres">
      <dgm:prSet presAssocID="{3D148B75-2496-42B4-BADC-3FB0C3F39D67}" presName="sibTrans" presStyleCnt="0"/>
      <dgm:spPr/>
    </dgm:pt>
    <dgm:pt modelId="{1A77D830-C81B-4681-9EDA-BC03FC9FFFC0}" type="pres">
      <dgm:prSet presAssocID="{BC26C3C5-C0DE-4099-B6D5-1208A7F86875}" presName="composite" presStyleCnt="0"/>
      <dgm:spPr/>
    </dgm:pt>
    <dgm:pt modelId="{5ED79E82-52F5-46F6-8C09-4C6A7B4F01D8}" type="pres">
      <dgm:prSet presAssocID="{BC26C3C5-C0DE-4099-B6D5-1208A7F86875}" presName="ParentText" presStyleLbl="node1" presStyleIdx="3" presStyleCnt="4" custScaleX="283176">
        <dgm:presLayoutVars>
          <dgm:chMax val="1"/>
          <dgm:chPref val="1"/>
          <dgm:bulletEnabled val="1"/>
        </dgm:presLayoutVars>
      </dgm:prSet>
      <dgm:spPr/>
    </dgm:pt>
  </dgm:ptLst>
  <dgm:cxnLst>
    <dgm:cxn modelId="{F247E30A-A953-45CB-97D8-E54CD730CE21}" srcId="{B9E39AD7-F022-4360-84E3-38BE09FC929A}" destId="{B1BB5738-BE18-4D56-9606-F76FC74C8F1D}" srcOrd="2" destOrd="0" parTransId="{F1CD689A-90E3-44B0-AE54-5533DFCAFD1B}" sibTransId="{3D148B75-2496-42B4-BADC-3FB0C3F39D67}"/>
    <dgm:cxn modelId="{CF9D0A32-DDCD-4007-95FF-AB70E5C026EA}" type="presOf" srcId="{307C34B9-0EBA-4624-8FB3-2BDEAAD98464}" destId="{B609BEA3-B1D5-4206-95E7-02F8E8F83B4B}" srcOrd="0" destOrd="0" presId="urn:microsoft.com/office/officeart/2005/8/layout/StepDownProcess"/>
    <dgm:cxn modelId="{73AAAD36-0D73-477E-B885-EF4CFC1B201F}" type="presOf" srcId="{B9E39AD7-F022-4360-84E3-38BE09FC929A}" destId="{12AFF346-27F4-4DEA-9885-3E7A8BC97BD3}" srcOrd="0" destOrd="0" presId="urn:microsoft.com/office/officeart/2005/8/layout/StepDownProcess"/>
    <dgm:cxn modelId="{9E82A83E-9AED-47AD-958D-25A7DC17546C}" type="presOf" srcId="{CDD220D1-AABF-4879-A36E-41E766D6A279}" destId="{AE91649C-5598-428F-8DB3-3EC4B6BAB6D7}" srcOrd="0" destOrd="0" presId="urn:microsoft.com/office/officeart/2005/8/layout/StepDownProcess"/>
    <dgm:cxn modelId="{710E5473-E4E0-448B-8F8A-3D0AEE3C7254}" type="presOf" srcId="{B1BB5738-BE18-4D56-9606-F76FC74C8F1D}" destId="{9B3FC74F-0270-4118-B077-A77959B351C2}" srcOrd="0" destOrd="0" presId="urn:microsoft.com/office/officeart/2005/8/layout/StepDownProcess"/>
    <dgm:cxn modelId="{968BFC78-6050-4876-A0B0-BF06B5FA1E24}" type="presOf" srcId="{BC26C3C5-C0DE-4099-B6D5-1208A7F86875}" destId="{5ED79E82-52F5-46F6-8C09-4C6A7B4F01D8}" srcOrd="0" destOrd="0" presId="urn:microsoft.com/office/officeart/2005/8/layout/StepDownProcess"/>
    <dgm:cxn modelId="{451CF0BB-A209-457D-A695-C04B194D105C}" srcId="{B9E39AD7-F022-4360-84E3-38BE09FC929A}" destId="{CDD220D1-AABF-4879-A36E-41E766D6A279}" srcOrd="0" destOrd="0" parTransId="{B60E7DAE-2378-4514-B34D-896DCA39520B}" sibTransId="{A37BB73F-2A23-4F57-9FA6-5BEEB8EDE64F}"/>
    <dgm:cxn modelId="{EF1EE6E1-17F1-4CEC-926B-C1590F937889}" srcId="{B9E39AD7-F022-4360-84E3-38BE09FC929A}" destId="{BC26C3C5-C0DE-4099-B6D5-1208A7F86875}" srcOrd="3" destOrd="0" parTransId="{DD98F1A3-7FF7-4268-9B81-AA28DB2DCFA8}" sibTransId="{32C1D8B3-1798-4E95-B661-D044E9501FBB}"/>
    <dgm:cxn modelId="{0FAB38EA-1336-4B64-96B0-837753D9266A}" srcId="{B9E39AD7-F022-4360-84E3-38BE09FC929A}" destId="{307C34B9-0EBA-4624-8FB3-2BDEAAD98464}" srcOrd="1" destOrd="0" parTransId="{E694BBE3-AD95-4E78-8B8B-405E2D2F4F20}" sibTransId="{C7EA168A-21CB-44B1-A964-75F853AD836C}"/>
    <dgm:cxn modelId="{C72BC565-6227-4B0B-AB00-A06E41DAC6BC}" type="presParOf" srcId="{12AFF346-27F4-4DEA-9885-3E7A8BC97BD3}" destId="{15B99147-53B2-49EC-A79F-F1B1151D599D}" srcOrd="0" destOrd="0" presId="urn:microsoft.com/office/officeart/2005/8/layout/StepDownProcess"/>
    <dgm:cxn modelId="{CA7DAF33-2AEC-41E2-A6AB-9DA93F0561EE}" type="presParOf" srcId="{15B99147-53B2-49EC-A79F-F1B1151D599D}" destId="{7BBD003A-4ECF-4449-ACD2-4BCF632A1112}" srcOrd="0" destOrd="0" presId="urn:microsoft.com/office/officeart/2005/8/layout/StepDownProcess"/>
    <dgm:cxn modelId="{A6FC0747-20A7-4294-97BC-D1840EE87C8D}" type="presParOf" srcId="{15B99147-53B2-49EC-A79F-F1B1151D599D}" destId="{AE91649C-5598-428F-8DB3-3EC4B6BAB6D7}" srcOrd="1" destOrd="0" presId="urn:microsoft.com/office/officeart/2005/8/layout/StepDownProcess"/>
    <dgm:cxn modelId="{BAB9E468-5D86-476A-9EAB-2B7AB3C64D28}" type="presParOf" srcId="{15B99147-53B2-49EC-A79F-F1B1151D599D}" destId="{068BA40D-1509-48B3-92C9-BE82798213E2}" srcOrd="2" destOrd="0" presId="urn:microsoft.com/office/officeart/2005/8/layout/StepDownProcess"/>
    <dgm:cxn modelId="{86E87602-9A51-412D-AF8E-93174867FC79}" type="presParOf" srcId="{12AFF346-27F4-4DEA-9885-3E7A8BC97BD3}" destId="{A9F8A1BC-7211-43FB-9F8A-AC710ED54599}" srcOrd="1" destOrd="0" presId="urn:microsoft.com/office/officeart/2005/8/layout/StepDownProcess"/>
    <dgm:cxn modelId="{5258B395-4E37-4C7A-A370-FFA5BFD08A55}" type="presParOf" srcId="{12AFF346-27F4-4DEA-9885-3E7A8BC97BD3}" destId="{C3BA80BE-E406-4E25-9CE9-4BB249CF0F29}" srcOrd="2" destOrd="0" presId="urn:microsoft.com/office/officeart/2005/8/layout/StepDownProcess"/>
    <dgm:cxn modelId="{3663735D-D70C-43A4-A63A-DF40A90F5D08}" type="presParOf" srcId="{C3BA80BE-E406-4E25-9CE9-4BB249CF0F29}" destId="{AF15D131-120A-4991-A722-B0F8B9E2E8EB}" srcOrd="0" destOrd="0" presId="urn:microsoft.com/office/officeart/2005/8/layout/StepDownProcess"/>
    <dgm:cxn modelId="{35D54D17-4821-4DDD-BB7E-76FC0F80C309}" type="presParOf" srcId="{C3BA80BE-E406-4E25-9CE9-4BB249CF0F29}" destId="{B609BEA3-B1D5-4206-95E7-02F8E8F83B4B}" srcOrd="1" destOrd="0" presId="urn:microsoft.com/office/officeart/2005/8/layout/StepDownProcess"/>
    <dgm:cxn modelId="{CC39008E-40B2-40C1-A949-4094C1160A71}" type="presParOf" srcId="{C3BA80BE-E406-4E25-9CE9-4BB249CF0F29}" destId="{2763B609-B3C3-4F4D-A9B7-C2D5738B9804}" srcOrd="2" destOrd="0" presId="urn:microsoft.com/office/officeart/2005/8/layout/StepDownProcess"/>
    <dgm:cxn modelId="{2C039CC3-5A49-4BBD-96A4-430449CC26C5}" type="presParOf" srcId="{12AFF346-27F4-4DEA-9885-3E7A8BC97BD3}" destId="{90EFFD13-7C73-4B2D-A7E5-169FCBA5A829}" srcOrd="3" destOrd="0" presId="urn:microsoft.com/office/officeart/2005/8/layout/StepDownProcess"/>
    <dgm:cxn modelId="{D254DC33-A7BA-43D0-9180-0922879B6CAC}" type="presParOf" srcId="{12AFF346-27F4-4DEA-9885-3E7A8BC97BD3}" destId="{91012300-D7EE-46BE-B1CC-B576D9487E2F}" srcOrd="4" destOrd="0" presId="urn:microsoft.com/office/officeart/2005/8/layout/StepDownProcess"/>
    <dgm:cxn modelId="{39E3ECE8-6520-45A0-BC47-4499C5618D05}" type="presParOf" srcId="{91012300-D7EE-46BE-B1CC-B576D9487E2F}" destId="{A1155AD6-D6CF-40A4-AC7D-7DD291805675}" srcOrd="0" destOrd="0" presId="urn:microsoft.com/office/officeart/2005/8/layout/StepDownProcess"/>
    <dgm:cxn modelId="{F24059D9-EC32-4906-BD75-1797AB8A43CD}" type="presParOf" srcId="{91012300-D7EE-46BE-B1CC-B576D9487E2F}" destId="{9B3FC74F-0270-4118-B077-A77959B351C2}" srcOrd="1" destOrd="0" presId="urn:microsoft.com/office/officeart/2005/8/layout/StepDownProcess"/>
    <dgm:cxn modelId="{980C338C-6CD2-4813-B1DD-11D85B6110F7}" type="presParOf" srcId="{91012300-D7EE-46BE-B1CC-B576D9487E2F}" destId="{94B3F88F-25C4-452D-AD6D-6DC47A16391C}" srcOrd="2" destOrd="0" presId="urn:microsoft.com/office/officeart/2005/8/layout/StepDownProcess"/>
    <dgm:cxn modelId="{7A36352D-7D69-4446-B70E-F1E70D5A7E1B}" type="presParOf" srcId="{12AFF346-27F4-4DEA-9885-3E7A8BC97BD3}" destId="{DA079B0A-93C2-45D5-9B3A-330504A14962}" srcOrd="5" destOrd="0" presId="urn:microsoft.com/office/officeart/2005/8/layout/StepDownProcess"/>
    <dgm:cxn modelId="{90BE9BD4-96AB-4137-92E9-43888898543D}" type="presParOf" srcId="{12AFF346-27F4-4DEA-9885-3E7A8BC97BD3}" destId="{1A77D830-C81B-4681-9EDA-BC03FC9FFFC0}" srcOrd="6" destOrd="0" presId="urn:microsoft.com/office/officeart/2005/8/layout/StepDownProcess"/>
    <dgm:cxn modelId="{65FB20A2-FA42-45BB-9724-071BFFB82647}" type="presParOf" srcId="{1A77D830-C81B-4681-9EDA-BC03FC9FFFC0}" destId="{5ED79E82-52F5-46F6-8C09-4C6A7B4F01D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72FB0-CA72-41CB-9490-3D834A9F2BE6}">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D7363-61CF-4FA6-AA22-6454CDFBA0E2}">
      <dsp:nvSpPr>
        <dsp:cNvPr id="0" name=""/>
        <dsp:cNvSpPr/>
      </dsp:nvSpPr>
      <dsp:spPr>
        <a:xfrm>
          <a:off x="752110" y="541866"/>
          <a:ext cx="890977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es-ES" sz="2000" u="none" kern="1200" dirty="0">
              <a:solidFill>
                <a:schemeClr val="bg1"/>
              </a:solidFill>
            </a:rPr>
            <a:t>Acuerdo Ministerial Nro. MEF-MEF-2025-0020-A de 19 de septiembre de 2025, actualización del Catálogo General de Cuentas Contables del Sector Público no Financiero.</a:t>
          </a:r>
          <a:endParaRPr lang="es-EC" sz="2000" u="none" kern="1200" dirty="0">
            <a:solidFill>
              <a:schemeClr val="bg1"/>
            </a:solidFill>
          </a:endParaRPr>
        </a:p>
      </dsp:txBody>
      <dsp:txXfrm>
        <a:off x="752110" y="541866"/>
        <a:ext cx="8909779" cy="1083733"/>
      </dsp:txXfrm>
    </dsp:sp>
    <dsp:sp modelId="{5A55D612-5E74-492E-9D16-6A0C7B53F703}">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C44CBB-161F-4B21-9E9C-D4D1324E5177}">
      <dsp:nvSpPr>
        <dsp:cNvPr id="0" name=""/>
        <dsp:cNvSpPr/>
      </dsp:nvSpPr>
      <dsp:spPr>
        <a:xfrm>
          <a:off x="1146048" y="2167466"/>
          <a:ext cx="8515842"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marL="0" lvl="0" indent="0" algn="l" defTabSz="1022350">
            <a:lnSpc>
              <a:spcPct val="90000"/>
            </a:lnSpc>
            <a:spcBef>
              <a:spcPct val="0"/>
            </a:spcBef>
            <a:spcAft>
              <a:spcPct val="35000"/>
            </a:spcAft>
            <a:buNone/>
          </a:pPr>
          <a:r>
            <a:rPr lang="es-ES" sz="2300" kern="1200" dirty="0">
              <a:solidFill>
                <a:schemeClr val="bg1"/>
              </a:solidFill>
            </a:rPr>
            <a:t>Acuerdo Ministerial Nro. MEF-MEF-2025-0006-A de 24 de junio de 2025, actualización del Catálogo General de Cuentas Contables del Sector Público no Financiero</a:t>
          </a:r>
          <a:r>
            <a:rPr lang="es-ES" sz="2300" kern="1200" dirty="0"/>
            <a:t>.</a:t>
          </a:r>
          <a:endParaRPr lang="es-EC" sz="2300" kern="1200" dirty="0"/>
        </a:p>
      </dsp:txBody>
      <dsp:txXfrm>
        <a:off x="1146048" y="2167466"/>
        <a:ext cx="8515842" cy="1083733"/>
      </dsp:txXfrm>
    </dsp:sp>
    <dsp:sp modelId="{B6257C15-39F7-4835-A535-8F5F78423D05}">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3664BC-5C22-4502-BCFA-C4AACEAE2F82}">
      <dsp:nvSpPr>
        <dsp:cNvPr id="0" name=""/>
        <dsp:cNvSpPr/>
      </dsp:nvSpPr>
      <dsp:spPr>
        <a:xfrm>
          <a:off x="752110" y="3793066"/>
          <a:ext cx="890977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bg1"/>
              </a:solidFill>
            </a:rPr>
            <a:t>Acuerdo Ministerial Nro. 007 de 04 de febrero de 2025, incorporación de cuentas contables dentro del Catálogo General de Cuentas Contables del Sector Público no Financiero y de ítems presupuestarios dentro del Clasificador Presupuestario de Ingresos y Egresos del Sector Público.</a:t>
          </a:r>
          <a:endParaRPr lang="es-EC" sz="1800" kern="1200" dirty="0">
            <a:solidFill>
              <a:schemeClr val="bg1"/>
            </a:solidFill>
          </a:endParaRPr>
        </a:p>
      </dsp:txBody>
      <dsp:txXfrm>
        <a:off x="752110" y="3793066"/>
        <a:ext cx="8909779" cy="1083733"/>
      </dsp:txXfrm>
    </dsp:sp>
    <dsp:sp modelId="{816C33DF-0D40-4117-8853-304657102ED0}">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AFF4B-C01C-4A6A-9DF8-0EB017F4444A}">
      <dsp:nvSpPr>
        <dsp:cNvPr id="0" name=""/>
        <dsp:cNvSpPr/>
      </dsp:nvSpPr>
      <dsp:spPr>
        <a:xfrm>
          <a:off x="3492" y="0"/>
          <a:ext cx="4000499" cy="5418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mn-lt"/>
            </a:rPr>
            <a:t>Exposición de Información</a:t>
          </a:r>
        </a:p>
        <a:p>
          <a:pPr marL="0" lvl="0" indent="0" algn="ctr" defTabSz="711200">
            <a:lnSpc>
              <a:spcPct val="90000"/>
            </a:lnSpc>
            <a:spcBef>
              <a:spcPct val="0"/>
            </a:spcBef>
            <a:spcAft>
              <a:spcPct val="35000"/>
            </a:spcAft>
            <a:buNone/>
          </a:pPr>
          <a:r>
            <a:rPr lang="es-EC" sz="1600" b="1" kern="1200" dirty="0">
              <a:latin typeface="+mn-lt"/>
            </a:rPr>
            <a:t>“… </a:t>
          </a:r>
          <a:r>
            <a:rPr lang="es-ES" sz="1600" i="1" kern="1200" dirty="0">
              <a:latin typeface="+mn-lt"/>
            </a:rPr>
            <a:t>En las revelaciones (notas explicativas) a los reportes, se expondrán los hechos o situaciones cuantitativas y cualitativas que puedan influir en los análisis y decisiones de los usuarios de la información</a:t>
          </a:r>
          <a:r>
            <a:rPr lang="es-ES" sz="1600" kern="1200" dirty="0">
              <a:latin typeface="+mn-lt"/>
            </a:rPr>
            <a:t>”</a:t>
          </a:r>
          <a:endParaRPr lang="es-EC" sz="1600" kern="1200" dirty="0"/>
        </a:p>
      </dsp:txBody>
      <dsp:txXfrm>
        <a:off x="3492" y="2167466"/>
        <a:ext cx="4000499" cy="2167466"/>
      </dsp:txXfrm>
    </dsp:sp>
    <dsp:sp modelId="{AF6E4503-AD47-4B3D-89B7-43C88133A494}">
      <dsp:nvSpPr>
        <dsp:cNvPr id="0" name=""/>
        <dsp:cNvSpPr/>
      </dsp:nvSpPr>
      <dsp:spPr>
        <a:xfrm>
          <a:off x="1101534" y="325120"/>
          <a:ext cx="1804416" cy="18044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EC91E6-05F9-4D5A-89F0-47CBBB876CF4}">
      <dsp:nvSpPr>
        <dsp:cNvPr id="0" name=""/>
        <dsp:cNvSpPr/>
      </dsp:nvSpPr>
      <dsp:spPr>
        <a:xfrm>
          <a:off x="4124007" y="0"/>
          <a:ext cx="4000499" cy="5418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mn-lt"/>
              <a:cs typeface="Arial" panose="020B0604020202020204" pitchFamily="34" charset="0"/>
            </a:rPr>
            <a:t>Numeral 7</a:t>
          </a:r>
        </a:p>
        <a:p>
          <a:pPr marL="0" lvl="0" indent="0" algn="ctr" defTabSz="711200">
            <a:lnSpc>
              <a:spcPct val="90000"/>
            </a:lnSpc>
            <a:spcBef>
              <a:spcPct val="0"/>
            </a:spcBef>
            <a:spcAft>
              <a:spcPct val="35000"/>
            </a:spcAft>
            <a:buNone/>
          </a:pPr>
          <a:r>
            <a:rPr lang="es-EC" sz="1600" kern="1200" dirty="0">
              <a:latin typeface="+mn-lt"/>
              <a:cs typeface="Arial" panose="020B0604020202020204" pitchFamily="34" charset="0"/>
            </a:rPr>
            <a:t>“</a:t>
          </a:r>
          <a:r>
            <a:rPr lang="es-EC" sz="1600" i="1" kern="1200" dirty="0">
              <a:latin typeface="+mn-lt"/>
              <a:cs typeface="Arial" panose="020B0604020202020204" pitchFamily="34" charset="0"/>
            </a:rPr>
            <a:t>Las revelaciones a los Estados Financieros son las aclaraciones o explicaciones de los hechos económicos que se presenta en los movimientos contables, estas representan información adicional que no se encuentra directamente reflejada en los estados financieros</a:t>
          </a:r>
          <a:r>
            <a:rPr lang="es-EC" sz="1600" kern="1200" dirty="0">
              <a:latin typeface="+mn-lt"/>
              <a:cs typeface="Arial" panose="020B0604020202020204" pitchFamily="34" charset="0"/>
            </a:rPr>
            <a:t>”. </a:t>
          </a:r>
          <a:endParaRPr lang="es-EC" sz="1600" kern="1200" dirty="0"/>
        </a:p>
      </dsp:txBody>
      <dsp:txXfrm>
        <a:off x="4124007" y="2167466"/>
        <a:ext cx="4000499" cy="2167466"/>
      </dsp:txXfrm>
    </dsp:sp>
    <dsp:sp modelId="{AC17C830-82C1-4E4F-B4D6-D7189F435FE3}">
      <dsp:nvSpPr>
        <dsp:cNvPr id="0" name=""/>
        <dsp:cNvSpPr/>
      </dsp:nvSpPr>
      <dsp:spPr>
        <a:xfrm>
          <a:off x="5222049" y="325120"/>
          <a:ext cx="1804416" cy="18044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2CC28-039B-4FAB-A8B6-D805A364EF03}">
      <dsp:nvSpPr>
        <dsp:cNvPr id="0" name=""/>
        <dsp:cNvSpPr/>
      </dsp:nvSpPr>
      <dsp:spPr>
        <a:xfrm>
          <a:off x="325119" y="4334933"/>
          <a:ext cx="7477760" cy="8128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8F117-1B4D-4712-B9AA-0ED67A2654EC}">
      <dsp:nvSpPr>
        <dsp:cNvPr id="0" name=""/>
        <dsp:cNvSpPr/>
      </dsp:nvSpPr>
      <dsp:spPr>
        <a:xfrm>
          <a:off x="0" y="63555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D42161-3457-4422-96AD-CC220951AEED}">
      <dsp:nvSpPr>
        <dsp:cNvPr id="0" name=""/>
        <dsp:cNvSpPr/>
      </dsp:nvSpPr>
      <dsp:spPr>
        <a:xfrm>
          <a:off x="406400" y="30393"/>
          <a:ext cx="6841061" cy="121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s-EC" sz="1800" kern="1200" dirty="0">
              <a:cs typeface="Arial" panose="020B0604020202020204" pitchFamily="34" charset="0"/>
            </a:rPr>
            <a:t>Las revelaciones a los Estados Financieros del ejercicio 2025 deben remitirse en </a:t>
          </a:r>
          <a:r>
            <a:rPr lang="es-EC" sz="1800" b="1" u="sng" kern="1200" dirty="0">
              <a:cs typeface="Arial" panose="020B0604020202020204" pitchFamily="34" charset="0"/>
            </a:rPr>
            <a:t>formato PDF </a:t>
          </a:r>
          <a:r>
            <a:rPr lang="es-EC" sz="1800" kern="1200" dirty="0">
              <a:cs typeface="Arial" panose="020B0604020202020204" pitchFamily="34" charset="0"/>
            </a:rPr>
            <a:t>y deben </a:t>
          </a:r>
          <a:r>
            <a:rPr lang="es-EC" sz="1800" u="sng" kern="1200" dirty="0">
              <a:cs typeface="Arial" panose="020B0604020202020204" pitchFamily="34" charset="0"/>
            </a:rPr>
            <a:t>contener las firmas de responsabilidad</a:t>
          </a:r>
          <a:r>
            <a:rPr lang="es-EC" sz="1800" kern="1200" dirty="0">
              <a:cs typeface="Arial" panose="020B0604020202020204" pitchFamily="34" charset="0"/>
            </a:rPr>
            <a:t> del/la Contador/a y del/la Director/a Financiero/a de la entidad.</a:t>
          </a:r>
          <a:endParaRPr lang="es-EC" sz="1800" kern="1200" dirty="0"/>
        </a:p>
      </dsp:txBody>
      <dsp:txXfrm>
        <a:off x="465483" y="89476"/>
        <a:ext cx="6722895" cy="1092154"/>
      </dsp:txXfrm>
    </dsp:sp>
    <dsp:sp modelId="{2CC74AE5-F5FB-417C-8F3C-9242D168B227}">
      <dsp:nvSpPr>
        <dsp:cNvPr id="0" name=""/>
        <dsp:cNvSpPr/>
      </dsp:nvSpPr>
      <dsp:spPr>
        <a:xfrm>
          <a:off x="0" y="249531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4D2D44-4E4F-4503-88F5-12F80E46401C}">
      <dsp:nvSpPr>
        <dsp:cNvPr id="0" name=""/>
        <dsp:cNvSpPr/>
      </dsp:nvSpPr>
      <dsp:spPr>
        <a:xfrm>
          <a:off x="406400" y="1890153"/>
          <a:ext cx="6908767" cy="121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s-EC" sz="1800" kern="1200" dirty="0">
              <a:cs typeface="Arial" panose="020B0604020202020204" pitchFamily="34" charset="0"/>
            </a:rPr>
            <a:t>Se deben remitir hasta el </a:t>
          </a:r>
          <a:r>
            <a:rPr lang="es-EC" sz="1800" b="1" kern="1200" dirty="0">
              <a:cs typeface="Arial" panose="020B0604020202020204" pitchFamily="34" charset="0"/>
            </a:rPr>
            <a:t>27 de febrero de 2026 </a:t>
          </a:r>
          <a:r>
            <a:rPr lang="es-EC" sz="1800" kern="1200" dirty="0">
              <a:cs typeface="Arial" panose="020B0604020202020204" pitchFamily="34" charset="0"/>
            </a:rPr>
            <a:t>(fecha impostergable) al correo electrónico </a:t>
          </a:r>
          <a:r>
            <a:rPr lang="es-EC" sz="1800" b="1" kern="1200" dirty="0">
              <a:cs typeface="Arial" panose="020B0604020202020204" pitchFamily="34" charset="0"/>
            </a:rPr>
            <a:t>rev_SPNF@finanzas.gob.ec</a:t>
          </a:r>
          <a:r>
            <a:rPr lang="es-EC" sz="1800" kern="1200" dirty="0">
              <a:cs typeface="Arial" panose="020B0604020202020204" pitchFamily="34" charset="0"/>
            </a:rPr>
            <a:t>; el asunto del correo debe decir: “Revelaciones 2025 -  Código institucional”</a:t>
          </a:r>
          <a:endParaRPr lang="es-EC" sz="1800" kern="1200" dirty="0"/>
        </a:p>
      </dsp:txBody>
      <dsp:txXfrm>
        <a:off x="465483" y="1949236"/>
        <a:ext cx="6790601" cy="1092154"/>
      </dsp:txXfrm>
    </dsp:sp>
    <dsp:sp modelId="{43175F7A-D4D2-457B-A4C4-593ED9D7C8AC}">
      <dsp:nvSpPr>
        <dsp:cNvPr id="0" name=""/>
        <dsp:cNvSpPr/>
      </dsp:nvSpPr>
      <dsp:spPr>
        <a:xfrm>
          <a:off x="0" y="435507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59CCF-01B3-4D92-98AF-7C2C8289D6E5}">
      <dsp:nvSpPr>
        <dsp:cNvPr id="0" name=""/>
        <dsp:cNvSpPr/>
      </dsp:nvSpPr>
      <dsp:spPr>
        <a:xfrm>
          <a:off x="406400" y="3749913"/>
          <a:ext cx="7003897" cy="121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C" sz="1800" kern="1200" dirty="0" err="1"/>
            <a:t>Ej</a:t>
          </a:r>
          <a:r>
            <a:rPr lang="es-EC" sz="1800" kern="1200" dirty="0"/>
            <a:t>: </a:t>
          </a:r>
          <a:r>
            <a:rPr lang="es-EC" sz="1800" b="1" kern="1200" dirty="0"/>
            <a:t>Revelaciones 2025 – 32099990000 Ministerio de Salud Pública - Planta Central</a:t>
          </a:r>
          <a:r>
            <a:rPr lang="es-EC" sz="1800" kern="1200" dirty="0"/>
            <a:t>).</a:t>
          </a:r>
        </a:p>
      </dsp:txBody>
      <dsp:txXfrm>
        <a:off x="465483" y="3808996"/>
        <a:ext cx="6885731" cy="109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D003A-4ECF-4449-ACD2-4BCF632A1112}">
      <dsp:nvSpPr>
        <dsp:cNvPr id="0" name=""/>
        <dsp:cNvSpPr/>
      </dsp:nvSpPr>
      <dsp:spPr>
        <a:xfrm rot="5400000">
          <a:off x="558846" y="1095457"/>
          <a:ext cx="877337" cy="99881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91649C-5598-428F-8DB3-3EC4B6BAB6D7}">
      <dsp:nvSpPr>
        <dsp:cNvPr id="0" name=""/>
        <dsp:cNvSpPr/>
      </dsp:nvSpPr>
      <dsp:spPr>
        <a:xfrm>
          <a:off x="4674" y="112593"/>
          <a:ext cx="3441178" cy="10337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cs typeface="Times New Roman" panose="02020603050405020304" pitchFamily="18" charset="0"/>
            </a:rPr>
            <a:t>La entidad deberá obtener sus saldos contables al 31 de diciembre de 2025 </a:t>
          </a:r>
          <a:endParaRPr lang="es-EC" sz="1800" kern="1200" dirty="0"/>
        </a:p>
      </dsp:txBody>
      <dsp:txXfrm>
        <a:off x="55149" y="163068"/>
        <a:ext cx="3340228" cy="932845"/>
      </dsp:txXfrm>
    </dsp:sp>
    <dsp:sp modelId="{068BA40D-1509-48B3-92C9-BE82798213E2}">
      <dsp:nvSpPr>
        <dsp:cNvPr id="0" name=""/>
        <dsp:cNvSpPr/>
      </dsp:nvSpPr>
      <dsp:spPr>
        <a:xfrm>
          <a:off x="2463723" y="211189"/>
          <a:ext cx="1074170" cy="835559"/>
        </a:xfrm>
        <a:prstGeom prst="rect">
          <a:avLst/>
        </a:prstGeom>
        <a:noFill/>
        <a:ln>
          <a:noFill/>
        </a:ln>
        <a:effectLst/>
      </dsp:spPr>
      <dsp:style>
        <a:lnRef idx="0">
          <a:scrgbClr r="0" g="0" b="0"/>
        </a:lnRef>
        <a:fillRef idx="0">
          <a:scrgbClr r="0" g="0" b="0"/>
        </a:fillRef>
        <a:effectRef idx="0">
          <a:scrgbClr r="0" g="0" b="0"/>
        </a:effectRef>
        <a:fontRef idx="minor"/>
      </dsp:style>
    </dsp:sp>
    <dsp:sp modelId="{AF15D131-120A-4991-A722-B0F8B9E2E8EB}">
      <dsp:nvSpPr>
        <dsp:cNvPr id="0" name=""/>
        <dsp:cNvSpPr/>
      </dsp:nvSpPr>
      <dsp:spPr>
        <a:xfrm rot="5400000">
          <a:off x="2185090" y="2297231"/>
          <a:ext cx="877337" cy="99881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9BEA3-B1D5-4206-95E7-02F8E8F83B4B}">
      <dsp:nvSpPr>
        <dsp:cNvPr id="0" name=""/>
        <dsp:cNvSpPr/>
      </dsp:nvSpPr>
      <dsp:spPr>
        <a:xfrm>
          <a:off x="1700619" y="1273887"/>
          <a:ext cx="4080714" cy="10337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cs typeface="Times New Roman" panose="02020603050405020304" pitchFamily="18" charset="0"/>
            </a:rPr>
            <a:t>La entidad deberá descargar el Catálogo General de Cuentas Contables del SPNF</a:t>
          </a:r>
          <a:endParaRPr lang="es-EC" sz="1800" kern="1200" dirty="0"/>
        </a:p>
      </dsp:txBody>
      <dsp:txXfrm>
        <a:off x="1751094" y="1324362"/>
        <a:ext cx="3979764" cy="932845"/>
      </dsp:txXfrm>
    </dsp:sp>
    <dsp:sp modelId="{2763B609-B3C3-4F4D-A9B7-C2D5738B9804}">
      <dsp:nvSpPr>
        <dsp:cNvPr id="0" name=""/>
        <dsp:cNvSpPr/>
      </dsp:nvSpPr>
      <dsp:spPr>
        <a:xfrm>
          <a:off x="4479436" y="1372483"/>
          <a:ext cx="1074170" cy="835559"/>
        </a:xfrm>
        <a:prstGeom prst="rect">
          <a:avLst/>
        </a:prstGeom>
        <a:noFill/>
        <a:ln>
          <a:noFill/>
        </a:ln>
        <a:effectLst/>
      </dsp:spPr>
      <dsp:style>
        <a:lnRef idx="0">
          <a:scrgbClr r="0" g="0" b="0"/>
        </a:lnRef>
        <a:fillRef idx="0">
          <a:scrgbClr r="0" g="0" b="0"/>
        </a:fillRef>
        <a:effectRef idx="0">
          <a:scrgbClr r="0" g="0" b="0"/>
        </a:effectRef>
        <a:fontRef idx="minor"/>
      </dsp:style>
    </dsp:sp>
    <dsp:sp modelId="{A1155AD6-D6CF-40A4-AC7D-7DD291805675}">
      <dsp:nvSpPr>
        <dsp:cNvPr id="0" name=""/>
        <dsp:cNvSpPr/>
      </dsp:nvSpPr>
      <dsp:spPr>
        <a:xfrm rot="5400000">
          <a:off x="4124743" y="3560129"/>
          <a:ext cx="877337" cy="99881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FC74F-0270-4118-B077-A77959B351C2}">
      <dsp:nvSpPr>
        <dsp:cNvPr id="0" name=""/>
        <dsp:cNvSpPr/>
      </dsp:nvSpPr>
      <dsp:spPr>
        <a:xfrm>
          <a:off x="3396565" y="2435181"/>
          <a:ext cx="4372140" cy="10337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cs typeface="Times New Roman" panose="02020603050405020304" pitchFamily="18" charset="0"/>
            </a:rPr>
            <a:t>La entidad deberá descargar la </a:t>
          </a:r>
          <a:r>
            <a:rPr lang="es-MX" sz="1800" b="1" kern="1200" dirty="0">
              <a:solidFill>
                <a:schemeClr val="bg1"/>
              </a:solidFill>
            </a:rPr>
            <a:t>Circular Nro. MEF-SCG-2026-0001-C</a:t>
          </a:r>
          <a:r>
            <a:rPr lang="es-ES" sz="1800" b="1" kern="1200" dirty="0">
              <a:solidFill>
                <a:schemeClr val="bg1"/>
              </a:solidFill>
              <a:cs typeface="Times New Roman" panose="02020603050405020304" pitchFamily="18" charset="0"/>
            </a:rPr>
            <a:t> </a:t>
          </a:r>
          <a:endParaRPr lang="es-EC" sz="1800" b="1" kern="1200" dirty="0">
            <a:solidFill>
              <a:schemeClr val="bg1"/>
            </a:solidFill>
          </a:endParaRPr>
        </a:p>
      </dsp:txBody>
      <dsp:txXfrm>
        <a:off x="3447040" y="2485656"/>
        <a:ext cx="4271190" cy="932845"/>
      </dsp:txXfrm>
    </dsp:sp>
    <dsp:sp modelId="{94B3F88F-25C4-452D-AD6D-6DC47A16391C}">
      <dsp:nvSpPr>
        <dsp:cNvPr id="0" name=""/>
        <dsp:cNvSpPr/>
      </dsp:nvSpPr>
      <dsp:spPr>
        <a:xfrm>
          <a:off x="6321095" y="2533777"/>
          <a:ext cx="1074170" cy="835559"/>
        </a:xfrm>
        <a:prstGeom prst="rect">
          <a:avLst/>
        </a:prstGeom>
        <a:noFill/>
        <a:ln>
          <a:noFill/>
        </a:ln>
        <a:effectLst/>
      </dsp:spPr>
      <dsp:style>
        <a:lnRef idx="0">
          <a:scrgbClr r="0" g="0" b="0"/>
        </a:lnRef>
        <a:fillRef idx="0">
          <a:scrgbClr r="0" g="0" b="0"/>
        </a:fillRef>
        <a:effectRef idx="0">
          <a:scrgbClr r="0" g="0" b="0"/>
        </a:effectRef>
        <a:fontRef idx="minor"/>
      </dsp:style>
    </dsp:sp>
    <dsp:sp modelId="{5ED79E82-52F5-46F6-8C09-4C6A7B4F01D8}">
      <dsp:nvSpPr>
        <dsp:cNvPr id="0" name=""/>
        <dsp:cNvSpPr/>
      </dsp:nvSpPr>
      <dsp:spPr>
        <a:xfrm>
          <a:off x="5092510" y="3596475"/>
          <a:ext cx="4182282" cy="10337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cs typeface="Times New Roman" panose="02020603050405020304" pitchFamily="18" charset="0"/>
            </a:rPr>
            <a:t>La entidad deberá descargar el formato para elaborar sus revelaciones </a:t>
          </a:r>
          <a:endParaRPr lang="es-EC" sz="1800" kern="1200" dirty="0"/>
        </a:p>
      </dsp:txBody>
      <dsp:txXfrm>
        <a:off x="5142985" y="3646950"/>
        <a:ext cx="4081332" cy="93284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3F93E-7217-AE40-A4DD-98A7EF3C3F2A}" type="datetimeFigureOut">
              <a:rPr lang="es-EC" smtClean="0"/>
              <a:t>3/2/2026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C0D2B-3B2A-6843-8BB2-DC517C07D247}" type="slidenum">
              <a:rPr lang="es-EC" smtClean="0"/>
              <a:t>‹Nº›</a:t>
            </a:fld>
            <a:endParaRPr lang="es-EC"/>
          </a:p>
        </p:txBody>
      </p:sp>
    </p:spTree>
    <p:extLst>
      <p:ext uri="{BB962C8B-B14F-4D97-AF65-F5344CB8AC3E}">
        <p14:creationId xmlns:p14="http://schemas.microsoft.com/office/powerpoint/2010/main" val="392230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46F25-2BC1-86F0-B34D-8FECA7DF41B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184723B7-C08E-DA89-2901-6DCFEC5CD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30BC27F4-DECF-94A0-7FE1-133B0A3FABCE}"/>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5" name="Marcador de pie de página 4">
            <a:extLst>
              <a:ext uri="{FF2B5EF4-FFF2-40B4-BE49-F238E27FC236}">
                <a16:creationId xmlns:a16="http://schemas.microsoft.com/office/drawing/2014/main" id="{5425F38B-DB12-97FF-8795-3707E5B8299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37137B9-B6CA-7C03-3FF3-6EDBF4E768EA}"/>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421849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395E4-3A8F-7B7F-DA0B-265622CC33F0}"/>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00D4A101-72A2-ACD0-42DD-CB621D39D09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3C5987FE-041C-1A27-85C8-E9CB4530D4E0}"/>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5" name="Marcador de pie de página 4">
            <a:extLst>
              <a:ext uri="{FF2B5EF4-FFF2-40B4-BE49-F238E27FC236}">
                <a16:creationId xmlns:a16="http://schemas.microsoft.com/office/drawing/2014/main" id="{DA0B8987-417E-BBEB-E587-C7A50481FEB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83C0155-F751-2AA3-9374-6F7C2125A405}"/>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08312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2E5E9A-248B-BEE7-E138-94F035A263ED}"/>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3796C933-7F79-E5AB-3E6A-4FB1CA3914F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43B58367-8DEE-170B-3EDD-F7B89DC7CEE9}"/>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5" name="Marcador de pie de página 4">
            <a:extLst>
              <a:ext uri="{FF2B5EF4-FFF2-40B4-BE49-F238E27FC236}">
                <a16:creationId xmlns:a16="http://schemas.microsoft.com/office/drawing/2014/main" id="{765FA7B5-431A-0B38-0BFC-DD198E6279C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AC45648-E844-F7F9-3B5C-1755CB2E7CDF}"/>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38834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C7DE1E-0258-A075-C970-1E56A6C29EAE}"/>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226AF9BF-1403-4E19-0232-09451852BCB2}"/>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AD152515-F4F1-51C9-BE5A-A8106C23E63A}"/>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5" name="Marcador de pie de página 4">
            <a:extLst>
              <a:ext uri="{FF2B5EF4-FFF2-40B4-BE49-F238E27FC236}">
                <a16:creationId xmlns:a16="http://schemas.microsoft.com/office/drawing/2014/main" id="{377DA65A-5ADA-4957-7F7C-B7918FBBA1F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5514894-A284-E4E5-F3FF-831F0EA38DC2}"/>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05989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92782-BEED-D88D-4396-7067ED8CAD0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39EE9F7E-23D6-C3AB-940C-21FC8CF70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CC2CC2B-361C-3E42-AD1C-E1F29D492F08}"/>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5" name="Marcador de pie de página 4">
            <a:extLst>
              <a:ext uri="{FF2B5EF4-FFF2-40B4-BE49-F238E27FC236}">
                <a16:creationId xmlns:a16="http://schemas.microsoft.com/office/drawing/2014/main" id="{CB3AC9F8-D713-D60A-C50F-C1D42BA14A9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A52E9D3-2365-233C-4C36-ED5C14B47D34}"/>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395299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B0511-8BF4-75FB-FEBF-5D3D2D7852CE}"/>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BAE51A95-5BE1-2164-8FE9-2859E9CDB9CD}"/>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1429CED5-D6B4-EF47-4E0E-A6CD67C4DC4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9221C6D9-10DD-7292-D50C-07FF634DA271}"/>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6" name="Marcador de pie de página 5">
            <a:extLst>
              <a:ext uri="{FF2B5EF4-FFF2-40B4-BE49-F238E27FC236}">
                <a16:creationId xmlns:a16="http://schemas.microsoft.com/office/drawing/2014/main" id="{7A2DE3BC-DC31-A3FA-CFF5-3268D6C074C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285AF61-A67A-DCBA-5D8D-C0C9D6364E94}"/>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419584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9D2B5-96AE-1614-05A5-29AF4A58A2C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8CE97EAF-AFBD-6627-9CBF-47FB242CA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132775-879E-DD76-F035-8E0C16D7CA5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CDBC8DC9-FC7E-03DE-6DBB-E222C0EE7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C00D699-1771-8AD4-705F-56AD1CC7CD7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625AFEE5-319F-A2AD-E31E-3E4B955256EC}"/>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8" name="Marcador de pie de página 7">
            <a:extLst>
              <a:ext uri="{FF2B5EF4-FFF2-40B4-BE49-F238E27FC236}">
                <a16:creationId xmlns:a16="http://schemas.microsoft.com/office/drawing/2014/main" id="{B562BC96-8129-04A7-077D-30B1D895711A}"/>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B2850C51-FE30-CC3B-0DF8-C0FC80D850B1}"/>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124500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8E55B-D9AF-72C4-B277-596070C0A592}"/>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49C9F73A-34DF-19E8-930C-25D0F934278D}"/>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4" name="Marcador de pie de página 3">
            <a:extLst>
              <a:ext uri="{FF2B5EF4-FFF2-40B4-BE49-F238E27FC236}">
                <a16:creationId xmlns:a16="http://schemas.microsoft.com/office/drawing/2014/main" id="{CC18D998-D993-32DA-59C0-FB3DD349CE7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C3CC42A3-E728-D7A1-1DCA-0C38B06043DB}"/>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282170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75EA27-B0AF-6126-9994-0CB4B51B6295}"/>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3" name="Marcador de pie de página 2">
            <a:extLst>
              <a:ext uri="{FF2B5EF4-FFF2-40B4-BE49-F238E27FC236}">
                <a16:creationId xmlns:a16="http://schemas.microsoft.com/office/drawing/2014/main" id="{DA090E00-67A4-AB5E-4BCF-D396510272E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8DA6FE85-CF0A-A61B-7166-37BA9CA30729}"/>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282406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37EAB0-41BF-4711-E5EB-0169309EFA9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1A3952A4-99B0-BB43-2129-31DF6B4B7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C4B0B186-2E7F-A295-A698-63FA1C600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3260E8C-DC55-1D75-2F59-8808775380D9}"/>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6" name="Marcador de pie de página 5">
            <a:extLst>
              <a:ext uri="{FF2B5EF4-FFF2-40B4-BE49-F238E27FC236}">
                <a16:creationId xmlns:a16="http://schemas.microsoft.com/office/drawing/2014/main" id="{DB837411-8394-7846-51A2-735BA4B1793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627F727-8C63-9E62-3005-D8DE7BD9E598}"/>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345162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1FD4A5-2815-0715-BE6A-ED798C6277E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6CEFC399-02AF-F5DE-EBBB-C091BB2EA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C270B8C7-91BC-E305-3D19-80305D46B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7DD55C8-7229-6006-65E0-9F22FC6248A9}"/>
              </a:ext>
            </a:extLst>
          </p:cNvPr>
          <p:cNvSpPr>
            <a:spLocks noGrp="1"/>
          </p:cNvSpPr>
          <p:nvPr>
            <p:ph type="dt" sz="half" idx="10"/>
          </p:nvPr>
        </p:nvSpPr>
        <p:spPr/>
        <p:txBody>
          <a:bodyPr/>
          <a:lstStyle/>
          <a:p>
            <a:fld id="{D36E38E2-8CD1-214B-8036-CC600787765A}" type="datetimeFigureOut">
              <a:rPr lang="es-EC" smtClean="0"/>
              <a:t>3/2/2026</a:t>
            </a:fld>
            <a:endParaRPr lang="es-EC"/>
          </a:p>
        </p:txBody>
      </p:sp>
      <p:sp>
        <p:nvSpPr>
          <p:cNvPr id="6" name="Marcador de pie de página 5">
            <a:extLst>
              <a:ext uri="{FF2B5EF4-FFF2-40B4-BE49-F238E27FC236}">
                <a16:creationId xmlns:a16="http://schemas.microsoft.com/office/drawing/2014/main" id="{B7A83BA8-C3C0-3678-E05C-A887AE2ADD8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971B54B-C4AC-A6B5-01FC-BD951F7721B7}"/>
              </a:ext>
            </a:extLst>
          </p:cNvPr>
          <p:cNvSpPr>
            <a:spLocks noGrp="1"/>
          </p:cNvSpPr>
          <p:nvPr>
            <p:ph type="sldNum" sz="quarter" idx="12"/>
          </p:nvPr>
        </p:nvSpPr>
        <p:spPr/>
        <p:txBody>
          <a:bodyPr/>
          <a:lstStyle/>
          <a:p>
            <a:fld id="{8790AC17-E518-6942-9915-53B51B2DAB80}" type="slidenum">
              <a:rPr lang="es-EC" smtClean="0"/>
              <a:t>‹Nº›</a:t>
            </a:fld>
            <a:endParaRPr lang="es-EC"/>
          </a:p>
        </p:txBody>
      </p:sp>
    </p:spTree>
    <p:extLst>
      <p:ext uri="{BB962C8B-B14F-4D97-AF65-F5344CB8AC3E}">
        <p14:creationId xmlns:p14="http://schemas.microsoft.com/office/powerpoint/2010/main" val="88373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ADFCD2-7EA4-D8B1-644E-6B1D3239A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FC634A4B-6143-6207-279D-2E105AE5D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D1907B03-9DC8-2F4D-C2E2-9CAA2F105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E38E2-8CD1-214B-8036-CC600787765A}" type="datetimeFigureOut">
              <a:rPr lang="es-EC" smtClean="0"/>
              <a:t>3/2/2026</a:t>
            </a:fld>
            <a:endParaRPr lang="es-EC"/>
          </a:p>
        </p:txBody>
      </p:sp>
      <p:sp>
        <p:nvSpPr>
          <p:cNvPr id="5" name="Marcador de pie de página 4">
            <a:extLst>
              <a:ext uri="{FF2B5EF4-FFF2-40B4-BE49-F238E27FC236}">
                <a16:creationId xmlns:a16="http://schemas.microsoft.com/office/drawing/2014/main" id="{08488A29-2FC1-F693-B753-3254BD88B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50F70BCB-741F-80A7-530D-E445A5281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0AC17-E518-6942-9915-53B51B2DAB80}" type="slidenum">
              <a:rPr lang="es-EC" smtClean="0"/>
              <a:t>‹Nº›</a:t>
            </a:fld>
            <a:endParaRPr lang="es-EC"/>
          </a:p>
        </p:txBody>
      </p:sp>
    </p:spTree>
    <p:extLst>
      <p:ext uri="{BB962C8B-B14F-4D97-AF65-F5344CB8AC3E}">
        <p14:creationId xmlns:p14="http://schemas.microsoft.com/office/powerpoint/2010/main" val="3273338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1073DA8-9CB6-46E4-0222-17392C17ACEB}"/>
              </a:ext>
            </a:extLst>
          </p:cNvPr>
          <p:cNvPicPr>
            <a:picLocks noChangeAspect="1"/>
          </p:cNvPicPr>
          <p:nvPr/>
        </p:nvPicPr>
        <p:blipFill>
          <a:blip r:embed="rId2"/>
          <a:stretch>
            <a:fillRect/>
          </a:stretch>
        </p:blipFill>
        <p:spPr>
          <a:xfrm>
            <a:off x="0" y="0"/>
            <a:ext cx="12192000" cy="5778500"/>
          </a:xfrm>
          <a:prstGeom prst="rect">
            <a:avLst/>
          </a:prstGeom>
        </p:spPr>
      </p:pic>
      <p:pic>
        <p:nvPicPr>
          <p:cNvPr id="13" name="Imagen 12">
            <a:extLst>
              <a:ext uri="{FF2B5EF4-FFF2-40B4-BE49-F238E27FC236}">
                <a16:creationId xmlns:a16="http://schemas.microsoft.com/office/drawing/2014/main" id="{D7D94FA1-8091-74ED-00E3-5A1D75C2C224}"/>
              </a:ext>
            </a:extLst>
          </p:cNvPr>
          <p:cNvPicPr>
            <a:picLocks noChangeAspect="1"/>
          </p:cNvPicPr>
          <p:nvPr/>
        </p:nvPicPr>
        <p:blipFill>
          <a:blip r:embed="rId3"/>
          <a:stretch>
            <a:fillRect/>
          </a:stretch>
        </p:blipFill>
        <p:spPr>
          <a:xfrm>
            <a:off x="10652579" y="5539319"/>
            <a:ext cx="2453821" cy="478362"/>
          </a:xfrm>
          <a:prstGeom prst="rect">
            <a:avLst/>
          </a:prstGeom>
        </p:spPr>
      </p:pic>
      <p:sp>
        <p:nvSpPr>
          <p:cNvPr id="18" name="CuadroTexto 17">
            <a:extLst>
              <a:ext uri="{FF2B5EF4-FFF2-40B4-BE49-F238E27FC236}">
                <a16:creationId xmlns:a16="http://schemas.microsoft.com/office/drawing/2014/main" id="{AFF8FC52-9D15-E714-8A95-804D1E52CF6B}"/>
              </a:ext>
            </a:extLst>
          </p:cNvPr>
          <p:cNvSpPr txBox="1"/>
          <p:nvPr/>
        </p:nvSpPr>
        <p:spPr>
          <a:xfrm>
            <a:off x="349321" y="1868877"/>
            <a:ext cx="7338087" cy="1754326"/>
          </a:xfrm>
          <a:prstGeom prst="rect">
            <a:avLst/>
          </a:prstGeom>
          <a:noFill/>
        </p:spPr>
        <p:txBody>
          <a:bodyPr wrap="square" rtlCol="0">
            <a:spAutoFit/>
          </a:bodyPr>
          <a:lstStyle/>
          <a:p>
            <a:pPr>
              <a:buSzPts val="8000"/>
            </a:pPr>
            <a:r>
              <a:rPr lang="es-EC" altLang="es-EC" sz="5400" b="1" dirty="0">
                <a:solidFill>
                  <a:schemeClr val="bg1"/>
                </a:solidFill>
                <a:effectLst>
                  <a:outerShdw blurRad="38100" dist="38100" dir="2700000" algn="tl">
                    <a:srgbClr val="000000">
                      <a:alpha val="43137"/>
                    </a:srgbClr>
                  </a:outerShdw>
                </a:effectLst>
                <a:latin typeface="GOTHAM-LIGHT" pitchFamily="2" charset="0"/>
              </a:rPr>
              <a:t>REVELACIONES EJERCICIO FISCAL 2025</a:t>
            </a:r>
            <a:endParaRPr lang="es-ES" sz="5400" b="1" i="1" dirty="0">
              <a:solidFill>
                <a:schemeClr val="lt1"/>
              </a:solidFill>
            </a:endParaRPr>
          </a:p>
        </p:txBody>
      </p:sp>
      <p:sp>
        <p:nvSpPr>
          <p:cNvPr id="2" name="Paralelogramo 1">
            <a:extLst>
              <a:ext uri="{FF2B5EF4-FFF2-40B4-BE49-F238E27FC236}">
                <a16:creationId xmlns:a16="http://schemas.microsoft.com/office/drawing/2014/main" id="{14A17FD7-7B24-5F4C-DC19-5C8423C6FD30}"/>
              </a:ext>
            </a:extLst>
          </p:cNvPr>
          <p:cNvSpPr/>
          <p:nvPr/>
        </p:nvSpPr>
        <p:spPr>
          <a:xfrm>
            <a:off x="349321" y="-14555"/>
            <a:ext cx="4378611" cy="513708"/>
          </a:xfrm>
          <a:prstGeom prst="parallelogram">
            <a:avLst/>
          </a:prstGeom>
          <a:solidFill>
            <a:srgbClr val="FFC7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a:extLst>
              <a:ext uri="{FF2B5EF4-FFF2-40B4-BE49-F238E27FC236}">
                <a16:creationId xmlns:a16="http://schemas.microsoft.com/office/drawing/2014/main" id="{E5F72BDF-505D-EDBE-9EA7-98219285D616}"/>
              </a:ext>
            </a:extLst>
          </p:cNvPr>
          <p:cNvSpPr txBox="1"/>
          <p:nvPr/>
        </p:nvSpPr>
        <p:spPr>
          <a:xfrm>
            <a:off x="539286" y="57633"/>
            <a:ext cx="4188646" cy="369332"/>
          </a:xfrm>
          <a:prstGeom prst="rect">
            <a:avLst/>
          </a:prstGeom>
          <a:noFill/>
        </p:spPr>
        <p:txBody>
          <a:bodyPr wrap="square" rtlCol="0">
            <a:spAutoFit/>
          </a:bodyPr>
          <a:lstStyle/>
          <a:p>
            <a:r>
              <a:rPr lang="es-EC" i="1" dirty="0">
                <a:solidFill>
                  <a:srgbClr val="2D2D93"/>
                </a:solidFill>
                <a:latin typeface="Montserrat" pitchFamily="2" charset="77"/>
              </a:rPr>
              <a:t>Ministerio de Economía y Finanzas</a:t>
            </a:r>
          </a:p>
        </p:txBody>
      </p:sp>
      <p:pic>
        <p:nvPicPr>
          <p:cNvPr id="4" name="Imagen 3">
            <a:extLst>
              <a:ext uri="{FF2B5EF4-FFF2-40B4-BE49-F238E27FC236}">
                <a16:creationId xmlns:a16="http://schemas.microsoft.com/office/drawing/2014/main" id="{85AF6092-80F7-1E08-96F2-0C585BB55860}"/>
              </a:ext>
            </a:extLst>
          </p:cNvPr>
          <p:cNvPicPr>
            <a:picLocks noChangeAspect="1"/>
          </p:cNvPicPr>
          <p:nvPr/>
        </p:nvPicPr>
        <p:blipFill>
          <a:blip r:embed="rId4"/>
          <a:stretch>
            <a:fillRect/>
          </a:stretch>
        </p:blipFill>
        <p:spPr>
          <a:xfrm>
            <a:off x="4597400" y="5778500"/>
            <a:ext cx="2997200" cy="1079500"/>
          </a:xfrm>
          <a:prstGeom prst="rect">
            <a:avLst/>
          </a:prstGeom>
        </p:spPr>
      </p:pic>
      <p:pic>
        <p:nvPicPr>
          <p:cNvPr id="3" name="Imagen 2">
            <a:extLst>
              <a:ext uri="{FF2B5EF4-FFF2-40B4-BE49-F238E27FC236}">
                <a16:creationId xmlns:a16="http://schemas.microsoft.com/office/drawing/2014/main" id="{3ABA1EC7-A37D-DFE9-5A48-6933F0361290}"/>
              </a:ext>
            </a:extLst>
          </p:cNvPr>
          <p:cNvPicPr>
            <a:picLocks noChangeAspect="1"/>
          </p:cNvPicPr>
          <p:nvPr/>
        </p:nvPicPr>
        <p:blipFill rotWithShape="1">
          <a:blip r:embed="rId5">
            <a:alphaModFix amt="30000"/>
          </a:blip>
          <a:srcRect b="12869"/>
          <a:stretch/>
        </p:blipFill>
        <p:spPr>
          <a:xfrm>
            <a:off x="4267200" y="1178528"/>
            <a:ext cx="7772400" cy="4599972"/>
          </a:xfrm>
          <a:prstGeom prst="rect">
            <a:avLst/>
          </a:prstGeom>
        </p:spPr>
      </p:pic>
    </p:spTree>
    <p:extLst>
      <p:ext uri="{BB962C8B-B14F-4D97-AF65-F5344CB8AC3E}">
        <p14:creationId xmlns:p14="http://schemas.microsoft.com/office/powerpoint/2010/main" val="13194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1181600" cy="461665"/>
          </a:xfrm>
          <a:prstGeom prst="rect">
            <a:avLst/>
          </a:prstGeom>
          <a:noFill/>
        </p:spPr>
        <p:txBody>
          <a:bodyPr wrap="square" rtlCol="0">
            <a:spAutoFit/>
          </a:bodyPr>
          <a:lstStyle/>
          <a:p>
            <a:r>
              <a:rPr lang="es-ES" sz="2400" b="1" dirty="0">
                <a:solidFill>
                  <a:srgbClr val="2D2D93"/>
                </a:solidFill>
                <a:latin typeface="Arial" panose="020B0604020202020204" pitchFamily="34" charset="0"/>
                <a:cs typeface="Arial" panose="020B0604020202020204" pitchFamily="34" charset="0"/>
              </a:rPr>
              <a:t>NTCG 4 Anticipo de Fondos</a:t>
            </a:r>
            <a:endParaRPr lang="es-EC" sz="2400" b="1" dirty="0">
              <a:solidFill>
                <a:srgbClr val="2D2D93"/>
              </a:solidFill>
              <a:latin typeface="Arial" panose="020B0604020202020204" pitchFamily="34" charset="0"/>
              <a:cs typeface="Arial" panose="020B0604020202020204" pitchFamily="34" charset="0"/>
            </a:endParaRPr>
          </a:p>
        </p:txBody>
      </p:sp>
      <p:sp>
        <p:nvSpPr>
          <p:cNvPr id="9" name="Globo: flecha derecha 8">
            <a:extLst>
              <a:ext uri="{FF2B5EF4-FFF2-40B4-BE49-F238E27FC236}">
                <a16:creationId xmlns:a16="http://schemas.microsoft.com/office/drawing/2014/main" id="{B5F74ECF-81C5-4FAB-BA77-5B1423A727A9}"/>
              </a:ext>
            </a:extLst>
          </p:cNvPr>
          <p:cNvSpPr/>
          <p:nvPr/>
        </p:nvSpPr>
        <p:spPr>
          <a:xfrm>
            <a:off x="745067" y="1693333"/>
            <a:ext cx="5689600" cy="4419600"/>
          </a:xfrm>
          <a:prstGeom prst="rightArrowCallout">
            <a:avLst>
              <a:gd name="adj1" fmla="val 11207"/>
              <a:gd name="adj2" fmla="val 25383"/>
              <a:gd name="adj3" fmla="val 25383"/>
              <a:gd name="adj4" fmla="val 64977"/>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lang="es-ES" dirty="0"/>
              <a:t>El valor en libros del Subgrupo de anticipos de fondos de acuerdo con la materialidad de los mismos; y,</a:t>
            </a:r>
          </a:p>
          <a:p>
            <a:pPr marL="285750" indent="-285750">
              <a:buFont typeface="Arial" panose="020B0604020202020204" pitchFamily="34" charset="0"/>
              <a:buChar char="•"/>
            </a:pPr>
            <a:r>
              <a:rPr lang="es-ES" dirty="0"/>
              <a:t>La antigüedad del valor en libros del Subgrupo de</a:t>
            </a:r>
            <a:r>
              <a:rPr lang="es-EC" dirty="0"/>
              <a:t>anticipo de fondos</a:t>
            </a:r>
            <a:r>
              <a:rPr lang="es-EC" dirty="0">
                <a:solidFill>
                  <a:schemeClr val="tx1"/>
                </a:solidFill>
                <a:latin typeface="Arial Narrow" panose="020B0606020202030204" pitchFamily="34" charset="0"/>
                <a:sym typeface="Arial"/>
              </a:rPr>
              <a:t>.</a:t>
            </a:r>
          </a:p>
          <a:p>
            <a:pPr algn="just"/>
            <a:endParaRPr lang="es-EC" dirty="0"/>
          </a:p>
        </p:txBody>
      </p:sp>
      <p:sp>
        <p:nvSpPr>
          <p:cNvPr id="10" name="CuadroTexto 9">
            <a:extLst>
              <a:ext uri="{FF2B5EF4-FFF2-40B4-BE49-F238E27FC236}">
                <a16:creationId xmlns:a16="http://schemas.microsoft.com/office/drawing/2014/main" id="{9E1C2017-65E3-4DF2-BE8A-6F04CECAAFAD}"/>
              </a:ext>
            </a:extLst>
          </p:cNvPr>
          <p:cNvSpPr txBox="1"/>
          <p:nvPr/>
        </p:nvSpPr>
        <p:spPr>
          <a:xfrm>
            <a:off x="508000" y="1168400"/>
            <a:ext cx="3979333" cy="369332"/>
          </a:xfrm>
          <a:prstGeom prst="rect">
            <a:avLst/>
          </a:prstGeom>
          <a:noFill/>
        </p:spPr>
        <p:txBody>
          <a:bodyPr wrap="square" rtlCol="0">
            <a:spAutoFit/>
          </a:bodyPr>
          <a:lstStyle/>
          <a:p>
            <a:pPr algn="ctr"/>
            <a:r>
              <a:rPr lang="es-ES" b="1" dirty="0"/>
              <a:t>Información a Revelar</a:t>
            </a:r>
            <a:endParaRPr lang="es-EC" b="1" dirty="0"/>
          </a:p>
        </p:txBody>
      </p:sp>
      <p:sp>
        <p:nvSpPr>
          <p:cNvPr id="11" name="Rectángulo 10">
            <a:extLst>
              <a:ext uri="{FF2B5EF4-FFF2-40B4-BE49-F238E27FC236}">
                <a16:creationId xmlns:a16="http://schemas.microsoft.com/office/drawing/2014/main" id="{CE0ACAB4-08A1-49F7-A8DA-D92F1349BDF0}"/>
              </a:ext>
            </a:extLst>
          </p:cNvPr>
          <p:cNvSpPr/>
          <p:nvPr/>
        </p:nvSpPr>
        <p:spPr>
          <a:xfrm>
            <a:off x="6434667" y="1168400"/>
            <a:ext cx="5452533" cy="49445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_tradnl" sz="1400" b="1" i="1" dirty="0"/>
              <a:t>El saldo de la cuenta contable “Otros Anticipos por Obligaciones de Otros Entes Públicos”, por un monto de USD145.225.101,81, corresponde a valores incorporados contablemente, para regularizar el registro de Fondeo de manejo integrado de liquidez del Tesoro Nacional del Proyecto Cocinas de Inducción PEC, en los meses de noviembre del año 2021, julio de 2022, julio y diciembre 2023. </a:t>
            </a:r>
            <a:endParaRPr lang="es-EC" sz="1400" b="1" dirty="0"/>
          </a:p>
          <a:p>
            <a:pPr algn="just"/>
            <a:r>
              <a:rPr lang="es-ES_tradnl" sz="1400" b="1" i="1" dirty="0"/>
              <a:t> </a:t>
            </a:r>
            <a:endParaRPr lang="es-EC" sz="1400" b="1" dirty="0"/>
          </a:p>
          <a:p>
            <a:pPr algn="just"/>
            <a:r>
              <a:rPr lang="es-ES_tradnl" sz="1400" b="1" i="1" dirty="0"/>
              <a:t>El saldo de la cuenta contable “Anticipos por Devengar de Ejercicios Anteriores – Construcción de Obras” por un valor de USD409.096,09 corresponde a contratos del ex Ministerio de Hidrocarburos de los años 2003, 2004 y 2008.</a:t>
            </a:r>
            <a:endParaRPr lang="es-EC" sz="1400" b="1" dirty="0"/>
          </a:p>
          <a:p>
            <a:pPr algn="just"/>
            <a:r>
              <a:rPr lang="es-ES_tradnl" sz="1400" b="1" i="1" dirty="0"/>
              <a:t> </a:t>
            </a:r>
            <a:endParaRPr lang="es-EC" sz="1400" b="1" dirty="0"/>
          </a:p>
          <a:p>
            <a:pPr algn="just"/>
            <a:r>
              <a:rPr lang="es-ES_tradnl" sz="1400" b="1" i="1" dirty="0"/>
              <a:t>El saldo de la cuenta contable “De Cartas de Crédito por Devengar de Ejercicios Anteriores” por un valor de USD48.495.061,40 corresponde a: Registros pendientes por amortizar, el saldo se mantiene en los registros contables desde 2016.</a:t>
            </a:r>
            <a:endParaRPr lang="es-EC" sz="1400" b="1" dirty="0"/>
          </a:p>
          <a:p>
            <a:pPr algn="just"/>
            <a:r>
              <a:rPr lang="es-ES_tradnl" sz="1400" b="1" i="1" dirty="0"/>
              <a:t> </a:t>
            </a:r>
            <a:endParaRPr lang="es-EC" sz="1400" b="1" dirty="0"/>
          </a:p>
          <a:p>
            <a:pPr algn="just"/>
            <a:r>
              <a:rPr lang="es-ES_tradnl" sz="1400" b="1" i="1" dirty="0"/>
              <a:t>El saldo de la cuenta contable “Anticipos por Devengar de Ejercicios Anteriores – Compra de Bienes y/o Servicios” por un valor de USD913.198,20 corresponde a contratos de las entidades fusionadas (Electricidad, Secretaría de Hidrocarburos y Minería) y sus saldos se reflejan como iniciales en septiembre del 2018.</a:t>
            </a:r>
            <a:endParaRPr lang="es-EC" sz="1400" b="1" dirty="0"/>
          </a:p>
        </p:txBody>
      </p:sp>
    </p:spTree>
    <p:extLst>
      <p:ext uri="{BB962C8B-B14F-4D97-AF65-F5344CB8AC3E}">
        <p14:creationId xmlns:p14="http://schemas.microsoft.com/office/powerpoint/2010/main" val="198965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1181600" cy="461665"/>
          </a:xfrm>
          <a:prstGeom prst="rect">
            <a:avLst/>
          </a:prstGeom>
          <a:noFill/>
        </p:spPr>
        <p:txBody>
          <a:bodyPr wrap="square" rtlCol="0">
            <a:spAutoFit/>
          </a:bodyPr>
          <a:lstStyle/>
          <a:p>
            <a:r>
              <a:rPr lang="es-ES" sz="2400" b="1" dirty="0">
                <a:solidFill>
                  <a:srgbClr val="2D2D93"/>
                </a:solidFill>
                <a:latin typeface="Arial" panose="020B0604020202020204" pitchFamily="34" charset="0"/>
                <a:cs typeface="Arial" panose="020B0604020202020204" pitchFamily="34" charset="0"/>
              </a:rPr>
              <a:t>NTCG 5 Políticas Contables, Cambios en las Estimaciones y Corrección </a:t>
            </a:r>
            <a:endParaRPr lang="es-EC" sz="2400" b="1" dirty="0">
              <a:solidFill>
                <a:srgbClr val="2D2D93"/>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DFB73AC2-0FC1-4F95-8422-3128B2EDBFD3}"/>
              </a:ext>
            </a:extLst>
          </p:cNvPr>
          <p:cNvGraphicFramePr>
            <a:graphicFrameLocks noGrp="1"/>
          </p:cNvGraphicFramePr>
          <p:nvPr>
            <p:extLst>
              <p:ext uri="{D42A27DB-BD31-4B8C-83A1-F6EECF244321}">
                <p14:modId xmlns:p14="http://schemas.microsoft.com/office/powerpoint/2010/main" val="3750557128"/>
              </p:ext>
            </p:extLst>
          </p:nvPr>
        </p:nvGraphicFramePr>
        <p:xfrm>
          <a:off x="423334" y="933803"/>
          <a:ext cx="11497733" cy="4315530"/>
        </p:xfrm>
        <a:graphic>
          <a:graphicData uri="http://schemas.openxmlformats.org/drawingml/2006/table">
            <a:tbl>
              <a:tblPr firstRow="1" bandRow="1">
                <a:tableStyleId>{3B4B98B0-60AC-42C2-AFA5-B58CD77FA1E5}</a:tableStyleId>
              </a:tblPr>
              <a:tblGrid>
                <a:gridCol w="11497733">
                  <a:extLst>
                    <a:ext uri="{9D8B030D-6E8A-4147-A177-3AD203B41FA5}">
                      <a16:colId xmlns:a16="http://schemas.microsoft.com/office/drawing/2014/main" val="3081973570"/>
                    </a:ext>
                  </a:extLst>
                </a:gridCol>
              </a:tblGrid>
              <a:tr h="392321">
                <a:tc>
                  <a:txBody>
                    <a:bodyPr/>
                    <a:lstStyle/>
                    <a:p>
                      <a:pPr algn="ctr"/>
                      <a:endParaRPr lang="es-ES" dirty="0"/>
                    </a:p>
                  </a:txBody>
                  <a:tcPr/>
                </a:tc>
                <a:extLst>
                  <a:ext uri="{0D108BD9-81ED-4DB2-BD59-A6C34878D82A}">
                    <a16:rowId xmlns:a16="http://schemas.microsoft.com/office/drawing/2014/main" val="3790922494"/>
                  </a:ext>
                </a:extLst>
              </a:tr>
              <a:tr h="3923209">
                <a:tc>
                  <a:txBody>
                    <a:bodyPr/>
                    <a:lstStyle/>
                    <a:p>
                      <a:pPr algn="just"/>
                      <a:r>
                        <a:rPr lang="es-ES" dirty="0"/>
                        <a:t>El Gobierno Autónomo Provincial de Cuenca el 01 de mayo de 2022 adquirió un tractor por USD150.000,00 cuya vida útil es de 10 años. </a:t>
                      </a:r>
                    </a:p>
                    <a:p>
                      <a:pPr algn="just"/>
                      <a:endParaRPr lang="es-ES" dirty="0"/>
                    </a:p>
                    <a:p>
                      <a:pPr algn="just"/>
                      <a:r>
                        <a:rPr lang="es-ES" dirty="0"/>
                        <a:t>Al 30 de junio de 2025 tenemos los siguientes datos:</a:t>
                      </a:r>
                    </a:p>
                    <a:p>
                      <a:pPr marL="171450" lvl="2" indent="-171450" algn="just">
                        <a:buFont typeface="Arial" panose="020B0604020202020204" pitchFamily="34" charset="0"/>
                        <a:buChar char="•"/>
                      </a:pPr>
                      <a:r>
                        <a:rPr lang="es-ES" dirty="0"/>
                        <a:t>Valor contable USD150.000,00</a:t>
                      </a:r>
                    </a:p>
                    <a:p>
                      <a:pPr marL="171450" lvl="2" indent="-171450" algn="just">
                        <a:buFont typeface="Arial" panose="020B0604020202020204" pitchFamily="34" charset="0"/>
                        <a:buChar char="•"/>
                      </a:pPr>
                      <a:r>
                        <a:rPr lang="es-ES" dirty="0"/>
                        <a:t>Depreciación acumulada USD42.750,00</a:t>
                      </a:r>
                    </a:p>
                    <a:p>
                      <a:pPr marL="171450" lvl="2" indent="-171450" algn="just">
                        <a:buFont typeface="Arial" panose="020B0604020202020204" pitchFamily="34" charset="0"/>
                        <a:buChar char="•"/>
                      </a:pPr>
                      <a:r>
                        <a:rPr lang="es-ES" dirty="0"/>
                        <a:t>Valor en libros USD107.250,00</a:t>
                      </a:r>
                    </a:p>
                    <a:p>
                      <a:endParaRPr lang="es-ES" dirty="0"/>
                    </a:p>
                    <a:p>
                      <a:r>
                        <a:rPr lang="es-ES" dirty="0"/>
                        <a:t>Con fecha 01 de julio de 2025, el técnico afín determina que la vida útil del tractor debe ser por un total de 8 años de acuerdo a las especificaciones técnicas que tiene la maquinaria.</a:t>
                      </a:r>
                    </a:p>
                    <a:p>
                      <a:endParaRPr lang="es-ES" dirty="0"/>
                    </a:p>
                    <a:p>
                      <a:r>
                        <a:rPr lang="es-ES" dirty="0"/>
                        <a:t>En este sentido, el departamento financiero procede a recalcular la depreciación acumulada, en virtud del cambio de la vida útil del bien y su nuevo Cuota de Depreciación Proporcional (CDP).</a:t>
                      </a:r>
                      <a:endParaRPr lang="es-EC" dirty="0"/>
                    </a:p>
                  </a:txBody>
                  <a:tcPr/>
                </a:tc>
                <a:extLst>
                  <a:ext uri="{0D108BD9-81ED-4DB2-BD59-A6C34878D82A}">
                    <a16:rowId xmlns:a16="http://schemas.microsoft.com/office/drawing/2014/main" val="2164027203"/>
                  </a:ext>
                </a:extLst>
              </a:tr>
            </a:tbl>
          </a:graphicData>
        </a:graphic>
      </p:graphicFrame>
    </p:spTree>
    <p:extLst>
      <p:ext uri="{BB962C8B-B14F-4D97-AF65-F5344CB8AC3E}">
        <p14:creationId xmlns:p14="http://schemas.microsoft.com/office/powerpoint/2010/main" val="405550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1181600" cy="461665"/>
          </a:xfrm>
          <a:prstGeom prst="rect">
            <a:avLst/>
          </a:prstGeom>
          <a:noFill/>
        </p:spPr>
        <p:txBody>
          <a:bodyPr wrap="square" rtlCol="0">
            <a:spAutoFit/>
          </a:bodyPr>
          <a:lstStyle/>
          <a:p>
            <a:r>
              <a:rPr lang="es-ES" sz="2400" b="1" dirty="0">
                <a:solidFill>
                  <a:srgbClr val="2D2D93"/>
                </a:solidFill>
                <a:latin typeface="Arial" panose="020B0604020202020204" pitchFamily="34" charset="0"/>
                <a:cs typeface="Arial" panose="020B0604020202020204" pitchFamily="34" charset="0"/>
              </a:rPr>
              <a:t>NTCG 5 Políticas Contables, Cambios en las Estimaciones y Corrección </a:t>
            </a:r>
            <a:endParaRPr lang="es-EC" sz="2400" b="1" dirty="0">
              <a:solidFill>
                <a:srgbClr val="2D2D93"/>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810CDF48-C5B0-4F06-875E-F196A91BDFFF}"/>
              </a:ext>
            </a:extLst>
          </p:cNvPr>
          <p:cNvPicPr>
            <a:picLocks noChangeAspect="1"/>
          </p:cNvPicPr>
          <p:nvPr/>
        </p:nvPicPr>
        <p:blipFill>
          <a:blip r:embed="rId3"/>
          <a:stretch>
            <a:fillRect/>
          </a:stretch>
        </p:blipFill>
        <p:spPr>
          <a:xfrm>
            <a:off x="1673600" y="1156221"/>
            <a:ext cx="3141088" cy="2755377"/>
          </a:xfrm>
          <a:prstGeom prst="rect">
            <a:avLst/>
          </a:prstGeom>
        </p:spPr>
      </p:pic>
      <p:pic>
        <p:nvPicPr>
          <p:cNvPr id="5" name="Imagen 4">
            <a:extLst>
              <a:ext uri="{FF2B5EF4-FFF2-40B4-BE49-F238E27FC236}">
                <a16:creationId xmlns:a16="http://schemas.microsoft.com/office/drawing/2014/main" id="{AABD0D3C-06BD-4A4B-90DB-3FFCD9A343F5}"/>
              </a:ext>
            </a:extLst>
          </p:cNvPr>
          <p:cNvPicPr>
            <a:picLocks noChangeAspect="1"/>
          </p:cNvPicPr>
          <p:nvPr/>
        </p:nvPicPr>
        <p:blipFill>
          <a:blip r:embed="rId4"/>
          <a:stretch>
            <a:fillRect/>
          </a:stretch>
        </p:blipFill>
        <p:spPr>
          <a:xfrm>
            <a:off x="6601200" y="1156221"/>
            <a:ext cx="3627778" cy="2755377"/>
          </a:xfrm>
          <a:prstGeom prst="rect">
            <a:avLst/>
          </a:prstGeom>
        </p:spPr>
      </p:pic>
      <p:pic>
        <p:nvPicPr>
          <p:cNvPr id="6" name="Imagen 5">
            <a:extLst>
              <a:ext uri="{FF2B5EF4-FFF2-40B4-BE49-F238E27FC236}">
                <a16:creationId xmlns:a16="http://schemas.microsoft.com/office/drawing/2014/main" id="{AE8F66C3-9BB6-42F3-9A34-696AC8C29967}"/>
              </a:ext>
            </a:extLst>
          </p:cNvPr>
          <p:cNvPicPr>
            <a:picLocks noChangeAspect="1"/>
          </p:cNvPicPr>
          <p:nvPr/>
        </p:nvPicPr>
        <p:blipFill rotWithShape="1">
          <a:blip r:embed="rId5"/>
          <a:srcRect l="14776" t="4350" r="13593"/>
          <a:stretch/>
        </p:blipFill>
        <p:spPr>
          <a:xfrm>
            <a:off x="2760133" y="4441062"/>
            <a:ext cx="6773333" cy="1025527"/>
          </a:xfrm>
          <a:prstGeom prst="rect">
            <a:avLst/>
          </a:prstGeom>
          <a:ln w="31750">
            <a:solidFill>
              <a:schemeClr val="accent5">
                <a:lumMod val="50000"/>
              </a:schemeClr>
            </a:solidFill>
          </a:ln>
          <a:effectLst>
            <a:softEdge rad="0"/>
          </a:effectLst>
        </p:spPr>
      </p:pic>
    </p:spTree>
    <p:extLst>
      <p:ext uri="{BB962C8B-B14F-4D97-AF65-F5344CB8AC3E}">
        <p14:creationId xmlns:p14="http://schemas.microsoft.com/office/powerpoint/2010/main" val="98349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1181600" cy="461665"/>
          </a:xfrm>
          <a:prstGeom prst="rect">
            <a:avLst/>
          </a:prstGeom>
          <a:noFill/>
        </p:spPr>
        <p:txBody>
          <a:bodyPr wrap="square" rtlCol="0">
            <a:spAutoFit/>
          </a:bodyPr>
          <a:lstStyle/>
          <a:p>
            <a:r>
              <a:rPr lang="es-ES" sz="2400" b="1" dirty="0">
                <a:solidFill>
                  <a:srgbClr val="2D2D93"/>
                </a:solidFill>
                <a:latin typeface="Arial" panose="020B0604020202020204" pitchFamily="34" charset="0"/>
                <a:cs typeface="Arial" panose="020B0604020202020204" pitchFamily="34" charset="0"/>
              </a:rPr>
              <a:t>NTCG 5 Políticas Contables, Cambios en las Estimaciones y Corrección </a:t>
            </a:r>
            <a:endParaRPr lang="es-EC" sz="2400" b="1" dirty="0">
              <a:solidFill>
                <a:srgbClr val="2D2D93"/>
              </a:solidFill>
              <a:latin typeface="Arial" panose="020B0604020202020204" pitchFamily="34" charset="0"/>
              <a:cs typeface="Arial" panose="020B0604020202020204" pitchFamily="34" charset="0"/>
            </a:endParaRPr>
          </a:p>
        </p:txBody>
      </p:sp>
      <p:sp>
        <p:nvSpPr>
          <p:cNvPr id="9" name="Globo: flecha derecha 8">
            <a:extLst>
              <a:ext uri="{FF2B5EF4-FFF2-40B4-BE49-F238E27FC236}">
                <a16:creationId xmlns:a16="http://schemas.microsoft.com/office/drawing/2014/main" id="{B5F74ECF-81C5-4FAB-BA77-5B1423A727A9}"/>
              </a:ext>
            </a:extLst>
          </p:cNvPr>
          <p:cNvSpPr/>
          <p:nvPr/>
        </p:nvSpPr>
        <p:spPr>
          <a:xfrm>
            <a:off x="745067" y="1693333"/>
            <a:ext cx="5689600" cy="4419600"/>
          </a:xfrm>
          <a:prstGeom prst="rightArrowCallout">
            <a:avLst>
              <a:gd name="adj1" fmla="val 11207"/>
              <a:gd name="adj2" fmla="val 25383"/>
              <a:gd name="adj3" fmla="val 25383"/>
              <a:gd name="adj4" fmla="val 64977"/>
            </a:avLst>
          </a:prstGeom>
        </p:spPr>
        <p:style>
          <a:lnRef idx="2">
            <a:schemeClr val="accent5"/>
          </a:lnRef>
          <a:fillRef idx="1">
            <a:schemeClr val="lt1"/>
          </a:fillRef>
          <a:effectRef idx="0">
            <a:schemeClr val="accent5"/>
          </a:effectRef>
          <a:fontRef idx="minor">
            <a:schemeClr val="dk1"/>
          </a:fontRef>
        </p:style>
        <p:txBody>
          <a:bodyPr rtlCol="0" anchor="ctr"/>
          <a:lstStyle/>
          <a:p>
            <a:pPr marL="171450" lvl="0" indent="-171450" algn="just">
              <a:buFont typeface="Arial" panose="020B0604020202020204" pitchFamily="34" charset="0"/>
              <a:buChar char="•"/>
            </a:pPr>
            <a:r>
              <a:rPr lang="es-EC" dirty="0">
                <a:solidFill>
                  <a:schemeClr val="tx1"/>
                </a:solidFill>
                <a:latin typeface="Arial Narrow" panose="020B0606020202030204" pitchFamily="34" charset="0"/>
                <a:sym typeface="Arial"/>
              </a:rPr>
              <a:t>La naturaleza y valor de cualquier cambio en una estimación contable (saldo inicial menos saldo final), que haya producido efectos en el ejercicio presente, o que se espere producirlos en ejercicios futuros;</a:t>
            </a:r>
          </a:p>
          <a:p>
            <a:pPr marL="171450" lvl="0" indent="-171450" algn="just">
              <a:buFont typeface="Arial" panose="020B0604020202020204" pitchFamily="34" charset="0"/>
              <a:buChar char="•"/>
            </a:pPr>
            <a:r>
              <a:rPr lang="es-EC" dirty="0">
                <a:solidFill>
                  <a:schemeClr val="tx1"/>
                </a:solidFill>
                <a:latin typeface="Arial Narrow" panose="020B0606020202030204" pitchFamily="34" charset="0"/>
                <a:sym typeface="Arial"/>
              </a:rPr>
              <a:t>El efecto que se produjo en el ejercicio fiscal actual y el que se estima producirá en ejercicios fiscales futuros; y,</a:t>
            </a:r>
          </a:p>
          <a:p>
            <a:pPr marL="171450" lvl="0" indent="-171450" algn="just">
              <a:buFont typeface="Arial" panose="020B0604020202020204" pitchFamily="34" charset="0"/>
              <a:buChar char="•"/>
            </a:pPr>
            <a:r>
              <a:rPr lang="es-EC" dirty="0">
                <a:solidFill>
                  <a:schemeClr val="tx1"/>
                </a:solidFill>
                <a:latin typeface="Arial Narrow" panose="020B0606020202030204" pitchFamily="34" charset="0"/>
                <a:sym typeface="Arial"/>
              </a:rPr>
              <a:t>En el caso de que no sea posible estimar los efectos en ejercicios fiscales posteriores, se debe revelar este hecho.</a:t>
            </a:r>
          </a:p>
          <a:p>
            <a:pPr algn="just"/>
            <a:endParaRPr lang="es-EC" dirty="0"/>
          </a:p>
        </p:txBody>
      </p:sp>
      <p:sp>
        <p:nvSpPr>
          <p:cNvPr id="10" name="CuadroTexto 9">
            <a:extLst>
              <a:ext uri="{FF2B5EF4-FFF2-40B4-BE49-F238E27FC236}">
                <a16:creationId xmlns:a16="http://schemas.microsoft.com/office/drawing/2014/main" id="{9E1C2017-65E3-4DF2-BE8A-6F04CECAAFAD}"/>
              </a:ext>
            </a:extLst>
          </p:cNvPr>
          <p:cNvSpPr txBox="1"/>
          <p:nvPr/>
        </p:nvSpPr>
        <p:spPr>
          <a:xfrm>
            <a:off x="508000" y="1168400"/>
            <a:ext cx="3979333" cy="369332"/>
          </a:xfrm>
          <a:prstGeom prst="rect">
            <a:avLst/>
          </a:prstGeom>
          <a:noFill/>
        </p:spPr>
        <p:txBody>
          <a:bodyPr wrap="square" rtlCol="0">
            <a:spAutoFit/>
          </a:bodyPr>
          <a:lstStyle/>
          <a:p>
            <a:pPr algn="ctr"/>
            <a:r>
              <a:rPr lang="es-ES" b="1" dirty="0"/>
              <a:t>Información a Revelar</a:t>
            </a:r>
            <a:endParaRPr lang="es-EC" b="1" dirty="0"/>
          </a:p>
        </p:txBody>
      </p:sp>
      <p:sp>
        <p:nvSpPr>
          <p:cNvPr id="11" name="Rectángulo 10">
            <a:extLst>
              <a:ext uri="{FF2B5EF4-FFF2-40B4-BE49-F238E27FC236}">
                <a16:creationId xmlns:a16="http://schemas.microsoft.com/office/drawing/2014/main" id="{CE0ACAB4-08A1-49F7-A8DA-D92F1349BDF0}"/>
              </a:ext>
            </a:extLst>
          </p:cNvPr>
          <p:cNvSpPr/>
          <p:nvPr/>
        </p:nvSpPr>
        <p:spPr>
          <a:xfrm>
            <a:off x="7044267" y="1168400"/>
            <a:ext cx="4842933" cy="49445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just">
              <a:buFont typeface="Arial" panose="020B0604020202020204" pitchFamily="34" charset="0"/>
              <a:buChar char="•"/>
              <a:defRPr/>
            </a:pPr>
            <a:r>
              <a:rPr lang="es-EC" dirty="0"/>
              <a:t>Producto del recálculo de vida útil de una Maquinaria y Equipo (Tractor) en condiciones normales, el </a:t>
            </a:r>
            <a:r>
              <a:rPr lang="es-ES" dirty="0"/>
              <a:t>Gobierno Autónomo Provincial de Cuenca reestimó la Cuota de Depreciación Proporcional y la Depreciación Acumulada, cuyo efecto financiero en el ejercicio fiscal 2025 se refleja en el aumento del Gasto de depreciación de Bienes de Administración (639.01) y en la depreciación acumulada (141.99.04) por un valor de USD10.687,50.</a:t>
            </a:r>
          </a:p>
          <a:p>
            <a:pPr marL="285750" indent="-285750" algn="just">
              <a:buFont typeface="Arial" panose="020B0604020202020204" pitchFamily="34" charset="0"/>
              <a:buChar char="•"/>
              <a:defRPr/>
            </a:pPr>
            <a:r>
              <a:rPr lang="es-ES" dirty="0"/>
              <a:t>A partir del 01 de julio 2025, el incremento del gasto por depreciación y de la depreciación acumulada de la </a:t>
            </a:r>
            <a:r>
              <a:rPr lang="es-EC" dirty="0"/>
              <a:t>Maquinaria y Equipo (Tractor) es de USD281,25 como resultado de: [Recálculo del Valor depreciación mensual (USD1.406,25) </a:t>
            </a:r>
            <a:r>
              <a:rPr lang="es-EC" dirty="0">
                <a:solidFill>
                  <a:srgbClr val="FF0000"/>
                </a:solidFill>
              </a:rPr>
              <a:t>-</a:t>
            </a:r>
            <a:r>
              <a:rPr lang="es-EC" dirty="0"/>
              <a:t> Valor depreciación mensual anterior (USD1.125,00)].</a:t>
            </a:r>
          </a:p>
        </p:txBody>
      </p:sp>
    </p:spTree>
    <p:extLst>
      <p:ext uri="{BB962C8B-B14F-4D97-AF65-F5344CB8AC3E}">
        <p14:creationId xmlns:p14="http://schemas.microsoft.com/office/powerpoint/2010/main" val="354972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1181600" cy="461665"/>
          </a:xfrm>
          <a:prstGeom prst="rect">
            <a:avLst/>
          </a:prstGeom>
          <a:noFill/>
        </p:spPr>
        <p:txBody>
          <a:bodyPr wrap="square" rtlCol="0">
            <a:spAutoFit/>
          </a:bodyPr>
          <a:lstStyle/>
          <a:p>
            <a:r>
              <a:rPr lang="es-ES" sz="2400" b="1" dirty="0">
                <a:solidFill>
                  <a:srgbClr val="2D2D93"/>
                </a:solidFill>
                <a:latin typeface="Arial" panose="020B0604020202020204" pitchFamily="34" charset="0"/>
                <a:cs typeface="Arial" panose="020B0604020202020204" pitchFamily="34" charset="0"/>
              </a:rPr>
              <a:t>NTCG 6 Cuentas por Cobrar</a:t>
            </a:r>
            <a:endParaRPr lang="es-EC" sz="2400" b="1" dirty="0">
              <a:solidFill>
                <a:srgbClr val="2D2D93"/>
              </a:solidFill>
              <a:latin typeface="Arial" panose="020B0604020202020204" pitchFamily="34" charset="0"/>
              <a:cs typeface="Arial" panose="020B0604020202020204" pitchFamily="34" charset="0"/>
            </a:endParaRPr>
          </a:p>
        </p:txBody>
      </p:sp>
      <p:sp>
        <p:nvSpPr>
          <p:cNvPr id="9" name="Globo: flecha derecha 8">
            <a:extLst>
              <a:ext uri="{FF2B5EF4-FFF2-40B4-BE49-F238E27FC236}">
                <a16:creationId xmlns:a16="http://schemas.microsoft.com/office/drawing/2014/main" id="{B5F74ECF-81C5-4FAB-BA77-5B1423A727A9}"/>
              </a:ext>
            </a:extLst>
          </p:cNvPr>
          <p:cNvSpPr/>
          <p:nvPr/>
        </p:nvSpPr>
        <p:spPr>
          <a:xfrm>
            <a:off x="745067" y="1693333"/>
            <a:ext cx="5689600" cy="4419600"/>
          </a:xfrm>
          <a:prstGeom prst="rightArrowCallout">
            <a:avLst>
              <a:gd name="adj1" fmla="val 11207"/>
              <a:gd name="adj2" fmla="val 25383"/>
              <a:gd name="adj3" fmla="val 25383"/>
              <a:gd name="adj4" fmla="val 64977"/>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just">
              <a:buFont typeface="Arial" panose="020B0604020202020204" pitchFamily="34" charset="0"/>
              <a:buChar char="•"/>
            </a:pPr>
            <a:r>
              <a:rPr lang="es-ES" sz="1600" dirty="0"/>
              <a:t>El valor en libros por cada clase de las cuentas por cobrar, de acuerdo con la materialidad de los mismos; </a:t>
            </a:r>
          </a:p>
          <a:p>
            <a:pPr marL="285750" indent="-285750" algn="just">
              <a:buFont typeface="Arial" panose="020B0604020202020204" pitchFamily="34" charset="0"/>
              <a:buChar char="•"/>
            </a:pPr>
            <a:r>
              <a:rPr lang="es-ES" sz="1600" dirty="0"/>
              <a:t>La antigüedad del valor en libros de las cuentas por </a:t>
            </a:r>
            <a:r>
              <a:rPr lang="es-EC" sz="1600" dirty="0"/>
              <a:t>cobrar; </a:t>
            </a:r>
          </a:p>
          <a:p>
            <a:pPr marL="285750" indent="-285750" algn="just">
              <a:buFont typeface="Arial" panose="020B0604020202020204" pitchFamily="34" charset="0"/>
              <a:buChar char="•"/>
            </a:pPr>
            <a:r>
              <a:rPr lang="es-ES" sz="1600" dirty="0"/>
              <a:t>El valor de las bajas de las cuentas por cobrar, y una breve descripción de las circunstancias o eventos que determinaron el ajuste patrimonial de las mismas; y, </a:t>
            </a:r>
          </a:p>
          <a:p>
            <a:pPr marL="285750" indent="-285750" algn="just">
              <a:buFont typeface="Arial" panose="020B0604020202020204" pitchFamily="34" charset="0"/>
              <a:buChar char="•"/>
            </a:pPr>
            <a:r>
              <a:rPr lang="es-ES" sz="1600" dirty="0"/>
              <a:t>El valor de las cuentas por cobrar que fueron reconocidas como cuentas de dudosa recuperación (cuenta contable “</a:t>
            </a:r>
            <a:r>
              <a:rPr lang="es-ES" sz="1600" i="1" dirty="0"/>
              <a:t>Deudores Financieros no Recuperables”), así como, una breve descripción de </a:t>
            </a:r>
            <a:r>
              <a:rPr lang="es-ES" sz="1600" dirty="0"/>
              <a:t>las circunstancias o eventos que determinó dicho </a:t>
            </a:r>
            <a:r>
              <a:rPr lang="es-EC" sz="1600" dirty="0"/>
              <a:t>ajuste</a:t>
            </a:r>
          </a:p>
        </p:txBody>
      </p:sp>
      <p:sp>
        <p:nvSpPr>
          <p:cNvPr id="10" name="CuadroTexto 9">
            <a:extLst>
              <a:ext uri="{FF2B5EF4-FFF2-40B4-BE49-F238E27FC236}">
                <a16:creationId xmlns:a16="http://schemas.microsoft.com/office/drawing/2014/main" id="{9E1C2017-65E3-4DF2-BE8A-6F04CECAAFAD}"/>
              </a:ext>
            </a:extLst>
          </p:cNvPr>
          <p:cNvSpPr txBox="1"/>
          <p:nvPr/>
        </p:nvSpPr>
        <p:spPr>
          <a:xfrm>
            <a:off x="508000" y="1168400"/>
            <a:ext cx="3979333" cy="369332"/>
          </a:xfrm>
          <a:prstGeom prst="rect">
            <a:avLst/>
          </a:prstGeom>
          <a:noFill/>
        </p:spPr>
        <p:txBody>
          <a:bodyPr wrap="square" rtlCol="0">
            <a:spAutoFit/>
          </a:bodyPr>
          <a:lstStyle/>
          <a:p>
            <a:pPr algn="ctr"/>
            <a:r>
              <a:rPr lang="es-ES" b="1" dirty="0"/>
              <a:t>Información a Revelar</a:t>
            </a:r>
            <a:endParaRPr lang="es-EC" b="1" dirty="0"/>
          </a:p>
        </p:txBody>
      </p:sp>
      <p:sp>
        <p:nvSpPr>
          <p:cNvPr id="11" name="Rectángulo 10">
            <a:extLst>
              <a:ext uri="{FF2B5EF4-FFF2-40B4-BE49-F238E27FC236}">
                <a16:creationId xmlns:a16="http://schemas.microsoft.com/office/drawing/2014/main" id="{CE0ACAB4-08A1-49F7-A8DA-D92F1349BDF0}"/>
              </a:ext>
            </a:extLst>
          </p:cNvPr>
          <p:cNvSpPr/>
          <p:nvPr/>
        </p:nvSpPr>
        <p:spPr>
          <a:xfrm>
            <a:off x="7044267" y="702862"/>
            <a:ext cx="4842933" cy="568100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C" dirty="0"/>
              <a:t>El saldo del subgrupo “Cuentas por Cobrar” al 31 de diciembre de 2025 es de USD11.183.665,60, la materialidad dentro de este subgrupo contable se refleja en las cuentas:</a:t>
            </a:r>
          </a:p>
          <a:p>
            <a:pPr algn="just"/>
            <a:r>
              <a:rPr lang="es-EC" dirty="0"/>
              <a:t> </a:t>
            </a:r>
          </a:p>
          <a:p>
            <a:pPr lvl="0" algn="just"/>
            <a:r>
              <a:rPr lang="es-EC" dirty="0"/>
              <a:t> “Cuentas por Cobrar Venta de Bienes y Servicios con USD8.434.256,88.</a:t>
            </a:r>
          </a:p>
          <a:p>
            <a:pPr lvl="0" algn="just"/>
            <a:r>
              <a:rPr lang="es-EC" dirty="0"/>
              <a:t> “Cuentas por Cobrar Rentas de Inversiones y Multas” con USD2.468.8.5,05 y “Cuentas por Cobrar Impuesto al Valor Agregado – Compras” es de USD280.603,67.</a:t>
            </a:r>
          </a:p>
          <a:p>
            <a:pPr algn="just"/>
            <a:r>
              <a:rPr lang="es-EC" dirty="0"/>
              <a:t> </a:t>
            </a:r>
          </a:p>
          <a:p>
            <a:pPr algn="just"/>
            <a:r>
              <a:rPr lang="es-EC" dirty="0"/>
              <a:t>El saldo de la cuenta contable “Cuentas por Cobrar de Años Anteriores” es de USD16.404.183,81; la materialidad dentro de este subgrupo contable se refleja en las “Cuentas por Cobrar Años Anteriores Venta de Bienes y Servicios” con </a:t>
            </a:r>
            <a:r>
              <a:rPr lang="es-EC" i="1" dirty="0"/>
              <a:t>USD8.919.106,12; “Cuentas por Cobrar Años Anteriores Renta de Inversiones y Multas” por USD3.574.445,24.</a:t>
            </a:r>
            <a:endParaRPr lang="es-EC" dirty="0"/>
          </a:p>
          <a:p>
            <a:pPr algn="just"/>
            <a:endParaRPr lang="es-EC" dirty="0"/>
          </a:p>
        </p:txBody>
      </p:sp>
    </p:spTree>
    <p:extLst>
      <p:ext uri="{BB962C8B-B14F-4D97-AF65-F5344CB8AC3E}">
        <p14:creationId xmlns:p14="http://schemas.microsoft.com/office/powerpoint/2010/main" val="303096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1181600" cy="461665"/>
          </a:xfrm>
          <a:prstGeom prst="rect">
            <a:avLst/>
          </a:prstGeom>
          <a:noFill/>
        </p:spPr>
        <p:txBody>
          <a:bodyPr wrap="square" rtlCol="0">
            <a:spAutoFit/>
          </a:bodyPr>
          <a:lstStyle/>
          <a:p>
            <a:r>
              <a:rPr lang="es-ES" sz="2400" b="1" dirty="0">
                <a:solidFill>
                  <a:srgbClr val="2D2D93"/>
                </a:solidFill>
                <a:latin typeface="Arial" panose="020B0604020202020204" pitchFamily="34" charset="0"/>
                <a:cs typeface="Arial" panose="020B0604020202020204" pitchFamily="34" charset="0"/>
              </a:rPr>
              <a:t>NTCG 6 Cuentas por Cobrar</a:t>
            </a:r>
            <a:endParaRPr lang="es-EC" sz="2400" b="1" dirty="0">
              <a:solidFill>
                <a:srgbClr val="2D2D93"/>
              </a:solidFill>
              <a:latin typeface="Arial" panose="020B0604020202020204" pitchFamily="34" charset="0"/>
              <a:cs typeface="Arial" panose="020B0604020202020204" pitchFamily="34" charset="0"/>
            </a:endParaRPr>
          </a:p>
        </p:txBody>
      </p:sp>
      <p:sp>
        <p:nvSpPr>
          <p:cNvPr id="9" name="Globo: flecha derecha 8">
            <a:extLst>
              <a:ext uri="{FF2B5EF4-FFF2-40B4-BE49-F238E27FC236}">
                <a16:creationId xmlns:a16="http://schemas.microsoft.com/office/drawing/2014/main" id="{B5F74ECF-81C5-4FAB-BA77-5B1423A727A9}"/>
              </a:ext>
            </a:extLst>
          </p:cNvPr>
          <p:cNvSpPr/>
          <p:nvPr/>
        </p:nvSpPr>
        <p:spPr>
          <a:xfrm>
            <a:off x="745067" y="1693333"/>
            <a:ext cx="5689600" cy="4419600"/>
          </a:xfrm>
          <a:prstGeom prst="rightArrowCallout">
            <a:avLst>
              <a:gd name="adj1" fmla="val 11207"/>
              <a:gd name="adj2" fmla="val 25383"/>
              <a:gd name="adj3" fmla="val 25383"/>
              <a:gd name="adj4" fmla="val 64977"/>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just">
              <a:buFont typeface="Arial" panose="020B0604020202020204" pitchFamily="34" charset="0"/>
              <a:buChar char="•"/>
            </a:pPr>
            <a:r>
              <a:rPr lang="es-ES" sz="1600" dirty="0"/>
              <a:t>El valor en libros por cada clase de las cuentas por cobrar, de acuerdo con la materialidad de los mismos; </a:t>
            </a:r>
          </a:p>
          <a:p>
            <a:pPr marL="285750" indent="-285750" algn="just">
              <a:buFont typeface="Arial" panose="020B0604020202020204" pitchFamily="34" charset="0"/>
              <a:buChar char="•"/>
            </a:pPr>
            <a:r>
              <a:rPr lang="es-ES" sz="1600" dirty="0"/>
              <a:t>La antigüedad del valor en libros de las cuentas por </a:t>
            </a:r>
            <a:r>
              <a:rPr lang="es-EC" sz="1600" dirty="0"/>
              <a:t>cobrar; </a:t>
            </a:r>
          </a:p>
          <a:p>
            <a:pPr marL="285750" indent="-285750" algn="just">
              <a:buFont typeface="Arial" panose="020B0604020202020204" pitchFamily="34" charset="0"/>
              <a:buChar char="•"/>
            </a:pPr>
            <a:r>
              <a:rPr lang="es-ES" sz="1600" dirty="0"/>
              <a:t>El valor de las bajas de las cuentas por cobrar, y una breve descripción de las circunstancias o eventos que determinaron el ajuste patrimonial de las mismas; y, </a:t>
            </a:r>
          </a:p>
          <a:p>
            <a:pPr marL="285750" indent="-285750" algn="just">
              <a:buFont typeface="Arial" panose="020B0604020202020204" pitchFamily="34" charset="0"/>
              <a:buChar char="•"/>
            </a:pPr>
            <a:r>
              <a:rPr lang="es-ES" sz="1600" dirty="0"/>
              <a:t>El valor de las cuentas por cobrar que fueron reconocidas como cuentas de dudosa recuperación (cuenta contable “</a:t>
            </a:r>
            <a:r>
              <a:rPr lang="es-ES" sz="1600" i="1" dirty="0"/>
              <a:t>Deudores Financieros no Recuperables”), así como, una breve descripción de </a:t>
            </a:r>
            <a:r>
              <a:rPr lang="es-ES" sz="1600" dirty="0"/>
              <a:t>las circunstancias o eventos que determinó dicho </a:t>
            </a:r>
            <a:r>
              <a:rPr lang="es-EC" sz="1600" dirty="0"/>
              <a:t>ajuste</a:t>
            </a:r>
          </a:p>
        </p:txBody>
      </p:sp>
      <p:sp>
        <p:nvSpPr>
          <p:cNvPr id="10" name="CuadroTexto 9">
            <a:extLst>
              <a:ext uri="{FF2B5EF4-FFF2-40B4-BE49-F238E27FC236}">
                <a16:creationId xmlns:a16="http://schemas.microsoft.com/office/drawing/2014/main" id="{9E1C2017-65E3-4DF2-BE8A-6F04CECAAFAD}"/>
              </a:ext>
            </a:extLst>
          </p:cNvPr>
          <p:cNvSpPr txBox="1"/>
          <p:nvPr/>
        </p:nvSpPr>
        <p:spPr>
          <a:xfrm>
            <a:off x="508000" y="1168400"/>
            <a:ext cx="3979333" cy="369332"/>
          </a:xfrm>
          <a:prstGeom prst="rect">
            <a:avLst/>
          </a:prstGeom>
          <a:noFill/>
        </p:spPr>
        <p:txBody>
          <a:bodyPr wrap="square" rtlCol="0">
            <a:spAutoFit/>
          </a:bodyPr>
          <a:lstStyle/>
          <a:p>
            <a:pPr algn="ctr"/>
            <a:r>
              <a:rPr lang="es-ES" b="1" dirty="0"/>
              <a:t>Información a Revelar</a:t>
            </a:r>
            <a:endParaRPr lang="es-EC" b="1" dirty="0"/>
          </a:p>
        </p:txBody>
      </p:sp>
      <p:sp>
        <p:nvSpPr>
          <p:cNvPr id="11" name="Rectángulo 10">
            <a:extLst>
              <a:ext uri="{FF2B5EF4-FFF2-40B4-BE49-F238E27FC236}">
                <a16:creationId xmlns:a16="http://schemas.microsoft.com/office/drawing/2014/main" id="{CE0ACAB4-08A1-49F7-A8DA-D92F1349BDF0}"/>
              </a:ext>
            </a:extLst>
          </p:cNvPr>
          <p:cNvSpPr/>
          <p:nvPr/>
        </p:nvSpPr>
        <p:spPr>
          <a:xfrm>
            <a:off x="7044267" y="702862"/>
            <a:ext cx="4842933" cy="568100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C" sz="1550" i="1" dirty="0"/>
              <a:t>El saldo de la cuenta contable “Cuentas por Cobrar del Año Anterior” es de USD2.385.328,00, la materialidad dentro de este subgrupo contable se refleja en las “Cuentas por Cobrar del Año Anterior Venta de Bienes y Servicios” por USD2.384.662,90.</a:t>
            </a:r>
            <a:endParaRPr lang="es-EC" sz="1550" dirty="0"/>
          </a:p>
          <a:p>
            <a:pPr algn="just"/>
            <a:r>
              <a:rPr lang="es-EC" sz="1550" i="1" dirty="0"/>
              <a:t> </a:t>
            </a:r>
            <a:endParaRPr lang="es-EC" sz="1550" dirty="0"/>
          </a:p>
          <a:p>
            <a:pPr algn="just"/>
            <a:r>
              <a:rPr lang="es-EC" sz="1550" i="1" dirty="0"/>
              <a:t>El saldo de la cuenta contable “Cuentas por Cobrar de Años Anteriores” es de USD4.304.750,48, la materialidad dentro de este subgrupo contable se refleja en la cuenta “Cuentas por Cobrar de Años Anteriores” con USD4.259.520,32 (anticipos a proveedores dados por la EX SENAGUA).</a:t>
            </a:r>
            <a:endParaRPr lang="es-EC" sz="1550" dirty="0"/>
          </a:p>
          <a:p>
            <a:pPr algn="just"/>
            <a:r>
              <a:rPr lang="es-EC" sz="1550" i="1" dirty="0"/>
              <a:t> </a:t>
            </a:r>
            <a:endParaRPr lang="es-EC" sz="1550" dirty="0"/>
          </a:p>
          <a:p>
            <a:pPr algn="just"/>
            <a:r>
              <a:rPr lang="es-EC" sz="1550" i="1" dirty="0"/>
              <a:t>Los valores detallados en el subgrupo “Cuentas por Cobrar” son de corto plazo. </a:t>
            </a:r>
            <a:endParaRPr lang="es-EC" sz="1550" dirty="0"/>
          </a:p>
          <a:p>
            <a:pPr algn="just"/>
            <a:r>
              <a:rPr lang="es-EC" sz="1550" i="1" dirty="0"/>
              <a:t> </a:t>
            </a:r>
            <a:endParaRPr lang="es-EC" sz="1550" dirty="0"/>
          </a:p>
          <a:p>
            <a:pPr algn="just"/>
            <a:r>
              <a:rPr lang="es-EC" sz="1550" i="1" dirty="0"/>
              <a:t>Los saldos detallados en las “Cuentas por Cobrar de Años Anteriores Ventas de Bienes y Servicios” y “Cuentas por Cobrar Años Anteriores Renta de Inversiones y Multas, tienen una antigüedad de 7 años. Los valores detallados en las “Cuentas por Cobrar del Año Anterior Venta de Bienes y Servicios” tiene una antigüedad de 1 año. Cabe indicar que se están realizando las gestiones de cobro correspondiente.</a:t>
            </a:r>
            <a:endParaRPr lang="es-EC" sz="1550" dirty="0"/>
          </a:p>
        </p:txBody>
      </p:sp>
    </p:spTree>
    <p:extLst>
      <p:ext uri="{BB962C8B-B14F-4D97-AF65-F5344CB8AC3E}">
        <p14:creationId xmlns:p14="http://schemas.microsoft.com/office/powerpoint/2010/main" val="20100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7498600"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NTCG 9 Inventarios</a:t>
            </a:r>
          </a:p>
        </p:txBody>
      </p:sp>
      <p:sp>
        <p:nvSpPr>
          <p:cNvPr id="17" name="Flecha: a la derecha 16">
            <a:extLst>
              <a:ext uri="{FF2B5EF4-FFF2-40B4-BE49-F238E27FC236}">
                <a16:creationId xmlns:a16="http://schemas.microsoft.com/office/drawing/2014/main" id="{439C364C-F110-4A4A-83B0-F6423112784D}"/>
              </a:ext>
            </a:extLst>
          </p:cNvPr>
          <p:cNvSpPr/>
          <p:nvPr/>
        </p:nvSpPr>
        <p:spPr>
          <a:xfrm>
            <a:off x="1126075" y="216468"/>
            <a:ext cx="10515600" cy="32125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solidFill>
                  <a:schemeClr val="tx1"/>
                </a:solidFill>
              </a:rPr>
              <a:t>Información a Revelar</a:t>
            </a:r>
          </a:p>
          <a:p>
            <a:pPr marL="171450" indent="-171450">
              <a:buFont typeface="Arial" panose="020B0604020202020204" pitchFamily="34" charset="0"/>
              <a:buChar char="•"/>
            </a:pPr>
            <a:r>
              <a:rPr lang="es-ES" sz="1600" dirty="0">
                <a:solidFill>
                  <a:schemeClr val="tx1"/>
                </a:solidFill>
              </a:rPr>
              <a:t>Método de valoración de los inventarios en función de la política contable.</a:t>
            </a:r>
            <a:endParaRPr lang="es-ES" sz="1600" dirty="0">
              <a:solidFill>
                <a:schemeClr val="tx1"/>
              </a:solidFill>
              <a:highlight>
                <a:srgbClr val="FFFF00"/>
              </a:highlight>
            </a:endParaRPr>
          </a:p>
          <a:p>
            <a:pPr marL="171450" indent="-171450">
              <a:buFont typeface="Arial" panose="020B0604020202020204" pitchFamily="34" charset="0"/>
              <a:buChar char="•"/>
            </a:pPr>
            <a:r>
              <a:rPr lang="es-ES" sz="1600" dirty="0">
                <a:solidFill>
                  <a:schemeClr val="tx1"/>
                </a:solidFill>
              </a:rPr>
              <a:t>El valor de los consumos de inventarios</a:t>
            </a:r>
          </a:p>
          <a:p>
            <a:pPr marL="171450" indent="-171450">
              <a:buFont typeface="Arial" panose="020B0604020202020204" pitchFamily="34" charset="0"/>
              <a:buChar char="•"/>
            </a:pPr>
            <a:r>
              <a:rPr lang="es-ES" sz="1600" dirty="0">
                <a:solidFill>
                  <a:schemeClr val="tx1"/>
                </a:solidFill>
              </a:rPr>
              <a:t>Los valores de las reversiones en las rebajas de valor que son reconocidas en el estado de resultados del período. Las circunstancias o eventos que hayan producido la reversión de las rebajas de valor; y</a:t>
            </a:r>
          </a:p>
          <a:p>
            <a:pPr marL="171450" indent="-171450">
              <a:buFont typeface="Arial" panose="020B0604020202020204" pitchFamily="34" charset="0"/>
              <a:buChar char="•"/>
            </a:pPr>
            <a:r>
              <a:rPr lang="es-ES" sz="1600" dirty="0">
                <a:solidFill>
                  <a:schemeClr val="tx1"/>
                </a:solidFill>
              </a:rPr>
              <a:t>Los montos por donación de inventarios. </a:t>
            </a:r>
            <a:endParaRPr lang="es-EC" sz="1600" dirty="0">
              <a:solidFill>
                <a:schemeClr val="tx1"/>
              </a:solidFill>
            </a:endParaRPr>
          </a:p>
        </p:txBody>
      </p:sp>
      <p:grpSp>
        <p:nvGrpSpPr>
          <p:cNvPr id="9" name="Grupo 8">
            <a:extLst>
              <a:ext uri="{FF2B5EF4-FFF2-40B4-BE49-F238E27FC236}">
                <a16:creationId xmlns:a16="http://schemas.microsoft.com/office/drawing/2014/main" id="{2A321105-4A24-4738-A92B-FD1112E3CE7D}"/>
              </a:ext>
            </a:extLst>
          </p:cNvPr>
          <p:cNvGrpSpPr/>
          <p:nvPr/>
        </p:nvGrpSpPr>
        <p:grpSpPr>
          <a:xfrm>
            <a:off x="1337733" y="2887859"/>
            <a:ext cx="10542171" cy="3212532"/>
            <a:chOff x="1337733" y="2751667"/>
            <a:chExt cx="10542171" cy="3212532"/>
          </a:xfrm>
        </p:grpSpPr>
        <p:pic>
          <p:nvPicPr>
            <p:cNvPr id="15" name="Imagen 14">
              <a:extLst>
                <a:ext uri="{FF2B5EF4-FFF2-40B4-BE49-F238E27FC236}">
                  <a16:creationId xmlns:a16="http://schemas.microsoft.com/office/drawing/2014/main" id="{4A42A990-55F9-4C6A-8CB4-A888406D92F1}"/>
                </a:ext>
              </a:extLst>
            </p:cNvPr>
            <p:cNvPicPr>
              <a:picLocks noChangeAspect="1"/>
            </p:cNvPicPr>
            <p:nvPr/>
          </p:nvPicPr>
          <p:blipFill>
            <a:blip r:embed="rId3"/>
            <a:stretch>
              <a:fillRect/>
            </a:stretch>
          </p:blipFill>
          <p:spPr>
            <a:xfrm>
              <a:off x="1337733" y="2751667"/>
              <a:ext cx="8406543" cy="3212532"/>
            </a:xfrm>
            <a:prstGeom prst="rect">
              <a:avLst/>
            </a:prstGeom>
            <a:ln>
              <a:solidFill>
                <a:schemeClr val="accent1"/>
              </a:solidFill>
            </a:ln>
          </p:spPr>
        </p:pic>
        <p:sp>
          <p:nvSpPr>
            <p:cNvPr id="7" name="Rectángulo 6">
              <a:extLst>
                <a:ext uri="{FF2B5EF4-FFF2-40B4-BE49-F238E27FC236}">
                  <a16:creationId xmlns:a16="http://schemas.microsoft.com/office/drawing/2014/main" id="{595134DF-EF7E-4563-B1A3-96B6771C34AB}"/>
                </a:ext>
              </a:extLst>
            </p:cNvPr>
            <p:cNvSpPr/>
            <p:nvPr/>
          </p:nvSpPr>
          <p:spPr>
            <a:xfrm>
              <a:off x="6702973" y="4911428"/>
              <a:ext cx="1516900" cy="224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5" name="Grupo 4">
              <a:extLst>
                <a:ext uri="{FF2B5EF4-FFF2-40B4-BE49-F238E27FC236}">
                  <a16:creationId xmlns:a16="http://schemas.microsoft.com/office/drawing/2014/main" id="{5671CD3A-E864-4C44-8FC7-0FA87935AB7C}"/>
                </a:ext>
              </a:extLst>
            </p:cNvPr>
            <p:cNvGrpSpPr/>
            <p:nvPr/>
          </p:nvGrpSpPr>
          <p:grpSpPr>
            <a:xfrm>
              <a:off x="9800209" y="4408431"/>
              <a:ext cx="2079695" cy="482780"/>
              <a:chOff x="9800209" y="4408431"/>
              <a:chExt cx="2079695" cy="482780"/>
            </a:xfrm>
          </p:grpSpPr>
          <p:sp>
            <p:nvSpPr>
              <p:cNvPr id="8" name="Rectángulo 7">
                <a:extLst>
                  <a:ext uri="{FF2B5EF4-FFF2-40B4-BE49-F238E27FC236}">
                    <a16:creationId xmlns:a16="http://schemas.microsoft.com/office/drawing/2014/main" id="{EB222EBD-0BDC-4F48-A703-CD9C93FD8160}"/>
                  </a:ext>
                </a:extLst>
              </p:cNvPr>
              <p:cNvSpPr/>
              <p:nvPr/>
            </p:nvSpPr>
            <p:spPr>
              <a:xfrm>
                <a:off x="10223770" y="4408431"/>
                <a:ext cx="1656134" cy="4827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 b="1" dirty="0" err="1"/>
                  <a:t>eSBYE</a:t>
                </a:r>
                <a:endParaRPr lang="es-EC" b="1" dirty="0"/>
              </a:p>
            </p:txBody>
          </p:sp>
          <p:sp>
            <p:nvSpPr>
              <p:cNvPr id="4" name="Flecha: a la derecha 3">
                <a:extLst>
                  <a:ext uri="{FF2B5EF4-FFF2-40B4-BE49-F238E27FC236}">
                    <a16:creationId xmlns:a16="http://schemas.microsoft.com/office/drawing/2014/main" id="{A14D840E-40E7-4854-954B-86C517823F67}"/>
                  </a:ext>
                </a:extLst>
              </p:cNvPr>
              <p:cNvSpPr/>
              <p:nvPr/>
            </p:nvSpPr>
            <p:spPr>
              <a:xfrm>
                <a:off x="9800209" y="4562273"/>
                <a:ext cx="384649"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spTree>
    <p:extLst>
      <p:ext uri="{BB962C8B-B14F-4D97-AF65-F5344CB8AC3E}">
        <p14:creationId xmlns:p14="http://schemas.microsoft.com/office/powerpoint/2010/main" val="16172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7498600"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NTCG 9 Inventarios</a:t>
            </a:r>
          </a:p>
        </p:txBody>
      </p:sp>
      <p:grpSp>
        <p:nvGrpSpPr>
          <p:cNvPr id="7" name="Grupo 6">
            <a:extLst>
              <a:ext uri="{FF2B5EF4-FFF2-40B4-BE49-F238E27FC236}">
                <a16:creationId xmlns:a16="http://schemas.microsoft.com/office/drawing/2014/main" id="{4643F62F-1D4B-4CD1-9165-36B68D87A754}"/>
              </a:ext>
            </a:extLst>
          </p:cNvPr>
          <p:cNvGrpSpPr/>
          <p:nvPr/>
        </p:nvGrpSpPr>
        <p:grpSpPr>
          <a:xfrm>
            <a:off x="1253066" y="841470"/>
            <a:ext cx="9928533" cy="5544788"/>
            <a:chOff x="304800" y="1149259"/>
            <a:chExt cx="9381067" cy="5387096"/>
          </a:xfrm>
        </p:grpSpPr>
        <p:pic>
          <p:nvPicPr>
            <p:cNvPr id="4" name="Imagen 3">
              <a:extLst>
                <a:ext uri="{FF2B5EF4-FFF2-40B4-BE49-F238E27FC236}">
                  <a16:creationId xmlns:a16="http://schemas.microsoft.com/office/drawing/2014/main" id="{9E5EE072-E7A7-4079-A654-31417A81F8E0}"/>
                </a:ext>
              </a:extLst>
            </p:cNvPr>
            <p:cNvPicPr>
              <a:picLocks noChangeAspect="1"/>
            </p:cNvPicPr>
            <p:nvPr/>
          </p:nvPicPr>
          <p:blipFill rotWithShape="1">
            <a:blip r:embed="rId3"/>
            <a:srcRect l="817" r="6358"/>
            <a:stretch/>
          </p:blipFill>
          <p:spPr>
            <a:xfrm>
              <a:off x="304800" y="1828608"/>
              <a:ext cx="9299285" cy="2340000"/>
            </a:xfrm>
            <a:prstGeom prst="rect">
              <a:avLst/>
            </a:prstGeom>
          </p:spPr>
        </p:pic>
        <p:pic>
          <p:nvPicPr>
            <p:cNvPr id="5" name="Imagen 4">
              <a:extLst>
                <a:ext uri="{FF2B5EF4-FFF2-40B4-BE49-F238E27FC236}">
                  <a16:creationId xmlns:a16="http://schemas.microsoft.com/office/drawing/2014/main" id="{D1C27184-A3CA-46A0-A4B1-A658F7F88BDB}"/>
                </a:ext>
              </a:extLst>
            </p:cNvPr>
            <p:cNvPicPr>
              <a:picLocks noChangeAspect="1"/>
            </p:cNvPicPr>
            <p:nvPr/>
          </p:nvPicPr>
          <p:blipFill rotWithShape="1">
            <a:blip r:embed="rId4"/>
            <a:srcRect l="1473" r="7922" b="-7694"/>
            <a:stretch/>
          </p:blipFill>
          <p:spPr>
            <a:xfrm>
              <a:off x="304800" y="1149259"/>
              <a:ext cx="9381067" cy="540000"/>
            </a:xfrm>
            <a:prstGeom prst="rect">
              <a:avLst/>
            </a:prstGeom>
          </p:spPr>
        </p:pic>
        <p:pic>
          <p:nvPicPr>
            <p:cNvPr id="6" name="Imagen 5">
              <a:extLst>
                <a:ext uri="{FF2B5EF4-FFF2-40B4-BE49-F238E27FC236}">
                  <a16:creationId xmlns:a16="http://schemas.microsoft.com/office/drawing/2014/main" id="{E817F7CB-206D-4D75-9588-C33D3CA4822A}"/>
                </a:ext>
              </a:extLst>
            </p:cNvPr>
            <p:cNvPicPr>
              <a:picLocks noChangeAspect="1"/>
            </p:cNvPicPr>
            <p:nvPr/>
          </p:nvPicPr>
          <p:blipFill rotWithShape="1">
            <a:blip r:embed="rId5"/>
            <a:srcRect l="1620" r="5499"/>
            <a:stretch/>
          </p:blipFill>
          <p:spPr>
            <a:xfrm>
              <a:off x="304800" y="4052355"/>
              <a:ext cx="9381067" cy="2484000"/>
            </a:xfrm>
            <a:prstGeom prst="rect">
              <a:avLst/>
            </a:prstGeom>
          </p:spPr>
        </p:pic>
      </p:grpSp>
      <p:sp>
        <p:nvSpPr>
          <p:cNvPr id="8" name="Rectángulo 7">
            <a:extLst>
              <a:ext uri="{FF2B5EF4-FFF2-40B4-BE49-F238E27FC236}">
                <a16:creationId xmlns:a16="http://schemas.microsoft.com/office/drawing/2014/main" id="{0D73CC24-2903-42B5-8FCA-4842F5629E16}"/>
              </a:ext>
            </a:extLst>
          </p:cNvPr>
          <p:cNvSpPr/>
          <p:nvPr/>
        </p:nvSpPr>
        <p:spPr>
          <a:xfrm>
            <a:off x="9378078" y="3588468"/>
            <a:ext cx="887506" cy="1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2294AB91-9805-444C-A784-9F55DD3A9FAD}"/>
              </a:ext>
            </a:extLst>
          </p:cNvPr>
          <p:cNvSpPr/>
          <p:nvPr/>
        </p:nvSpPr>
        <p:spPr>
          <a:xfrm>
            <a:off x="11188248" y="1445917"/>
            <a:ext cx="448733" cy="462252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b="1" dirty="0" err="1"/>
              <a:t>eSIGEF</a:t>
            </a:r>
            <a:endParaRPr lang="es-EC" b="1" dirty="0"/>
          </a:p>
        </p:txBody>
      </p:sp>
    </p:spTree>
    <p:extLst>
      <p:ext uri="{BB962C8B-B14F-4D97-AF65-F5344CB8AC3E}">
        <p14:creationId xmlns:p14="http://schemas.microsoft.com/office/powerpoint/2010/main" val="332455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7498600"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NTCG 9 Inventarios</a:t>
            </a:r>
          </a:p>
        </p:txBody>
      </p:sp>
      <p:pic>
        <p:nvPicPr>
          <p:cNvPr id="11" name="Imagen 10">
            <a:extLst>
              <a:ext uri="{FF2B5EF4-FFF2-40B4-BE49-F238E27FC236}">
                <a16:creationId xmlns:a16="http://schemas.microsoft.com/office/drawing/2014/main" id="{22B00954-7125-4618-B8CB-3D14EE963B79}"/>
              </a:ext>
            </a:extLst>
          </p:cNvPr>
          <p:cNvPicPr>
            <a:picLocks noChangeAspect="1"/>
          </p:cNvPicPr>
          <p:nvPr/>
        </p:nvPicPr>
        <p:blipFill rotWithShape="1">
          <a:blip r:embed="rId3"/>
          <a:srcRect b="5833"/>
          <a:stretch/>
        </p:blipFill>
        <p:spPr>
          <a:xfrm>
            <a:off x="1010399" y="841470"/>
            <a:ext cx="10171201" cy="5254530"/>
          </a:xfrm>
          <a:prstGeom prst="rect">
            <a:avLst/>
          </a:prstGeom>
        </p:spPr>
      </p:pic>
      <p:sp>
        <p:nvSpPr>
          <p:cNvPr id="5" name="Rectángulo 4">
            <a:extLst>
              <a:ext uri="{FF2B5EF4-FFF2-40B4-BE49-F238E27FC236}">
                <a16:creationId xmlns:a16="http://schemas.microsoft.com/office/drawing/2014/main" id="{F9001C9F-E8DC-47A7-9FCA-5E66F5F55841}"/>
              </a:ext>
            </a:extLst>
          </p:cNvPr>
          <p:cNvSpPr/>
          <p:nvPr/>
        </p:nvSpPr>
        <p:spPr>
          <a:xfrm>
            <a:off x="11061783" y="1195562"/>
            <a:ext cx="448733" cy="46225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b="1" dirty="0"/>
              <a:t>COMPRAS</a:t>
            </a:r>
            <a:endParaRPr lang="es-EC" b="1" dirty="0"/>
          </a:p>
        </p:txBody>
      </p:sp>
    </p:spTree>
    <p:extLst>
      <p:ext uri="{BB962C8B-B14F-4D97-AF65-F5344CB8AC3E}">
        <p14:creationId xmlns:p14="http://schemas.microsoft.com/office/powerpoint/2010/main" val="176621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7498600"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NTCG 9 Inventarios</a:t>
            </a:r>
          </a:p>
        </p:txBody>
      </p:sp>
      <p:grpSp>
        <p:nvGrpSpPr>
          <p:cNvPr id="10" name="Grupo 9">
            <a:extLst>
              <a:ext uri="{FF2B5EF4-FFF2-40B4-BE49-F238E27FC236}">
                <a16:creationId xmlns:a16="http://schemas.microsoft.com/office/drawing/2014/main" id="{181D6145-80AC-4E02-8401-F28B5D4EC97D}"/>
              </a:ext>
            </a:extLst>
          </p:cNvPr>
          <p:cNvGrpSpPr/>
          <p:nvPr/>
        </p:nvGrpSpPr>
        <p:grpSpPr>
          <a:xfrm>
            <a:off x="1095072" y="999099"/>
            <a:ext cx="9857243" cy="5154379"/>
            <a:chOff x="1095072" y="999099"/>
            <a:chExt cx="9857243" cy="5154379"/>
          </a:xfrm>
        </p:grpSpPr>
        <p:pic>
          <p:nvPicPr>
            <p:cNvPr id="5" name="Marcador de contenido 3">
              <a:extLst>
                <a:ext uri="{FF2B5EF4-FFF2-40B4-BE49-F238E27FC236}">
                  <a16:creationId xmlns:a16="http://schemas.microsoft.com/office/drawing/2014/main" id="{D03C7050-01D8-4092-B14A-7F7E3FB40C3B}"/>
                </a:ext>
              </a:extLst>
            </p:cNvPr>
            <p:cNvPicPr>
              <a:picLocks noChangeAspect="1"/>
            </p:cNvPicPr>
            <p:nvPr/>
          </p:nvPicPr>
          <p:blipFill rotWithShape="1">
            <a:blip r:embed="rId3"/>
            <a:srcRect t="28041"/>
            <a:stretch/>
          </p:blipFill>
          <p:spPr>
            <a:xfrm>
              <a:off x="1095073" y="2085560"/>
              <a:ext cx="9857242" cy="3782160"/>
            </a:xfrm>
            <a:prstGeom prst="rect">
              <a:avLst/>
            </a:prstGeom>
          </p:spPr>
        </p:pic>
        <p:pic>
          <p:nvPicPr>
            <p:cNvPr id="6" name="Marcador de contenido 3">
              <a:extLst>
                <a:ext uri="{FF2B5EF4-FFF2-40B4-BE49-F238E27FC236}">
                  <a16:creationId xmlns:a16="http://schemas.microsoft.com/office/drawing/2014/main" id="{589BE0DC-2310-49B3-A782-7994ADF0CC26}"/>
                </a:ext>
              </a:extLst>
            </p:cNvPr>
            <p:cNvPicPr>
              <a:picLocks noChangeAspect="1"/>
            </p:cNvPicPr>
            <p:nvPr/>
          </p:nvPicPr>
          <p:blipFill rotWithShape="1">
            <a:blip r:embed="rId3"/>
            <a:srcRect b="79691"/>
            <a:stretch/>
          </p:blipFill>
          <p:spPr>
            <a:xfrm>
              <a:off x="1095073" y="999099"/>
              <a:ext cx="9857242" cy="1067440"/>
            </a:xfrm>
            <a:prstGeom prst="rect">
              <a:avLst/>
            </a:prstGeom>
          </p:spPr>
        </p:pic>
        <p:pic>
          <p:nvPicPr>
            <p:cNvPr id="9" name="Imagen 8">
              <a:extLst>
                <a:ext uri="{FF2B5EF4-FFF2-40B4-BE49-F238E27FC236}">
                  <a16:creationId xmlns:a16="http://schemas.microsoft.com/office/drawing/2014/main" id="{FA5C6EE8-0197-4559-A3E5-79F2B4BEFA8E}"/>
                </a:ext>
              </a:extLst>
            </p:cNvPr>
            <p:cNvPicPr>
              <a:picLocks noChangeAspect="1"/>
            </p:cNvPicPr>
            <p:nvPr/>
          </p:nvPicPr>
          <p:blipFill>
            <a:blip r:embed="rId4"/>
            <a:stretch>
              <a:fillRect/>
            </a:stretch>
          </p:blipFill>
          <p:spPr>
            <a:xfrm>
              <a:off x="1095072" y="5886741"/>
              <a:ext cx="9793061" cy="266737"/>
            </a:xfrm>
            <a:prstGeom prst="rect">
              <a:avLst/>
            </a:prstGeom>
          </p:spPr>
        </p:pic>
      </p:grpSp>
      <p:sp>
        <p:nvSpPr>
          <p:cNvPr id="11" name="Rectángulo 10">
            <a:extLst>
              <a:ext uri="{FF2B5EF4-FFF2-40B4-BE49-F238E27FC236}">
                <a16:creationId xmlns:a16="http://schemas.microsoft.com/office/drawing/2014/main" id="{3D5D71A2-28F6-41E5-9557-C7F56431BD39}"/>
              </a:ext>
            </a:extLst>
          </p:cNvPr>
          <p:cNvSpPr/>
          <p:nvPr/>
        </p:nvSpPr>
        <p:spPr>
          <a:xfrm>
            <a:off x="11081239" y="1205290"/>
            <a:ext cx="448733" cy="46225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b="1" dirty="0"/>
              <a:t>COMPRAS</a:t>
            </a:r>
            <a:endParaRPr lang="es-EC" b="1" dirty="0"/>
          </a:p>
        </p:txBody>
      </p:sp>
    </p:spTree>
    <p:extLst>
      <p:ext uri="{BB962C8B-B14F-4D97-AF65-F5344CB8AC3E}">
        <p14:creationId xmlns:p14="http://schemas.microsoft.com/office/powerpoint/2010/main" val="137519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4909457"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Antecedentes</a:t>
            </a:r>
          </a:p>
        </p:txBody>
      </p:sp>
      <p:sp>
        <p:nvSpPr>
          <p:cNvPr id="5" name="Rectángulo: esquinas redondeadas 4">
            <a:extLst>
              <a:ext uri="{FF2B5EF4-FFF2-40B4-BE49-F238E27FC236}">
                <a16:creationId xmlns:a16="http://schemas.microsoft.com/office/drawing/2014/main" id="{DE999ACF-08EF-464C-8CCE-B95DB7AEA38C}"/>
              </a:ext>
            </a:extLst>
          </p:cNvPr>
          <p:cNvSpPr/>
          <p:nvPr/>
        </p:nvSpPr>
        <p:spPr>
          <a:xfrm>
            <a:off x="733800" y="1181608"/>
            <a:ext cx="10724400" cy="39322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2400" dirty="0"/>
              <a:t>El Ministerio de Economía y Finanzas a través de la Subsecretaría de Contabilidad Gubernamental, desde el año 2021 elabora y presenta Estados Financieros bajo Normativa Internacional de Contabilidad del Sector Público (NICSP), para lo cual se solicitó a las entidades del Sector Público no Financiero revelar la información según lo señala la Norma Técnica de Contabilidad Gubernamental en sus NTCG considerando la materialidad de los saldos contables correspondientes para los ejercicios fiscales 2021, 2022, 2023, 2024 y 2025.</a:t>
            </a:r>
            <a:endParaRPr lang="es-EC" sz="2400" dirty="0"/>
          </a:p>
        </p:txBody>
      </p:sp>
    </p:spTree>
    <p:extLst>
      <p:ext uri="{BB962C8B-B14F-4D97-AF65-F5344CB8AC3E}">
        <p14:creationId xmlns:p14="http://schemas.microsoft.com/office/powerpoint/2010/main" val="399147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7498600"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NTCG 9 Inventarios</a:t>
            </a:r>
          </a:p>
        </p:txBody>
      </p:sp>
      <p:pic>
        <p:nvPicPr>
          <p:cNvPr id="4" name="Imagen 3">
            <a:extLst>
              <a:ext uri="{FF2B5EF4-FFF2-40B4-BE49-F238E27FC236}">
                <a16:creationId xmlns:a16="http://schemas.microsoft.com/office/drawing/2014/main" id="{E572DEFF-05CE-4C7F-994E-5F0D8E86EFC5}"/>
              </a:ext>
            </a:extLst>
          </p:cNvPr>
          <p:cNvPicPr>
            <a:picLocks noChangeAspect="1"/>
          </p:cNvPicPr>
          <p:nvPr/>
        </p:nvPicPr>
        <p:blipFill>
          <a:blip r:embed="rId3"/>
          <a:stretch>
            <a:fillRect/>
          </a:stretch>
        </p:blipFill>
        <p:spPr>
          <a:xfrm>
            <a:off x="1010401" y="980733"/>
            <a:ext cx="10013200" cy="5030600"/>
          </a:xfrm>
          <a:prstGeom prst="rect">
            <a:avLst/>
          </a:prstGeom>
        </p:spPr>
      </p:pic>
      <p:sp>
        <p:nvSpPr>
          <p:cNvPr id="5" name="Rectángulo 4">
            <a:extLst>
              <a:ext uri="{FF2B5EF4-FFF2-40B4-BE49-F238E27FC236}">
                <a16:creationId xmlns:a16="http://schemas.microsoft.com/office/drawing/2014/main" id="{5A2EFD23-F1EE-4F9B-8BA2-5B8ADBE5F48A}"/>
              </a:ext>
            </a:extLst>
          </p:cNvPr>
          <p:cNvSpPr/>
          <p:nvPr/>
        </p:nvSpPr>
        <p:spPr>
          <a:xfrm>
            <a:off x="11090972" y="1156649"/>
            <a:ext cx="448733" cy="4622523"/>
          </a:xfrm>
          <a:prstGeom prst="rect">
            <a:avLst/>
          </a:prstGeom>
          <a:solidFill>
            <a:srgbClr val="9F5ED0"/>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b="1" dirty="0"/>
              <a:t>CONSUMOS</a:t>
            </a:r>
            <a:endParaRPr lang="es-EC" b="1" dirty="0"/>
          </a:p>
        </p:txBody>
      </p:sp>
    </p:spTree>
    <p:extLst>
      <p:ext uri="{BB962C8B-B14F-4D97-AF65-F5344CB8AC3E}">
        <p14:creationId xmlns:p14="http://schemas.microsoft.com/office/powerpoint/2010/main" val="58164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7498600"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NTCG 9 Inventarios</a:t>
            </a:r>
          </a:p>
        </p:txBody>
      </p:sp>
      <p:sp>
        <p:nvSpPr>
          <p:cNvPr id="5" name="Rectángulo 4">
            <a:extLst>
              <a:ext uri="{FF2B5EF4-FFF2-40B4-BE49-F238E27FC236}">
                <a16:creationId xmlns:a16="http://schemas.microsoft.com/office/drawing/2014/main" id="{32E2EA95-463E-4669-B703-7ED2C243D69A}"/>
              </a:ext>
            </a:extLst>
          </p:cNvPr>
          <p:cNvSpPr/>
          <p:nvPr/>
        </p:nvSpPr>
        <p:spPr>
          <a:xfrm>
            <a:off x="996862" y="893936"/>
            <a:ext cx="10399271" cy="736355"/>
          </a:xfrm>
          <a:prstGeom prst="rect">
            <a:avLst/>
          </a:prstGeom>
        </p:spPr>
        <p:txBody>
          <a:bodyPr wrap="square">
            <a:spAutoFit/>
          </a:bodyPr>
          <a:lstStyle/>
          <a:p>
            <a:pPr algn="just">
              <a:lnSpc>
                <a:spcPct val="107000"/>
              </a:lnSpc>
            </a:pPr>
            <a:r>
              <a:rPr lang="es-ES" sz="2000" b="1" dirty="0">
                <a:ea typeface="Calibri" panose="020F0502020204030204" pitchFamily="34" charset="0"/>
              </a:rPr>
              <a:t>Resumen del movimiento contable de la cuenta de Inventarios de Materiales de Impresión Fotografía Reproducción y Publicaciones</a:t>
            </a:r>
            <a:endParaRPr lang="es-EC" sz="2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43FAFAD-531E-4E4F-B12D-851ED8753A92}"/>
              </a:ext>
            </a:extLst>
          </p:cNvPr>
          <p:cNvGraphicFramePr>
            <a:graphicFrameLocks noGrp="1"/>
          </p:cNvGraphicFramePr>
          <p:nvPr>
            <p:extLst>
              <p:ext uri="{D42A27DB-BD31-4B8C-83A1-F6EECF244321}">
                <p14:modId xmlns:p14="http://schemas.microsoft.com/office/powerpoint/2010/main" val="267705610"/>
              </p:ext>
            </p:extLst>
          </p:nvPr>
        </p:nvGraphicFramePr>
        <p:xfrm>
          <a:off x="1245564" y="1808222"/>
          <a:ext cx="9940159" cy="1089352"/>
        </p:xfrm>
        <a:graphic>
          <a:graphicData uri="http://schemas.openxmlformats.org/drawingml/2006/table">
            <a:tbl>
              <a:tblPr>
                <a:tableStyleId>{D7AC3CCA-C797-4891-BE02-D94E43425B78}</a:tableStyleId>
              </a:tblPr>
              <a:tblGrid>
                <a:gridCol w="1331670">
                  <a:extLst>
                    <a:ext uri="{9D8B030D-6E8A-4147-A177-3AD203B41FA5}">
                      <a16:colId xmlns:a16="http://schemas.microsoft.com/office/drawing/2014/main" val="2560587738"/>
                    </a:ext>
                  </a:extLst>
                </a:gridCol>
                <a:gridCol w="1272457">
                  <a:extLst>
                    <a:ext uri="{9D8B030D-6E8A-4147-A177-3AD203B41FA5}">
                      <a16:colId xmlns:a16="http://schemas.microsoft.com/office/drawing/2014/main" val="2468731929"/>
                    </a:ext>
                  </a:extLst>
                </a:gridCol>
                <a:gridCol w="1431514">
                  <a:extLst>
                    <a:ext uri="{9D8B030D-6E8A-4147-A177-3AD203B41FA5}">
                      <a16:colId xmlns:a16="http://schemas.microsoft.com/office/drawing/2014/main" val="842949278"/>
                    </a:ext>
                  </a:extLst>
                </a:gridCol>
                <a:gridCol w="1262516">
                  <a:extLst>
                    <a:ext uri="{9D8B030D-6E8A-4147-A177-3AD203B41FA5}">
                      <a16:colId xmlns:a16="http://schemas.microsoft.com/office/drawing/2014/main" val="1788997867"/>
                    </a:ext>
                  </a:extLst>
                </a:gridCol>
                <a:gridCol w="1233948">
                  <a:extLst>
                    <a:ext uri="{9D8B030D-6E8A-4147-A177-3AD203B41FA5}">
                      <a16:colId xmlns:a16="http://schemas.microsoft.com/office/drawing/2014/main" val="325314975"/>
                    </a:ext>
                  </a:extLst>
                </a:gridCol>
                <a:gridCol w="1241379">
                  <a:extLst>
                    <a:ext uri="{9D8B030D-6E8A-4147-A177-3AD203B41FA5}">
                      <a16:colId xmlns:a16="http://schemas.microsoft.com/office/drawing/2014/main" val="624468992"/>
                    </a:ext>
                  </a:extLst>
                </a:gridCol>
                <a:gridCol w="1030657">
                  <a:extLst>
                    <a:ext uri="{9D8B030D-6E8A-4147-A177-3AD203B41FA5}">
                      <a16:colId xmlns:a16="http://schemas.microsoft.com/office/drawing/2014/main" val="1137752229"/>
                    </a:ext>
                  </a:extLst>
                </a:gridCol>
                <a:gridCol w="1136018">
                  <a:extLst>
                    <a:ext uri="{9D8B030D-6E8A-4147-A177-3AD203B41FA5}">
                      <a16:colId xmlns:a16="http://schemas.microsoft.com/office/drawing/2014/main" val="425246279"/>
                    </a:ext>
                  </a:extLst>
                </a:gridCol>
              </a:tblGrid>
              <a:tr h="544676">
                <a:tc>
                  <a:txBody>
                    <a:bodyPr/>
                    <a:lstStyle/>
                    <a:p>
                      <a:pPr algn="ctr" fontAlgn="ctr"/>
                      <a:r>
                        <a:rPr lang="es-EC" sz="1500" b="1" u="none" strike="noStrike" dirty="0">
                          <a:effectLst/>
                        </a:rPr>
                        <a:t>Cuenta Contable</a:t>
                      </a:r>
                      <a:endParaRPr lang="es-EC" sz="15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500" b="1" u="none" strike="noStrike" dirty="0">
                          <a:effectLst/>
                        </a:rPr>
                        <a:t>Saldo Inicial</a:t>
                      </a:r>
                      <a:endParaRPr lang="es-EC" sz="15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500" b="1" u="none" strike="noStrike" dirty="0">
                          <a:effectLst/>
                        </a:rPr>
                        <a:t>(+) Ingresos</a:t>
                      </a:r>
                      <a:endParaRPr lang="es-EC" sz="15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500" b="1" u="none" strike="noStrike" dirty="0">
                          <a:effectLst/>
                        </a:rPr>
                        <a:t>(-) Consumos</a:t>
                      </a:r>
                      <a:endParaRPr lang="es-EC" sz="15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500" b="1" u="none" strike="noStrike" dirty="0">
                          <a:effectLst/>
                        </a:rPr>
                        <a:t>(-) Donaciones Entregadas</a:t>
                      </a:r>
                      <a:endParaRPr lang="es-EC" sz="15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500" b="1" u="none" strike="noStrike" dirty="0">
                          <a:effectLst/>
                        </a:rPr>
                        <a:t>(+) Donaciones Recibidas</a:t>
                      </a:r>
                      <a:endParaRPr lang="es-EC" sz="15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500" b="1" u="none" strike="noStrike" dirty="0">
                          <a:effectLst/>
                        </a:rPr>
                        <a:t>(-) Bajas</a:t>
                      </a:r>
                      <a:endParaRPr lang="es-EC" sz="15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500" b="1" u="none" strike="noStrike" dirty="0">
                          <a:effectLst/>
                        </a:rPr>
                        <a:t>(=) Saldo Final</a:t>
                      </a:r>
                      <a:endParaRPr lang="es-EC" sz="1500" b="1" i="0" u="none" strike="noStrike" dirty="0">
                        <a:solidFill>
                          <a:srgbClr val="000000"/>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1963209591"/>
                  </a:ext>
                </a:extLst>
              </a:tr>
              <a:tr h="544676">
                <a:tc>
                  <a:txBody>
                    <a:bodyPr/>
                    <a:lstStyle/>
                    <a:p>
                      <a:pPr algn="ctr" fontAlgn="b"/>
                      <a:r>
                        <a:rPr lang="es-EC" sz="1500" u="none" strike="noStrike" dirty="0">
                          <a:effectLst/>
                        </a:rPr>
                        <a:t>131.01.07</a:t>
                      </a:r>
                      <a:endParaRPr lang="es-EC" sz="15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500" u="none" strike="noStrike" dirty="0">
                          <a:effectLst/>
                        </a:rPr>
                        <a:t>161.841,30</a:t>
                      </a:r>
                      <a:endParaRPr lang="es-EC" sz="15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500" u="none" strike="noStrike" dirty="0">
                          <a:effectLst/>
                        </a:rPr>
                        <a:t>155.983,34</a:t>
                      </a:r>
                      <a:endParaRPr lang="es-EC" sz="15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500" u="none" strike="noStrike" dirty="0">
                          <a:effectLst/>
                        </a:rPr>
                        <a:t>102.757,73</a:t>
                      </a:r>
                      <a:endParaRPr lang="es-EC" sz="15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500" u="none" strike="noStrike" dirty="0">
                          <a:effectLst/>
                        </a:rPr>
                        <a:t>0,00</a:t>
                      </a:r>
                      <a:endParaRPr lang="es-EC" sz="1500" b="0" i="0" u="none" strike="noStrike" dirty="0">
                        <a:solidFill>
                          <a:srgbClr val="000000"/>
                        </a:solidFill>
                        <a:effectLst/>
                        <a:latin typeface="Calibri" panose="020F0502020204030204" pitchFamily="34" charset="0"/>
                      </a:endParaRPr>
                    </a:p>
                  </a:txBody>
                  <a:tcPr marL="12700" marR="12700" marT="12700" marB="0" anchor="ct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C" sz="1500" u="none" strike="noStrike" dirty="0">
                          <a:effectLst/>
                        </a:rPr>
                        <a:t>0,00</a:t>
                      </a:r>
                      <a:endParaRPr lang="es-EC" sz="15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500" u="none" strike="noStrike" dirty="0">
                          <a:effectLst/>
                        </a:rPr>
                        <a:t>0,00</a:t>
                      </a:r>
                      <a:endParaRPr lang="es-EC" sz="15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500" u="none" strike="noStrike" dirty="0">
                          <a:effectLst/>
                        </a:rPr>
                        <a:t>215.066,91</a:t>
                      </a:r>
                      <a:endParaRPr lang="es-EC" sz="1500" b="0" i="0" u="none" strike="noStrike" dirty="0">
                        <a:solidFill>
                          <a:srgbClr val="000000"/>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2734087751"/>
                  </a:ext>
                </a:extLst>
              </a:tr>
            </a:tbl>
          </a:graphicData>
        </a:graphic>
      </p:graphicFrame>
      <p:sp>
        <p:nvSpPr>
          <p:cNvPr id="9" name="Rectángulo: esquinas redondeadas 8">
            <a:extLst>
              <a:ext uri="{FF2B5EF4-FFF2-40B4-BE49-F238E27FC236}">
                <a16:creationId xmlns:a16="http://schemas.microsoft.com/office/drawing/2014/main" id="{2088DA29-8B17-4617-8B21-C089DCDF5DD3}"/>
              </a:ext>
            </a:extLst>
          </p:cNvPr>
          <p:cNvSpPr/>
          <p:nvPr/>
        </p:nvSpPr>
        <p:spPr>
          <a:xfrm>
            <a:off x="974922" y="3297677"/>
            <a:ext cx="10210800" cy="2955767"/>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sp>
        <p:nvSpPr>
          <p:cNvPr id="7" name="Rectángulo 6">
            <a:extLst>
              <a:ext uri="{FF2B5EF4-FFF2-40B4-BE49-F238E27FC236}">
                <a16:creationId xmlns:a16="http://schemas.microsoft.com/office/drawing/2014/main" id="{E16EBA4C-2E37-4713-8EFA-311AEE889901}"/>
              </a:ext>
            </a:extLst>
          </p:cNvPr>
          <p:cNvSpPr/>
          <p:nvPr/>
        </p:nvSpPr>
        <p:spPr>
          <a:xfrm>
            <a:off x="1134883" y="3539352"/>
            <a:ext cx="10003825" cy="2451761"/>
          </a:xfrm>
          <a:prstGeom prst="rect">
            <a:avLst/>
          </a:prstGeom>
        </p:spPr>
        <p:txBody>
          <a:bodyPr wrap="square">
            <a:spAutoFit/>
          </a:bodyPr>
          <a:lstStyle/>
          <a:p>
            <a:r>
              <a:rPr lang="es-ES" b="1" dirty="0"/>
              <a:t>Información a Revelar</a:t>
            </a:r>
            <a:endParaRPr lang="es-EC" b="1" dirty="0"/>
          </a:p>
          <a:p>
            <a:pPr algn="just">
              <a:lnSpc>
                <a:spcPct val="107000"/>
              </a:lnSpc>
            </a:pPr>
            <a:endParaRPr lang="es-EC" sz="1050" b="1" u="sng" dirty="0"/>
          </a:p>
          <a:p>
            <a:pPr marL="228594" indent="-228594" algn="just">
              <a:lnSpc>
                <a:spcPct val="107000"/>
              </a:lnSpc>
              <a:buFont typeface="Arial" panose="020B0604020202020204" pitchFamily="34" charset="0"/>
              <a:buChar char="•"/>
            </a:pPr>
            <a:r>
              <a:rPr lang="es-EC" sz="1600" dirty="0"/>
              <a:t>Los inventarios se están reconociendo al costo de adquisición.</a:t>
            </a:r>
          </a:p>
          <a:p>
            <a:pPr marL="228594" indent="-228594" algn="just">
              <a:lnSpc>
                <a:spcPct val="107000"/>
              </a:lnSpc>
              <a:buFont typeface="Arial" panose="020B0604020202020204" pitchFamily="34" charset="0"/>
              <a:buChar char="•"/>
            </a:pPr>
            <a:r>
              <a:rPr lang="es-EC" sz="1600" dirty="0"/>
              <a:t>Las disminuciones de inventarios están controladas a través del método de costo promedio ponderado conocido como CPP.</a:t>
            </a:r>
          </a:p>
          <a:p>
            <a:pPr marL="228594" indent="-228594" algn="just">
              <a:lnSpc>
                <a:spcPct val="107000"/>
              </a:lnSpc>
              <a:buFont typeface="Arial" panose="020B0604020202020204" pitchFamily="34" charset="0"/>
              <a:buChar char="•"/>
            </a:pPr>
            <a:r>
              <a:rPr lang="es-EC" sz="1600" dirty="0"/>
              <a:t>Las adquisiciones realizadas durante el año 2025 para la cuenta 131.01.07 corresponde a un monto de $ 155.983,34.</a:t>
            </a:r>
          </a:p>
          <a:p>
            <a:pPr marL="228594" indent="-228594" algn="just">
              <a:lnSpc>
                <a:spcPct val="107000"/>
              </a:lnSpc>
              <a:buFont typeface="Arial" panose="020B0604020202020204" pitchFamily="34" charset="0"/>
              <a:buChar char="•"/>
            </a:pPr>
            <a:r>
              <a:rPr lang="es-EC" sz="1600" dirty="0"/>
              <a:t>El monto de consumos de inventarios de la cuenta 131.01.07 para el año 2025 es de $ 102.757,73.</a:t>
            </a:r>
          </a:p>
          <a:p>
            <a:pPr marL="228594" indent="-228594" algn="just">
              <a:lnSpc>
                <a:spcPct val="107000"/>
              </a:lnSpc>
              <a:buFont typeface="Arial" panose="020B0604020202020204" pitchFamily="34" charset="0"/>
              <a:buChar char="•"/>
            </a:pPr>
            <a:r>
              <a:rPr lang="es-EC" sz="1600" dirty="0"/>
              <a:t>En el ejercicio fiscal 2025 no se reconocieron hechos económicos por donaciones entregadas y recibidas.</a:t>
            </a:r>
          </a:p>
          <a:p>
            <a:pPr marL="228594" indent="-228594" algn="just">
              <a:lnSpc>
                <a:spcPct val="107000"/>
              </a:lnSpc>
              <a:buFont typeface="Arial" panose="020B0604020202020204" pitchFamily="34" charset="0"/>
              <a:buChar char="•"/>
            </a:pPr>
            <a:r>
              <a:rPr lang="es-EC" sz="1600" dirty="0"/>
              <a:t>No se ha procedido a realizar bajas de inventarios correspondiente a la cuenta 131.01.07.</a:t>
            </a:r>
          </a:p>
        </p:txBody>
      </p:sp>
    </p:spTree>
    <p:extLst>
      <p:ext uri="{BB962C8B-B14F-4D97-AF65-F5344CB8AC3E}">
        <p14:creationId xmlns:p14="http://schemas.microsoft.com/office/powerpoint/2010/main" val="219469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8733876" cy="646331"/>
          </a:xfrm>
          <a:prstGeom prst="rect">
            <a:avLst/>
          </a:prstGeom>
          <a:noFill/>
        </p:spPr>
        <p:txBody>
          <a:bodyPr wrap="square" rtlCol="0">
            <a:spAutoFit/>
          </a:bodyPr>
          <a:lstStyle/>
          <a:p>
            <a:r>
              <a:rPr lang="es-ES" sz="3600" b="1" dirty="0">
                <a:solidFill>
                  <a:srgbClr val="2D2D93"/>
                </a:solidFill>
                <a:latin typeface="Arial" panose="020B0604020202020204" pitchFamily="34" charset="0"/>
                <a:cs typeface="Arial" panose="020B0604020202020204" pitchFamily="34" charset="0"/>
              </a:rPr>
              <a:t>NTCG 12 Bienes de Infraestructura</a:t>
            </a:r>
            <a:endParaRPr lang="es-EC" sz="3600" b="1" dirty="0">
              <a:solidFill>
                <a:srgbClr val="2D2D93"/>
              </a:solidFill>
              <a:latin typeface="Arial" panose="020B0604020202020204" pitchFamily="34" charset="0"/>
              <a:cs typeface="Arial" panose="020B0604020202020204" pitchFamily="34" charset="0"/>
            </a:endParaRPr>
          </a:p>
        </p:txBody>
      </p:sp>
      <p:sp>
        <p:nvSpPr>
          <p:cNvPr id="17" name="Flecha: a la derecha 16">
            <a:extLst>
              <a:ext uri="{FF2B5EF4-FFF2-40B4-BE49-F238E27FC236}">
                <a16:creationId xmlns:a16="http://schemas.microsoft.com/office/drawing/2014/main" id="{439C364C-F110-4A4A-83B0-F6423112784D}"/>
              </a:ext>
            </a:extLst>
          </p:cNvPr>
          <p:cNvSpPr/>
          <p:nvPr/>
        </p:nvSpPr>
        <p:spPr>
          <a:xfrm>
            <a:off x="1227675" y="351002"/>
            <a:ext cx="9953925" cy="2462707"/>
          </a:xfrm>
          <a:prstGeom prst="rightArrow">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tx1"/>
                </a:solidFill>
                <a:latin typeface="Calibri (Cuerpo)"/>
              </a:rPr>
              <a:t>Información a Revelar</a:t>
            </a:r>
          </a:p>
          <a:p>
            <a:pPr algn="just"/>
            <a:r>
              <a:rPr lang="es-ES" sz="1600" dirty="0">
                <a:solidFill>
                  <a:schemeClr val="dk1"/>
                </a:solidFill>
                <a:latin typeface="Calibri (Cuerpo)"/>
                <a:sym typeface="Arial"/>
              </a:rPr>
              <a:t>El valor en libros, detallando: </a:t>
            </a:r>
            <a:r>
              <a:rPr lang="es-EC" sz="1600" dirty="0">
                <a:solidFill>
                  <a:schemeClr val="dk1"/>
                </a:solidFill>
                <a:latin typeface="Calibri (Cuerpo)"/>
                <a:sym typeface="Arial"/>
              </a:rPr>
              <a:t>Adiciones; b) Disminuciones; c) Depreciación; d) Deterioro; e) Otros cambios </a:t>
            </a:r>
          </a:p>
          <a:p>
            <a:pPr algn="just">
              <a:buClr>
                <a:srgbClr val="000000"/>
              </a:buClr>
              <a:buFont typeface="Arial"/>
            </a:pPr>
            <a:r>
              <a:rPr lang="es-ES" sz="1600" dirty="0">
                <a:solidFill>
                  <a:schemeClr val="dk1"/>
                </a:solidFill>
                <a:latin typeface="Calibri (Cuerpo)"/>
                <a:sym typeface="Arial"/>
              </a:rPr>
              <a:t>✓ El método de depreciación y valores de vida útil utilizados.</a:t>
            </a:r>
          </a:p>
          <a:p>
            <a:pPr algn="just">
              <a:buClr>
                <a:srgbClr val="000000"/>
              </a:buClr>
              <a:buFont typeface="Arial"/>
            </a:pPr>
            <a:r>
              <a:rPr lang="es-ES" sz="1600" dirty="0">
                <a:solidFill>
                  <a:schemeClr val="dk1"/>
                </a:solidFill>
                <a:latin typeface="Calibri (Cuerpo)"/>
                <a:sym typeface="Arial"/>
              </a:rPr>
              <a:t>✓ El tratamiento de los costos posteriores y de </a:t>
            </a:r>
            <a:r>
              <a:rPr lang="es-ES" sz="1600" dirty="0">
                <a:solidFill>
                  <a:schemeClr val="tx1"/>
                </a:solidFill>
                <a:latin typeface="Calibri (Cuerpo)"/>
                <a:sym typeface="Arial"/>
              </a:rPr>
              <a:t>los gastos por reparación o </a:t>
            </a:r>
            <a:r>
              <a:rPr lang="es-EC" sz="1600" dirty="0">
                <a:solidFill>
                  <a:schemeClr val="tx1"/>
                </a:solidFill>
                <a:latin typeface="Calibri (Cuerpo)"/>
                <a:sym typeface="Arial"/>
              </a:rPr>
              <a:t>mantenimiento para infraestructura.</a:t>
            </a:r>
          </a:p>
        </p:txBody>
      </p:sp>
      <p:grpSp>
        <p:nvGrpSpPr>
          <p:cNvPr id="5" name="Grupo 4">
            <a:extLst>
              <a:ext uri="{FF2B5EF4-FFF2-40B4-BE49-F238E27FC236}">
                <a16:creationId xmlns:a16="http://schemas.microsoft.com/office/drawing/2014/main" id="{775F58CA-DC61-4D95-8033-D6D91641CEFD}"/>
              </a:ext>
            </a:extLst>
          </p:cNvPr>
          <p:cNvGrpSpPr/>
          <p:nvPr/>
        </p:nvGrpSpPr>
        <p:grpSpPr>
          <a:xfrm>
            <a:off x="981216" y="2381608"/>
            <a:ext cx="9702454" cy="4068000"/>
            <a:chOff x="1010400" y="2323240"/>
            <a:chExt cx="9702454" cy="4068000"/>
          </a:xfrm>
        </p:grpSpPr>
        <p:pic>
          <p:nvPicPr>
            <p:cNvPr id="4" name="Imagen 3">
              <a:extLst>
                <a:ext uri="{FF2B5EF4-FFF2-40B4-BE49-F238E27FC236}">
                  <a16:creationId xmlns:a16="http://schemas.microsoft.com/office/drawing/2014/main" id="{43125450-F188-4BC0-BA90-E4EFB1C167CD}"/>
                </a:ext>
              </a:extLst>
            </p:cNvPr>
            <p:cNvPicPr>
              <a:picLocks noChangeAspect="1"/>
            </p:cNvPicPr>
            <p:nvPr/>
          </p:nvPicPr>
          <p:blipFill>
            <a:blip r:embed="rId3"/>
            <a:stretch>
              <a:fillRect/>
            </a:stretch>
          </p:blipFill>
          <p:spPr>
            <a:xfrm>
              <a:off x="1010400" y="2323240"/>
              <a:ext cx="8942607" cy="4068000"/>
            </a:xfrm>
            <a:prstGeom prst="rect">
              <a:avLst/>
            </a:prstGeom>
          </p:spPr>
        </p:pic>
        <p:sp>
          <p:nvSpPr>
            <p:cNvPr id="7" name="Rectángulo 6">
              <a:extLst>
                <a:ext uri="{FF2B5EF4-FFF2-40B4-BE49-F238E27FC236}">
                  <a16:creationId xmlns:a16="http://schemas.microsoft.com/office/drawing/2014/main" id="{89135885-784F-43CB-A40D-4457D0EBBC28}"/>
                </a:ext>
              </a:extLst>
            </p:cNvPr>
            <p:cNvSpPr/>
            <p:nvPr/>
          </p:nvSpPr>
          <p:spPr>
            <a:xfrm>
              <a:off x="8463678" y="5111206"/>
              <a:ext cx="887506" cy="1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a:extLst>
                <a:ext uri="{FF2B5EF4-FFF2-40B4-BE49-F238E27FC236}">
                  <a16:creationId xmlns:a16="http://schemas.microsoft.com/office/drawing/2014/main" id="{C07660B7-3EA0-449F-826B-8ED064FCC23E}"/>
                </a:ext>
              </a:extLst>
            </p:cNvPr>
            <p:cNvSpPr/>
            <p:nvPr/>
          </p:nvSpPr>
          <p:spPr>
            <a:xfrm>
              <a:off x="10264121" y="2997906"/>
              <a:ext cx="448733" cy="339333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b="1" dirty="0" err="1"/>
                <a:t>eSIGEF</a:t>
              </a:r>
              <a:endParaRPr lang="es-EC" b="1" dirty="0"/>
            </a:p>
          </p:txBody>
        </p:sp>
      </p:grpSp>
    </p:spTree>
    <p:extLst>
      <p:ext uri="{BB962C8B-B14F-4D97-AF65-F5344CB8AC3E}">
        <p14:creationId xmlns:p14="http://schemas.microsoft.com/office/powerpoint/2010/main" val="194872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8733876" cy="646331"/>
          </a:xfrm>
          <a:prstGeom prst="rect">
            <a:avLst/>
          </a:prstGeom>
          <a:noFill/>
        </p:spPr>
        <p:txBody>
          <a:bodyPr wrap="square" rtlCol="0">
            <a:spAutoFit/>
          </a:bodyPr>
          <a:lstStyle/>
          <a:p>
            <a:r>
              <a:rPr lang="es-ES" sz="3600" b="1" dirty="0">
                <a:solidFill>
                  <a:srgbClr val="2D2D93"/>
                </a:solidFill>
                <a:latin typeface="Arial" panose="020B0604020202020204" pitchFamily="34" charset="0"/>
                <a:cs typeface="Arial" panose="020B0604020202020204" pitchFamily="34" charset="0"/>
              </a:rPr>
              <a:t>NTCG 12 Bienes de Infraestructura</a:t>
            </a:r>
            <a:endParaRPr lang="es-EC" sz="3600" b="1" dirty="0">
              <a:solidFill>
                <a:srgbClr val="2D2D93"/>
              </a:solidFill>
              <a:latin typeface="Arial" panose="020B0604020202020204" pitchFamily="34" charset="0"/>
              <a:cs typeface="Arial" panose="020B0604020202020204" pitchFamily="34" charset="0"/>
            </a:endParaRPr>
          </a:p>
        </p:txBody>
      </p:sp>
      <p:sp>
        <p:nvSpPr>
          <p:cNvPr id="17" name="Flecha: a la derecha 16">
            <a:extLst>
              <a:ext uri="{FF2B5EF4-FFF2-40B4-BE49-F238E27FC236}">
                <a16:creationId xmlns:a16="http://schemas.microsoft.com/office/drawing/2014/main" id="{439C364C-F110-4A4A-83B0-F6423112784D}"/>
              </a:ext>
            </a:extLst>
          </p:cNvPr>
          <p:cNvSpPr/>
          <p:nvPr/>
        </p:nvSpPr>
        <p:spPr>
          <a:xfrm>
            <a:off x="1132555" y="266812"/>
            <a:ext cx="10783827" cy="2611481"/>
          </a:xfrm>
          <a:prstGeom prst="rightArrow">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buFont typeface="Arial"/>
            </a:pPr>
            <a:r>
              <a:rPr lang="es-ES" sz="1600" b="1" dirty="0">
                <a:solidFill>
                  <a:schemeClr val="dk1"/>
                </a:solidFill>
                <a:latin typeface="Calibri (Cuerpo)"/>
              </a:rPr>
              <a:t>Información a Revelar</a:t>
            </a:r>
          </a:p>
          <a:p>
            <a:pPr algn="just">
              <a:buClr>
                <a:srgbClr val="000000"/>
              </a:buClr>
              <a:buFont typeface="Arial"/>
            </a:pPr>
            <a:r>
              <a:rPr lang="es-ES" sz="1600" dirty="0">
                <a:solidFill>
                  <a:schemeClr val="dk1"/>
                </a:solidFill>
                <a:latin typeface="Calibri (Cuerpo)"/>
                <a:sym typeface="Arial"/>
              </a:rPr>
              <a:t>✓ El valor en libros de Bienes de Infraestructura que, estando totalmente depreciados, se encuentren todavía en uso.</a:t>
            </a:r>
          </a:p>
          <a:p>
            <a:pPr algn="just">
              <a:buClr>
                <a:srgbClr val="000000"/>
              </a:buClr>
              <a:buFont typeface="Arial"/>
            </a:pPr>
            <a:r>
              <a:rPr lang="es-ES" sz="1600" dirty="0">
                <a:solidFill>
                  <a:schemeClr val="dk1"/>
                </a:solidFill>
                <a:latin typeface="Calibri (Cuerpo)"/>
                <a:sym typeface="Arial"/>
              </a:rPr>
              <a:t>✓ El valor en libros de Bienes de Infraestructura que, retirados de su uso, se mantengan para su disposición.</a:t>
            </a:r>
          </a:p>
          <a:p>
            <a:pPr algn="just">
              <a:buClr>
                <a:srgbClr val="000000"/>
              </a:buClr>
              <a:buFont typeface="Arial"/>
            </a:pPr>
            <a:r>
              <a:rPr lang="es-ES" sz="1600" dirty="0">
                <a:solidFill>
                  <a:schemeClr val="dk1"/>
                </a:solidFill>
                <a:latin typeface="Calibri (Cuerpo)"/>
                <a:sym typeface="Arial"/>
              </a:rPr>
              <a:t>✓ El valor del deterioro acumulado y las reversiones de éste (si hubiere) detallando circunstancias o eventos que generó el hecho económico.</a:t>
            </a:r>
            <a:endParaRPr lang="es-EC" sz="1600" dirty="0">
              <a:solidFill>
                <a:schemeClr val="dk1"/>
              </a:solidFill>
              <a:latin typeface="Calibri (Cuerpo)"/>
              <a:sym typeface="Arial"/>
            </a:endParaRPr>
          </a:p>
        </p:txBody>
      </p:sp>
      <p:grpSp>
        <p:nvGrpSpPr>
          <p:cNvPr id="4" name="Grupo 3">
            <a:extLst>
              <a:ext uri="{FF2B5EF4-FFF2-40B4-BE49-F238E27FC236}">
                <a16:creationId xmlns:a16="http://schemas.microsoft.com/office/drawing/2014/main" id="{1197A714-7E8C-4897-BC12-592B1927D0B7}"/>
              </a:ext>
            </a:extLst>
          </p:cNvPr>
          <p:cNvGrpSpPr/>
          <p:nvPr/>
        </p:nvGrpSpPr>
        <p:grpSpPr>
          <a:xfrm>
            <a:off x="1126071" y="2460741"/>
            <a:ext cx="9937847" cy="3750733"/>
            <a:chOff x="1126071" y="2353733"/>
            <a:chExt cx="9937847" cy="3750733"/>
          </a:xfrm>
        </p:grpSpPr>
        <p:grpSp>
          <p:nvGrpSpPr>
            <p:cNvPr id="10" name="Grupo 9">
              <a:extLst>
                <a:ext uri="{FF2B5EF4-FFF2-40B4-BE49-F238E27FC236}">
                  <a16:creationId xmlns:a16="http://schemas.microsoft.com/office/drawing/2014/main" id="{D769519B-E848-41D7-8EAA-D612B98E07F6}"/>
                </a:ext>
              </a:extLst>
            </p:cNvPr>
            <p:cNvGrpSpPr/>
            <p:nvPr/>
          </p:nvGrpSpPr>
          <p:grpSpPr>
            <a:xfrm>
              <a:off x="1126071" y="2353733"/>
              <a:ext cx="9397996" cy="3750733"/>
              <a:chOff x="1126072" y="2929467"/>
              <a:chExt cx="8043328" cy="2468070"/>
            </a:xfrm>
          </p:grpSpPr>
          <p:pic>
            <p:nvPicPr>
              <p:cNvPr id="5" name="Imagen 4">
                <a:extLst>
                  <a:ext uri="{FF2B5EF4-FFF2-40B4-BE49-F238E27FC236}">
                    <a16:creationId xmlns:a16="http://schemas.microsoft.com/office/drawing/2014/main" id="{5E884FE8-B316-4466-BCB5-43C253FB3A14}"/>
                  </a:ext>
                </a:extLst>
              </p:cNvPr>
              <p:cNvPicPr>
                <a:picLocks noChangeAspect="1"/>
              </p:cNvPicPr>
              <p:nvPr/>
            </p:nvPicPr>
            <p:blipFill rotWithShape="1">
              <a:blip r:embed="rId3"/>
              <a:srcRect l="1408" r="1582" b="77338"/>
              <a:stretch/>
            </p:blipFill>
            <p:spPr>
              <a:xfrm>
                <a:off x="1126074" y="3266173"/>
                <a:ext cx="7975593" cy="905561"/>
              </a:xfrm>
              <a:prstGeom prst="rect">
                <a:avLst/>
              </a:prstGeom>
            </p:spPr>
          </p:pic>
          <p:pic>
            <p:nvPicPr>
              <p:cNvPr id="8" name="Imagen 7">
                <a:extLst>
                  <a:ext uri="{FF2B5EF4-FFF2-40B4-BE49-F238E27FC236}">
                    <a16:creationId xmlns:a16="http://schemas.microsoft.com/office/drawing/2014/main" id="{832C6230-B017-438D-81C4-754262472B1B}"/>
                  </a:ext>
                </a:extLst>
              </p:cNvPr>
              <p:cNvPicPr>
                <a:picLocks noChangeAspect="1"/>
              </p:cNvPicPr>
              <p:nvPr/>
            </p:nvPicPr>
            <p:blipFill rotWithShape="1">
              <a:blip r:embed="rId3"/>
              <a:srcRect l="3304" t="56115" r="3435" b="35247"/>
              <a:stretch/>
            </p:blipFill>
            <p:spPr>
              <a:xfrm>
                <a:off x="1126072" y="2929467"/>
                <a:ext cx="8043328" cy="345173"/>
              </a:xfrm>
              <a:prstGeom prst="rect">
                <a:avLst/>
              </a:prstGeom>
              <a:ln w="19050">
                <a:solidFill>
                  <a:schemeClr val="tx1"/>
                </a:solidFill>
              </a:ln>
            </p:spPr>
          </p:pic>
          <p:pic>
            <p:nvPicPr>
              <p:cNvPr id="9" name="Imagen 8">
                <a:extLst>
                  <a:ext uri="{FF2B5EF4-FFF2-40B4-BE49-F238E27FC236}">
                    <a16:creationId xmlns:a16="http://schemas.microsoft.com/office/drawing/2014/main" id="{EC8F5571-C0C9-4040-86E6-5A2B484095DF}"/>
                  </a:ext>
                </a:extLst>
              </p:cNvPr>
              <p:cNvPicPr>
                <a:picLocks noChangeAspect="1"/>
              </p:cNvPicPr>
              <p:nvPr/>
            </p:nvPicPr>
            <p:blipFill rotWithShape="1">
              <a:blip r:embed="rId3"/>
              <a:srcRect l="1408" t="70334" r="1582"/>
              <a:stretch/>
            </p:blipFill>
            <p:spPr>
              <a:xfrm>
                <a:off x="1126074" y="4212097"/>
                <a:ext cx="7975593" cy="1185440"/>
              </a:xfrm>
              <a:prstGeom prst="rect">
                <a:avLst/>
              </a:prstGeom>
            </p:spPr>
          </p:pic>
          <p:pic>
            <p:nvPicPr>
              <p:cNvPr id="6" name="Imagen 5">
                <a:extLst>
                  <a:ext uri="{FF2B5EF4-FFF2-40B4-BE49-F238E27FC236}">
                    <a16:creationId xmlns:a16="http://schemas.microsoft.com/office/drawing/2014/main" id="{D99D57ED-104B-458C-97A4-24132AB0FC16}"/>
                  </a:ext>
                </a:extLst>
              </p:cNvPr>
              <p:cNvPicPr>
                <a:picLocks noChangeAspect="1"/>
              </p:cNvPicPr>
              <p:nvPr/>
            </p:nvPicPr>
            <p:blipFill rotWithShape="1">
              <a:blip r:embed="rId4"/>
              <a:srcRect l="26684" t="5416" b="1"/>
              <a:stretch/>
            </p:blipFill>
            <p:spPr>
              <a:xfrm>
                <a:off x="1837267" y="4021666"/>
                <a:ext cx="1626206" cy="170249"/>
              </a:xfrm>
              <a:prstGeom prst="rect">
                <a:avLst/>
              </a:prstGeom>
            </p:spPr>
          </p:pic>
        </p:grpSp>
        <p:sp>
          <p:nvSpPr>
            <p:cNvPr id="12" name="Rectángulo 11">
              <a:extLst>
                <a:ext uri="{FF2B5EF4-FFF2-40B4-BE49-F238E27FC236}">
                  <a16:creationId xmlns:a16="http://schemas.microsoft.com/office/drawing/2014/main" id="{FE03EA2B-070B-4B67-A4CF-B02693969FF3}"/>
                </a:ext>
              </a:extLst>
            </p:cNvPr>
            <p:cNvSpPr/>
            <p:nvPr/>
          </p:nvSpPr>
          <p:spPr>
            <a:xfrm>
              <a:off x="9636561" y="4345699"/>
              <a:ext cx="887506" cy="1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0E342CC2-6095-4F3A-B6C6-D4EC7C98B69B}"/>
                </a:ext>
              </a:extLst>
            </p:cNvPr>
            <p:cNvSpPr/>
            <p:nvPr/>
          </p:nvSpPr>
          <p:spPr>
            <a:xfrm>
              <a:off x="10615185" y="2959694"/>
              <a:ext cx="448733" cy="303254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S" b="1" dirty="0" err="1"/>
                <a:t>eSIGEF</a:t>
              </a:r>
              <a:endParaRPr lang="es-EC" b="1" dirty="0"/>
            </a:p>
          </p:txBody>
        </p:sp>
      </p:grpSp>
    </p:spTree>
    <p:extLst>
      <p:ext uri="{BB962C8B-B14F-4D97-AF65-F5344CB8AC3E}">
        <p14:creationId xmlns:p14="http://schemas.microsoft.com/office/powerpoint/2010/main" val="7697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8133600" cy="646331"/>
          </a:xfrm>
          <a:prstGeom prst="rect">
            <a:avLst/>
          </a:prstGeom>
          <a:noFill/>
        </p:spPr>
        <p:txBody>
          <a:bodyPr wrap="square" rtlCol="0">
            <a:spAutoFit/>
          </a:bodyPr>
          <a:lstStyle/>
          <a:p>
            <a:r>
              <a:rPr lang="es-ES" sz="3600" b="1" dirty="0">
                <a:solidFill>
                  <a:srgbClr val="2D2D93"/>
                </a:solidFill>
                <a:latin typeface="Arial" panose="020B0604020202020204" pitchFamily="34" charset="0"/>
                <a:cs typeface="Arial" panose="020B0604020202020204" pitchFamily="34" charset="0"/>
              </a:rPr>
              <a:t>NTCG 12 Bienes de Infraestructura</a:t>
            </a:r>
            <a:endParaRPr lang="es-EC" sz="3600" b="1" dirty="0">
              <a:solidFill>
                <a:srgbClr val="2D2D93"/>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41FA0C82-81B7-463C-85EF-31E9B6C71706}"/>
              </a:ext>
            </a:extLst>
          </p:cNvPr>
          <p:cNvGrpSpPr/>
          <p:nvPr/>
        </p:nvGrpSpPr>
        <p:grpSpPr>
          <a:xfrm>
            <a:off x="1074197" y="1032934"/>
            <a:ext cx="10404438" cy="5436000"/>
            <a:chOff x="1171477" y="1032934"/>
            <a:chExt cx="10404438" cy="5436000"/>
          </a:xfrm>
        </p:grpSpPr>
        <p:grpSp>
          <p:nvGrpSpPr>
            <p:cNvPr id="12" name="Grupo 11">
              <a:extLst>
                <a:ext uri="{FF2B5EF4-FFF2-40B4-BE49-F238E27FC236}">
                  <a16:creationId xmlns:a16="http://schemas.microsoft.com/office/drawing/2014/main" id="{899C45AC-55A7-460B-AAD0-1421939F20D3}"/>
                </a:ext>
              </a:extLst>
            </p:cNvPr>
            <p:cNvGrpSpPr/>
            <p:nvPr/>
          </p:nvGrpSpPr>
          <p:grpSpPr>
            <a:xfrm>
              <a:off x="1171477" y="1032934"/>
              <a:ext cx="7788413" cy="5436000"/>
              <a:chOff x="1550320" y="1058334"/>
              <a:chExt cx="7365080" cy="5436000"/>
            </a:xfrm>
          </p:grpSpPr>
          <p:pic>
            <p:nvPicPr>
              <p:cNvPr id="6" name="Imagen 5">
                <a:extLst>
                  <a:ext uri="{FF2B5EF4-FFF2-40B4-BE49-F238E27FC236}">
                    <a16:creationId xmlns:a16="http://schemas.microsoft.com/office/drawing/2014/main" id="{2B213994-7B67-4218-9AE4-F3590C6B905C}"/>
                  </a:ext>
                </a:extLst>
              </p:cNvPr>
              <p:cNvPicPr>
                <a:picLocks noChangeAspect="1"/>
              </p:cNvPicPr>
              <p:nvPr/>
            </p:nvPicPr>
            <p:blipFill>
              <a:blip r:embed="rId3"/>
              <a:stretch>
                <a:fillRect/>
              </a:stretch>
            </p:blipFill>
            <p:spPr>
              <a:xfrm>
                <a:off x="1550320" y="1058334"/>
                <a:ext cx="7365080" cy="5436000"/>
              </a:xfrm>
              <a:prstGeom prst="rect">
                <a:avLst/>
              </a:prstGeom>
            </p:spPr>
          </p:pic>
          <p:sp>
            <p:nvSpPr>
              <p:cNvPr id="10" name="Rectángulo 9">
                <a:extLst>
                  <a:ext uri="{FF2B5EF4-FFF2-40B4-BE49-F238E27FC236}">
                    <a16:creationId xmlns:a16="http://schemas.microsoft.com/office/drawing/2014/main" id="{0D87FC32-B047-4842-AFB9-CC189E161389}"/>
                  </a:ext>
                </a:extLst>
              </p:cNvPr>
              <p:cNvSpPr/>
              <p:nvPr/>
            </p:nvSpPr>
            <p:spPr>
              <a:xfrm>
                <a:off x="5711513" y="3256023"/>
                <a:ext cx="1713753" cy="198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a:extLst>
                  <a:ext uri="{FF2B5EF4-FFF2-40B4-BE49-F238E27FC236}">
                    <a16:creationId xmlns:a16="http://schemas.microsoft.com/office/drawing/2014/main" id="{15003FFA-2FD3-4A9B-A460-BEF745AD9295}"/>
                  </a:ext>
                </a:extLst>
              </p:cNvPr>
              <p:cNvSpPr/>
              <p:nvPr/>
            </p:nvSpPr>
            <p:spPr>
              <a:xfrm>
                <a:off x="5711512" y="5427050"/>
                <a:ext cx="1713754" cy="198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 name="Grupo 7">
              <a:extLst>
                <a:ext uri="{FF2B5EF4-FFF2-40B4-BE49-F238E27FC236}">
                  <a16:creationId xmlns:a16="http://schemas.microsoft.com/office/drawing/2014/main" id="{E6118EF8-6309-44FF-B7DF-247A408F4C73}"/>
                </a:ext>
              </a:extLst>
            </p:cNvPr>
            <p:cNvGrpSpPr/>
            <p:nvPr/>
          </p:nvGrpSpPr>
          <p:grpSpPr>
            <a:xfrm>
              <a:off x="8959890" y="3268154"/>
              <a:ext cx="2616025" cy="482780"/>
              <a:chOff x="9800209" y="4408431"/>
              <a:chExt cx="2079695" cy="482780"/>
            </a:xfrm>
          </p:grpSpPr>
          <p:sp>
            <p:nvSpPr>
              <p:cNvPr id="9" name="Rectángulo 8">
                <a:extLst>
                  <a:ext uri="{FF2B5EF4-FFF2-40B4-BE49-F238E27FC236}">
                    <a16:creationId xmlns:a16="http://schemas.microsoft.com/office/drawing/2014/main" id="{C2C944C8-8CEA-417E-8B93-E1EAABA93144}"/>
                  </a:ext>
                </a:extLst>
              </p:cNvPr>
              <p:cNvSpPr/>
              <p:nvPr/>
            </p:nvSpPr>
            <p:spPr>
              <a:xfrm>
                <a:off x="10223770" y="4408431"/>
                <a:ext cx="1656134" cy="4827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s-ES" sz="2400" b="1" dirty="0" err="1"/>
                  <a:t>eSBYE</a:t>
                </a:r>
                <a:endParaRPr lang="es-EC" sz="2400" b="1" dirty="0"/>
              </a:p>
            </p:txBody>
          </p:sp>
          <p:sp>
            <p:nvSpPr>
              <p:cNvPr id="13" name="Flecha: a la derecha 12">
                <a:extLst>
                  <a:ext uri="{FF2B5EF4-FFF2-40B4-BE49-F238E27FC236}">
                    <a16:creationId xmlns:a16="http://schemas.microsoft.com/office/drawing/2014/main" id="{70D02F51-D118-45D7-B73E-EA89128789BE}"/>
                  </a:ext>
                </a:extLst>
              </p:cNvPr>
              <p:cNvSpPr/>
              <p:nvPr/>
            </p:nvSpPr>
            <p:spPr>
              <a:xfrm>
                <a:off x="9800209" y="4562273"/>
                <a:ext cx="384649" cy="194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spTree>
    <p:extLst>
      <p:ext uri="{BB962C8B-B14F-4D97-AF65-F5344CB8AC3E}">
        <p14:creationId xmlns:p14="http://schemas.microsoft.com/office/powerpoint/2010/main" val="112531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8133600" cy="646331"/>
          </a:xfrm>
          <a:prstGeom prst="rect">
            <a:avLst/>
          </a:prstGeom>
          <a:noFill/>
        </p:spPr>
        <p:txBody>
          <a:bodyPr wrap="square" rtlCol="0">
            <a:spAutoFit/>
          </a:bodyPr>
          <a:lstStyle/>
          <a:p>
            <a:r>
              <a:rPr lang="es-ES" sz="3600" b="1" dirty="0">
                <a:solidFill>
                  <a:srgbClr val="2D2D93"/>
                </a:solidFill>
                <a:latin typeface="Arial" panose="020B0604020202020204" pitchFamily="34" charset="0"/>
                <a:cs typeface="Arial" panose="020B0604020202020204" pitchFamily="34" charset="0"/>
              </a:rPr>
              <a:t>NTCG 12 Bienes de Infraestructura</a:t>
            </a:r>
            <a:endParaRPr lang="es-EC" sz="3600" b="1" dirty="0">
              <a:solidFill>
                <a:srgbClr val="2D2D93"/>
              </a:solidFill>
              <a:latin typeface="Arial" panose="020B0604020202020204" pitchFamily="34" charset="0"/>
              <a:cs typeface="Arial" panose="020B0604020202020204" pitchFamily="34" charset="0"/>
            </a:endParaRPr>
          </a:p>
        </p:txBody>
      </p:sp>
      <p:grpSp>
        <p:nvGrpSpPr>
          <p:cNvPr id="22" name="Grupo 21">
            <a:extLst>
              <a:ext uri="{FF2B5EF4-FFF2-40B4-BE49-F238E27FC236}">
                <a16:creationId xmlns:a16="http://schemas.microsoft.com/office/drawing/2014/main" id="{6CAA1E78-FE81-4977-8873-270561E28E9B}"/>
              </a:ext>
            </a:extLst>
          </p:cNvPr>
          <p:cNvGrpSpPr/>
          <p:nvPr/>
        </p:nvGrpSpPr>
        <p:grpSpPr>
          <a:xfrm>
            <a:off x="650296" y="805491"/>
            <a:ext cx="11171659" cy="5769060"/>
            <a:chOff x="767030" y="922227"/>
            <a:chExt cx="11171659" cy="5769060"/>
          </a:xfrm>
        </p:grpSpPr>
        <p:grpSp>
          <p:nvGrpSpPr>
            <p:cNvPr id="5" name="Grupo 4">
              <a:extLst>
                <a:ext uri="{FF2B5EF4-FFF2-40B4-BE49-F238E27FC236}">
                  <a16:creationId xmlns:a16="http://schemas.microsoft.com/office/drawing/2014/main" id="{A5BDDB8C-C629-4FA6-913F-5B885C09464F}"/>
                </a:ext>
              </a:extLst>
            </p:cNvPr>
            <p:cNvGrpSpPr/>
            <p:nvPr/>
          </p:nvGrpSpPr>
          <p:grpSpPr>
            <a:xfrm>
              <a:off x="767030" y="922227"/>
              <a:ext cx="9200400" cy="5769060"/>
              <a:chOff x="1141023" y="841470"/>
              <a:chExt cx="7686731" cy="5769060"/>
            </a:xfrm>
          </p:grpSpPr>
          <p:pic>
            <p:nvPicPr>
              <p:cNvPr id="8" name="Imagen 7">
                <a:extLst>
                  <a:ext uri="{FF2B5EF4-FFF2-40B4-BE49-F238E27FC236}">
                    <a16:creationId xmlns:a16="http://schemas.microsoft.com/office/drawing/2014/main" id="{F5EA8512-6FF3-4544-9790-106272BD4C27}"/>
                  </a:ext>
                </a:extLst>
              </p:cNvPr>
              <p:cNvPicPr>
                <a:picLocks noChangeAspect="1"/>
              </p:cNvPicPr>
              <p:nvPr/>
            </p:nvPicPr>
            <p:blipFill>
              <a:blip r:embed="rId3"/>
              <a:stretch>
                <a:fillRect/>
              </a:stretch>
            </p:blipFill>
            <p:spPr>
              <a:xfrm>
                <a:off x="1148140" y="841470"/>
                <a:ext cx="7672499" cy="4464000"/>
              </a:xfrm>
              <a:prstGeom prst="rect">
                <a:avLst/>
              </a:prstGeom>
            </p:spPr>
          </p:pic>
          <p:pic>
            <p:nvPicPr>
              <p:cNvPr id="4" name="Imagen 3">
                <a:extLst>
                  <a:ext uri="{FF2B5EF4-FFF2-40B4-BE49-F238E27FC236}">
                    <a16:creationId xmlns:a16="http://schemas.microsoft.com/office/drawing/2014/main" id="{C7194221-A770-4260-8046-D4638BB1A96B}"/>
                  </a:ext>
                </a:extLst>
              </p:cNvPr>
              <p:cNvPicPr>
                <a:picLocks noChangeAspect="1"/>
              </p:cNvPicPr>
              <p:nvPr/>
            </p:nvPicPr>
            <p:blipFill>
              <a:blip r:embed="rId4"/>
              <a:stretch>
                <a:fillRect/>
              </a:stretch>
            </p:blipFill>
            <p:spPr>
              <a:xfrm>
                <a:off x="1141023" y="5422530"/>
                <a:ext cx="7686731" cy="1188000"/>
              </a:xfrm>
              <a:prstGeom prst="rect">
                <a:avLst/>
              </a:prstGeom>
            </p:spPr>
          </p:pic>
        </p:grpSp>
        <p:sp>
          <p:nvSpPr>
            <p:cNvPr id="10" name="Rectángulo 9">
              <a:extLst>
                <a:ext uri="{FF2B5EF4-FFF2-40B4-BE49-F238E27FC236}">
                  <a16:creationId xmlns:a16="http://schemas.microsoft.com/office/drawing/2014/main" id="{16CEC25C-3019-468A-89FC-5AD31116C5CD}"/>
                </a:ext>
              </a:extLst>
            </p:cNvPr>
            <p:cNvSpPr/>
            <p:nvPr/>
          </p:nvSpPr>
          <p:spPr>
            <a:xfrm>
              <a:off x="9995524" y="4890103"/>
              <a:ext cx="1793310" cy="545088"/>
            </a:xfrm>
            <a:prstGeom prst="rect">
              <a:avLst/>
            </a:prstGeom>
            <a:ln w="38100"/>
          </p:spPr>
          <p:style>
            <a:lnRef idx="2">
              <a:schemeClr val="accent5"/>
            </a:lnRef>
            <a:fillRef idx="1">
              <a:schemeClr val="lt1"/>
            </a:fillRef>
            <a:effectRef idx="0">
              <a:schemeClr val="accent5"/>
            </a:effectRef>
            <a:fontRef idx="minor">
              <a:schemeClr val="dk1"/>
            </a:fontRef>
          </p:style>
          <p:txBody>
            <a:bodyPr vert="horz" rtlCol="0" anchor="ctr"/>
            <a:lstStyle/>
            <a:p>
              <a:pPr algn="ctr"/>
              <a:r>
                <a:rPr lang="es-ES" b="1" dirty="0"/>
                <a:t>ADICIONES</a:t>
              </a:r>
              <a:endParaRPr lang="es-EC" b="1" dirty="0"/>
            </a:p>
          </p:txBody>
        </p:sp>
        <p:sp>
          <p:nvSpPr>
            <p:cNvPr id="12" name="Rectángulo 11">
              <a:extLst>
                <a:ext uri="{FF2B5EF4-FFF2-40B4-BE49-F238E27FC236}">
                  <a16:creationId xmlns:a16="http://schemas.microsoft.com/office/drawing/2014/main" id="{5318B615-BDF9-4BFA-BBCA-499BCC1D604B}"/>
                </a:ext>
              </a:extLst>
            </p:cNvPr>
            <p:cNvSpPr/>
            <p:nvPr/>
          </p:nvSpPr>
          <p:spPr>
            <a:xfrm>
              <a:off x="10145379" y="5688471"/>
              <a:ext cx="1793310" cy="5450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r>
                <a:rPr lang="es-ES" b="1" dirty="0"/>
                <a:t>DISMINUCIONES</a:t>
              </a:r>
              <a:endParaRPr lang="es-EC" b="1" dirty="0"/>
            </a:p>
          </p:txBody>
        </p:sp>
        <p:cxnSp>
          <p:nvCxnSpPr>
            <p:cNvPr id="15" name="Conector recto de flecha 14">
              <a:extLst>
                <a:ext uri="{FF2B5EF4-FFF2-40B4-BE49-F238E27FC236}">
                  <a16:creationId xmlns:a16="http://schemas.microsoft.com/office/drawing/2014/main" id="{D2B48F30-DED2-4AB9-B264-8567F56413B7}"/>
                </a:ext>
              </a:extLst>
            </p:cNvPr>
            <p:cNvCxnSpPr>
              <a:cxnSpLocks/>
              <a:endCxn id="12" idx="1"/>
            </p:cNvCxnSpPr>
            <p:nvPr/>
          </p:nvCxnSpPr>
          <p:spPr>
            <a:xfrm>
              <a:off x="9798122" y="5961015"/>
              <a:ext cx="3472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E0F91407-973A-46BB-BE03-FCB69B9872AC}"/>
                </a:ext>
              </a:extLst>
            </p:cNvPr>
            <p:cNvCxnSpPr>
              <a:cxnSpLocks/>
            </p:cNvCxnSpPr>
            <p:nvPr/>
          </p:nvCxnSpPr>
          <p:spPr>
            <a:xfrm flipV="1">
              <a:off x="8618704" y="5152919"/>
              <a:ext cx="1367092" cy="798368"/>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758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8133600" cy="646331"/>
          </a:xfrm>
          <a:prstGeom prst="rect">
            <a:avLst/>
          </a:prstGeom>
          <a:noFill/>
        </p:spPr>
        <p:txBody>
          <a:bodyPr wrap="square" rtlCol="0">
            <a:spAutoFit/>
          </a:bodyPr>
          <a:lstStyle/>
          <a:p>
            <a:r>
              <a:rPr lang="es-ES" sz="3600" b="1" dirty="0">
                <a:solidFill>
                  <a:srgbClr val="2D2D93"/>
                </a:solidFill>
                <a:latin typeface="Arial" panose="020B0604020202020204" pitchFamily="34" charset="0"/>
                <a:cs typeface="Arial" panose="020B0604020202020204" pitchFamily="34" charset="0"/>
              </a:rPr>
              <a:t>NTCG 12 Bienes de Infraestructura</a:t>
            </a:r>
            <a:endParaRPr lang="es-EC" sz="3600" b="1" dirty="0">
              <a:solidFill>
                <a:srgbClr val="2D2D93"/>
              </a:solidFill>
              <a:latin typeface="Arial" panose="020B0604020202020204" pitchFamily="34" charset="0"/>
              <a:cs typeface="Arial" panose="020B0604020202020204" pitchFamily="34" charset="0"/>
            </a:endParaRPr>
          </a:p>
        </p:txBody>
      </p:sp>
      <p:grpSp>
        <p:nvGrpSpPr>
          <p:cNvPr id="20" name="Grupo 19">
            <a:extLst>
              <a:ext uri="{FF2B5EF4-FFF2-40B4-BE49-F238E27FC236}">
                <a16:creationId xmlns:a16="http://schemas.microsoft.com/office/drawing/2014/main" id="{FF07336B-20EE-4933-9B2A-B2A010935D33}"/>
              </a:ext>
            </a:extLst>
          </p:cNvPr>
          <p:cNvGrpSpPr/>
          <p:nvPr/>
        </p:nvGrpSpPr>
        <p:grpSpPr>
          <a:xfrm>
            <a:off x="687766" y="1225568"/>
            <a:ext cx="11102157" cy="4601300"/>
            <a:chOff x="765590" y="1060192"/>
            <a:chExt cx="11172718" cy="4392000"/>
          </a:xfrm>
        </p:grpSpPr>
        <p:pic>
          <p:nvPicPr>
            <p:cNvPr id="4" name="Imagen 3">
              <a:extLst>
                <a:ext uri="{FF2B5EF4-FFF2-40B4-BE49-F238E27FC236}">
                  <a16:creationId xmlns:a16="http://schemas.microsoft.com/office/drawing/2014/main" id="{5B1B7016-974A-4887-9158-71BD6DE4A654}"/>
                </a:ext>
              </a:extLst>
            </p:cNvPr>
            <p:cNvPicPr>
              <a:picLocks noChangeAspect="1"/>
            </p:cNvPicPr>
            <p:nvPr/>
          </p:nvPicPr>
          <p:blipFill>
            <a:blip r:embed="rId3"/>
            <a:stretch>
              <a:fillRect/>
            </a:stretch>
          </p:blipFill>
          <p:spPr>
            <a:xfrm>
              <a:off x="765590" y="1060192"/>
              <a:ext cx="8961120" cy="4392000"/>
            </a:xfrm>
            <a:prstGeom prst="rect">
              <a:avLst/>
            </a:prstGeom>
          </p:spPr>
        </p:pic>
        <p:sp>
          <p:nvSpPr>
            <p:cNvPr id="5" name="Rectángulo 4">
              <a:extLst>
                <a:ext uri="{FF2B5EF4-FFF2-40B4-BE49-F238E27FC236}">
                  <a16:creationId xmlns:a16="http://schemas.microsoft.com/office/drawing/2014/main" id="{C8E3AC3F-5F2B-45C3-8176-20EA546D9860}"/>
                </a:ext>
              </a:extLst>
            </p:cNvPr>
            <p:cNvSpPr/>
            <p:nvPr/>
          </p:nvSpPr>
          <p:spPr>
            <a:xfrm>
              <a:off x="10135272" y="4270273"/>
              <a:ext cx="1793310" cy="545088"/>
            </a:xfrm>
            <a:prstGeom prst="rect">
              <a:avLst/>
            </a:prstGeom>
            <a:ln w="38100">
              <a:solidFill>
                <a:srgbClr val="9F5ED0"/>
              </a:solidFill>
            </a:ln>
          </p:spPr>
          <p:style>
            <a:lnRef idx="2">
              <a:schemeClr val="accent5"/>
            </a:lnRef>
            <a:fillRef idx="1">
              <a:schemeClr val="lt1"/>
            </a:fillRef>
            <a:effectRef idx="0">
              <a:schemeClr val="accent5"/>
            </a:effectRef>
            <a:fontRef idx="minor">
              <a:schemeClr val="dk1"/>
            </a:fontRef>
          </p:style>
          <p:txBody>
            <a:bodyPr vert="horz" rtlCol="0" anchor="ctr"/>
            <a:lstStyle/>
            <a:p>
              <a:pPr algn="ctr"/>
              <a:r>
                <a:rPr lang="es-ES" b="1" dirty="0"/>
                <a:t>ADICIONES</a:t>
              </a:r>
              <a:endParaRPr lang="es-EC" b="1" dirty="0"/>
            </a:p>
          </p:txBody>
        </p:sp>
        <p:sp>
          <p:nvSpPr>
            <p:cNvPr id="6" name="Rectángulo 5">
              <a:extLst>
                <a:ext uri="{FF2B5EF4-FFF2-40B4-BE49-F238E27FC236}">
                  <a16:creationId xmlns:a16="http://schemas.microsoft.com/office/drawing/2014/main" id="{DC9BC5C6-77C2-4DFA-808E-81D8C8F1EC61}"/>
                </a:ext>
              </a:extLst>
            </p:cNvPr>
            <p:cNvSpPr/>
            <p:nvPr/>
          </p:nvSpPr>
          <p:spPr>
            <a:xfrm>
              <a:off x="10144998" y="2993376"/>
              <a:ext cx="1793310" cy="545088"/>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r>
                <a:rPr lang="es-ES" b="1" dirty="0"/>
                <a:t>DISMINUCIONES</a:t>
              </a:r>
              <a:endParaRPr lang="es-EC" b="1" dirty="0"/>
            </a:p>
          </p:txBody>
        </p:sp>
        <p:cxnSp>
          <p:nvCxnSpPr>
            <p:cNvPr id="8" name="Conector recto de flecha 7">
              <a:extLst>
                <a:ext uri="{FF2B5EF4-FFF2-40B4-BE49-F238E27FC236}">
                  <a16:creationId xmlns:a16="http://schemas.microsoft.com/office/drawing/2014/main" id="{1E4C39C3-7E09-4866-B2EB-6C9579E815FF}"/>
                </a:ext>
              </a:extLst>
            </p:cNvPr>
            <p:cNvCxnSpPr>
              <a:cxnSpLocks/>
            </p:cNvCxnSpPr>
            <p:nvPr/>
          </p:nvCxnSpPr>
          <p:spPr>
            <a:xfrm>
              <a:off x="9533106" y="4542817"/>
              <a:ext cx="6021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id="{785EF840-A5DE-4DB9-A8AF-BD69CB122480}"/>
                </a:ext>
              </a:extLst>
            </p:cNvPr>
            <p:cNvCxnSpPr>
              <a:cxnSpLocks/>
            </p:cNvCxnSpPr>
            <p:nvPr/>
          </p:nvCxnSpPr>
          <p:spPr>
            <a:xfrm flipV="1">
              <a:off x="8385243" y="3256192"/>
              <a:ext cx="1750029" cy="1286626"/>
            </a:xfrm>
            <a:prstGeom prst="bentConnector3">
              <a:avLst>
                <a:gd name="adj1" fmla="val 2776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476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8133600" cy="646331"/>
          </a:xfrm>
          <a:prstGeom prst="rect">
            <a:avLst/>
          </a:prstGeom>
          <a:noFill/>
        </p:spPr>
        <p:txBody>
          <a:bodyPr wrap="square" rtlCol="0">
            <a:spAutoFit/>
          </a:bodyPr>
          <a:lstStyle/>
          <a:p>
            <a:r>
              <a:rPr lang="es-ES" sz="3600" b="1" dirty="0">
                <a:solidFill>
                  <a:srgbClr val="2D2D93"/>
                </a:solidFill>
                <a:latin typeface="Arial" panose="020B0604020202020204" pitchFamily="34" charset="0"/>
                <a:cs typeface="Arial" panose="020B0604020202020204" pitchFamily="34" charset="0"/>
              </a:rPr>
              <a:t>NTCG 12 Bienes de Infraestructura</a:t>
            </a:r>
            <a:endParaRPr lang="es-EC" sz="3600" b="1" dirty="0">
              <a:solidFill>
                <a:srgbClr val="2D2D93"/>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9DAF59C-49E5-45E9-A81A-AA1A46FF61AA}"/>
              </a:ext>
            </a:extLst>
          </p:cNvPr>
          <p:cNvSpPr txBox="1"/>
          <p:nvPr/>
        </p:nvSpPr>
        <p:spPr>
          <a:xfrm>
            <a:off x="508000" y="1168400"/>
            <a:ext cx="3979333" cy="369332"/>
          </a:xfrm>
          <a:prstGeom prst="rect">
            <a:avLst/>
          </a:prstGeom>
          <a:noFill/>
        </p:spPr>
        <p:txBody>
          <a:bodyPr wrap="square" rtlCol="0">
            <a:spAutoFit/>
          </a:bodyPr>
          <a:lstStyle/>
          <a:p>
            <a:pPr algn="ctr"/>
            <a:r>
              <a:rPr lang="es-ES" b="1" dirty="0"/>
              <a:t>Información a Revelar</a:t>
            </a:r>
            <a:endParaRPr lang="es-EC" b="1" dirty="0"/>
          </a:p>
        </p:txBody>
      </p:sp>
      <p:sp>
        <p:nvSpPr>
          <p:cNvPr id="8" name="Flecha izquierda 9">
            <a:extLst>
              <a:ext uri="{FF2B5EF4-FFF2-40B4-BE49-F238E27FC236}">
                <a16:creationId xmlns:a16="http://schemas.microsoft.com/office/drawing/2014/main" id="{E3E84D4C-A3D4-41AE-8813-CA530E00B9F2}"/>
              </a:ext>
            </a:extLst>
          </p:cNvPr>
          <p:cNvSpPr/>
          <p:nvPr/>
        </p:nvSpPr>
        <p:spPr>
          <a:xfrm>
            <a:off x="6143164" y="841470"/>
            <a:ext cx="5506257" cy="5705245"/>
          </a:xfrm>
          <a:prstGeom prst="roundRect">
            <a:avLst>
              <a:gd name="adj" fmla="val 5132"/>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marL="285750" indent="-285750" algn="just">
              <a:buFont typeface="Arial" panose="020B0604020202020204" pitchFamily="34" charset="0"/>
              <a:buChar char="•"/>
              <a:defRPr/>
            </a:pPr>
            <a:r>
              <a:rPr lang="es-ES" sz="1400" dirty="0">
                <a:solidFill>
                  <a:schemeClr val="tx1"/>
                </a:solidFill>
                <a:ea typeface="Calibri" panose="020F0502020204030204" pitchFamily="34" charset="0"/>
              </a:rPr>
              <a:t>En la cuenta contable 143.01.05 Infraestructura de Obras Públicas de Transporte y Vías presenta un saldo Inicial de $34.290.321,29 en el que consta las Adiciones por un valor de </a:t>
            </a:r>
            <a:r>
              <a:rPr lang="es-ES" sz="1400" b="1" i="1" dirty="0">
                <a:solidFill>
                  <a:schemeClr val="tx1"/>
                </a:solidFill>
                <a:effectLst>
                  <a:outerShdw blurRad="38100" dist="38100" dir="2700000" algn="tl">
                    <a:srgbClr val="000000">
                      <a:alpha val="43137"/>
                    </a:srgbClr>
                  </a:outerShdw>
                </a:effectLst>
                <a:ea typeface="Calibri" panose="020F0502020204030204" pitchFamily="34" charset="0"/>
              </a:rPr>
              <a:t>$2.094.961,73</a:t>
            </a:r>
            <a:r>
              <a:rPr lang="es-ES" sz="1400" dirty="0">
                <a:solidFill>
                  <a:schemeClr val="tx1"/>
                </a:solidFill>
                <a:effectLst>
                  <a:outerShdw blurRad="38100" dist="38100" dir="2700000" algn="tl">
                    <a:srgbClr val="000000">
                      <a:alpha val="43137"/>
                    </a:srgbClr>
                  </a:outerShdw>
                </a:effectLst>
                <a:ea typeface="Calibri" panose="020F0502020204030204" pitchFamily="34" charset="0"/>
              </a:rPr>
              <a:t> </a:t>
            </a:r>
            <a:r>
              <a:rPr lang="es-ES" sz="1400" dirty="0">
                <a:solidFill>
                  <a:schemeClr val="tx1"/>
                </a:solidFill>
                <a:ea typeface="Calibri" panose="020F0502020204030204" pitchFamily="34" charset="0"/>
              </a:rPr>
              <a:t>y Disminuciones por </a:t>
            </a:r>
            <a:r>
              <a:rPr lang="es-ES" sz="1400" b="1" dirty="0">
                <a:solidFill>
                  <a:schemeClr val="tx1"/>
                </a:solidFill>
                <a:ea typeface="Calibri" panose="020F0502020204030204" pitchFamily="34" charset="0"/>
              </a:rPr>
              <a:t>$206.486,09</a:t>
            </a:r>
            <a:r>
              <a:rPr lang="es-ES" sz="1400" dirty="0">
                <a:solidFill>
                  <a:schemeClr val="tx1"/>
                </a:solidFill>
                <a:ea typeface="Calibri" panose="020F0502020204030204" pitchFamily="34" charset="0"/>
              </a:rPr>
              <a:t>.</a:t>
            </a:r>
          </a:p>
          <a:p>
            <a:pPr marL="285750" indent="-285750" algn="just">
              <a:buFont typeface="Arial" panose="020B0604020202020204" pitchFamily="34" charset="0"/>
              <a:buChar char="•"/>
              <a:defRPr/>
            </a:pPr>
            <a:endParaRPr lang="es-ES" sz="900" dirty="0">
              <a:solidFill>
                <a:schemeClr val="tx1"/>
              </a:solidFill>
              <a:ea typeface="Calibri" panose="020F0502020204030204" pitchFamily="34" charset="0"/>
            </a:endParaRPr>
          </a:p>
          <a:p>
            <a:pPr marL="285750" indent="-285750" algn="just">
              <a:buFont typeface="Arial" panose="020B0604020202020204" pitchFamily="34" charset="0"/>
              <a:buChar char="•"/>
              <a:defRPr/>
            </a:pPr>
            <a:endParaRPr lang="es-ES" sz="100" dirty="0">
              <a:solidFill>
                <a:schemeClr val="tx1"/>
              </a:solidFill>
              <a:ea typeface="Calibri" panose="020F0502020204030204" pitchFamily="34" charset="0"/>
            </a:endParaRPr>
          </a:p>
          <a:p>
            <a:pPr marL="285750" indent="-285750" algn="just">
              <a:buFont typeface="Arial" panose="020B0604020202020204" pitchFamily="34" charset="0"/>
              <a:buChar char="•"/>
              <a:defRPr/>
            </a:pPr>
            <a:r>
              <a:rPr lang="es-ES" sz="1400" dirty="0">
                <a:solidFill>
                  <a:schemeClr val="tx1"/>
                </a:solidFill>
                <a:ea typeface="Calibri" panose="020F0502020204030204" pitchFamily="34" charset="0"/>
              </a:rPr>
              <a:t>Las </a:t>
            </a:r>
            <a:r>
              <a:rPr lang="es-ES" sz="1400" u="sng" dirty="0">
                <a:solidFill>
                  <a:schemeClr val="tx1"/>
                </a:solidFill>
                <a:ea typeface="Calibri" panose="020F0502020204030204" pitchFamily="34" charset="0"/>
              </a:rPr>
              <a:t>Adiciones</a:t>
            </a:r>
            <a:r>
              <a:rPr lang="es-ES" sz="1400" dirty="0">
                <a:solidFill>
                  <a:schemeClr val="tx1"/>
                </a:solidFill>
                <a:ea typeface="Calibri" panose="020F0502020204030204" pitchFamily="34" charset="0"/>
              </a:rPr>
              <a:t> corresponden a Mejoras y Mantenimientos Mayores por </a:t>
            </a:r>
            <a:r>
              <a:rPr lang="es-ES" sz="1400" b="1" i="1" dirty="0">
                <a:solidFill>
                  <a:schemeClr val="tx1"/>
                </a:solidFill>
                <a:effectLst>
                  <a:outerShdw blurRad="38100" dist="38100" dir="2700000" algn="tl">
                    <a:srgbClr val="000000">
                      <a:alpha val="43137"/>
                    </a:srgbClr>
                  </a:outerShdw>
                </a:effectLst>
                <a:ea typeface="Calibri" panose="020F0502020204030204" pitchFamily="34" charset="0"/>
              </a:rPr>
              <a:t>$1.841.049,38 </a:t>
            </a:r>
            <a:r>
              <a:rPr lang="es-ES" sz="1400" dirty="0">
                <a:solidFill>
                  <a:schemeClr val="tx1"/>
                </a:solidFill>
                <a:ea typeface="Calibri" panose="020F0502020204030204" pitchFamily="34" charset="0"/>
              </a:rPr>
              <a:t>más Reclasificaciones por </a:t>
            </a:r>
            <a:r>
              <a:rPr lang="es-ES" sz="1400" b="1" i="1" dirty="0">
                <a:solidFill>
                  <a:schemeClr val="tx1"/>
                </a:solidFill>
                <a:effectLst>
                  <a:outerShdw blurRad="38100" dist="38100" dir="2700000" algn="tl">
                    <a:srgbClr val="000000">
                      <a:alpha val="43137"/>
                    </a:srgbClr>
                  </a:outerShdw>
                </a:effectLst>
                <a:ea typeface="Calibri" panose="020F0502020204030204" pitchFamily="34" charset="0"/>
              </a:rPr>
              <a:t>$253.912,35 ($2.094.961,73)</a:t>
            </a:r>
            <a:r>
              <a:rPr lang="es-ES" sz="1400" dirty="0">
                <a:solidFill>
                  <a:schemeClr val="tx1"/>
                </a:solidFill>
                <a:ea typeface="Calibri" panose="020F0502020204030204" pitchFamily="34" charset="0"/>
              </a:rPr>
              <a:t>.</a:t>
            </a:r>
          </a:p>
          <a:p>
            <a:pPr marL="285750" indent="-285750" algn="just">
              <a:buFont typeface="Arial" panose="020B0604020202020204" pitchFamily="34" charset="0"/>
              <a:buChar char="•"/>
              <a:defRPr/>
            </a:pPr>
            <a:endParaRPr lang="es-ES" sz="900" dirty="0">
              <a:solidFill>
                <a:schemeClr val="tx1"/>
              </a:solidFill>
              <a:ea typeface="Calibri" panose="020F0502020204030204" pitchFamily="34" charset="0"/>
            </a:endParaRPr>
          </a:p>
          <a:p>
            <a:pPr marL="285750" indent="-285750" algn="just">
              <a:buFont typeface="Arial" panose="020B0604020202020204" pitchFamily="34" charset="0"/>
              <a:buChar char="•"/>
              <a:defRPr/>
            </a:pPr>
            <a:endParaRPr lang="es-ES" sz="300" dirty="0">
              <a:solidFill>
                <a:schemeClr val="tx1"/>
              </a:solidFill>
              <a:ea typeface="Calibri" panose="020F0502020204030204" pitchFamily="34" charset="0"/>
            </a:endParaRPr>
          </a:p>
          <a:p>
            <a:pPr marL="285750" indent="-285750" algn="just">
              <a:buFont typeface="Arial" panose="020B0604020202020204" pitchFamily="34" charset="0"/>
              <a:buChar char="•"/>
              <a:defRPr/>
            </a:pPr>
            <a:r>
              <a:rPr lang="es-ES" sz="1400" dirty="0">
                <a:solidFill>
                  <a:schemeClr val="tx1"/>
                </a:solidFill>
                <a:ea typeface="Calibri" panose="020F0502020204030204" pitchFamily="34" charset="0"/>
              </a:rPr>
              <a:t>Se reconocieron hechos económicos por concepto de regulaciones por duplicidad en este tipo de bienes, ocasionando un </a:t>
            </a:r>
            <a:r>
              <a:rPr lang="es-ES" sz="1400" u="sng" dirty="0">
                <a:solidFill>
                  <a:schemeClr val="tx1"/>
                </a:solidFill>
                <a:ea typeface="Calibri" panose="020F0502020204030204" pitchFamily="34" charset="0"/>
              </a:rPr>
              <a:t>disminución</a:t>
            </a:r>
            <a:r>
              <a:rPr lang="es-ES" sz="1400" dirty="0">
                <a:solidFill>
                  <a:schemeClr val="tx1"/>
                </a:solidFill>
                <a:ea typeface="Calibri" panose="020F0502020204030204" pitchFamily="34" charset="0"/>
              </a:rPr>
              <a:t> equivalente a </a:t>
            </a:r>
            <a:r>
              <a:rPr lang="es-ES" sz="1400" b="1" dirty="0">
                <a:solidFill>
                  <a:schemeClr val="tx1"/>
                </a:solidFill>
                <a:ea typeface="Calibri" panose="020F0502020204030204" pitchFamily="34" charset="0"/>
              </a:rPr>
              <a:t>$206.486,09</a:t>
            </a:r>
            <a:r>
              <a:rPr lang="es-ES" sz="1400" dirty="0">
                <a:solidFill>
                  <a:schemeClr val="tx1"/>
                </a:solidFill>
                <a:ea typeface="Calibri" panose="020F0502020204030204" pitchFamily="34" charset="0"/>
              </a:rPr>
              <a:t>.</a:t>
            </a:r>
          </a:p>
          <a:p>
            <a:pPr algn="just">
              <a:defRPr/>
            </a:pPr>
            <a:endParaRPr lang="es-ES" sz="900" dirty="0">
              <a:solidFill>
                <a:schemeClr val="tx1"/>
              </a:solidFill>
              <a:ea typeface="Calibri" panose="020F0502020204030204" pitchFamily="34" charset="0"/>
            </a:endParaRPr>
          </a:p>
          <a:p>
            <a:pPr marL="285750" indent="-285750" algn="just">
              <a:buFont typeface="Arial" panose="020B0604020202020204" pitchFamily="34" charset="0"/>
              <a:buChar char="•"/>
              <a:defRPr/>
            </a:pPr>
            <a:endParaRPr lang="es-ES" sz="200" dirty="0">
              <a:solidFill>
                <a:schemeClr val="tx1"/>
              </a:solidFill>
              <a:ea typeface="Calibri" panose="020F0502020204030204" pitchFamily="34" charset="0"/>
            </a:endParaRPr>
          </a:p>
          <a:p>
            <a:pPr marL="285750" indent="-285750" algn="just">
              <a:buFont typeface="Arial" panose="020B0604020202020204" pitchFamily="34" charset="0"/>
              <a:buChar char="•"/>
              <a:defRPr/>
            </a:pPr>
            <a:r>
              <a:rPr lang="es-EC" sz="1400" dirty="0">
                <a:solidFill>
                  <a:schemeClr val="tx1"/>
                </a:solidFill>
                <a:ea typeface="Calibri" panose="020F0502020204030204" pitchFamily="34" charset="0"/>
              </a:rPr>
              <a:t>Respecto a la Depreciación Acumulada registra un Saldo Inicial en la cuenta contable 143.99.05 por $7.014.326,99, Disminuciones por $ 46.747.41 y Adiciones por $3.171.858.47, generándose un Saldo Final de $ 10.139.438,05. </a:t>
            </a:r>
          </a:p>
          <a:p>
            <a:pPr marL="285750" indent="-285750" algn="just">
              <a:buFont typeface="Arial" panose="020B0604020202020204" pitchFamily="34" charset="0"/>
              <a:buChar char="•"/>
              <a:defRPr/>
            </a:pPr>
            <a:endParaRPr lang="es-EC" sz="900" dirty="0">
              <a:solidFill>
                <a:schemeClr val="tx1"/>
              </a:solidFill>
              <a:ea typeface="Calibri" panose="020F0502020204030204" pitchFamily="34" charset="0"/>
            </a:endParaRPr>
          </a:p>
          <a:p>
            <a:pPr marL="285750" indent="-285750" algn="just">
              <a:buFont typeface="Arial" panose="020B0604020202020204" pitchFamily="34" charset="0"/>
              <a:buChar char="•"/>
              <a:defRPr/>
            </a:pPr>
            <a:r>
              <a:rPr lang="es-EC" sz="1400" dirty="0">
                <a:solidFill>
                  <a:schemeClr val="tx1"/>
                </a:solidFill>
                <a:ea typeface="Calibri" panose="020F0502020204030204" pitchFamily="34" charset="0"/>
              </a:rPr>
              <a:t>El Valor en Libros para este tipo de bienes es $26.039.358,88 </a:t>
            </a:r>
            <a:r>
              <a:rPr lang="es-EC" sz="1400" b="1" dirty="0">
                <a:solidFill>
                  <a:schemeClr val="tx1"/>
                </a:solidFill>
                <a:ea typeface="Calibri" panose="020F0502020204030204" pitchFamily="34" charset="0"/>
              </a:rPr>
              <a:t>(</a:t>
            </a:r>
            <a:r>
              <a:rPr lang="es-EC" sz="1400" i="1" dirty="0">
                <a:solidFill>
                  <a:schemeClr val="tx1"/>
                </a:solidFill>
                <a:ea typeface="Calibri" panose="020F0502020204030204" pitchFamily="34" charset="0"/>
              </a:rPr>
              <a:t>Valor Contable </a:t>
            </a:r>
            <a:r>
              <a:rPr lang="es-EC" sz="1400" i="1" dirty="0">
                <a:solidFill>
                  <a:schemeClr val="tx1"/>
                </a:solidFill>
                <a:highlight>
                  <a:srgbClr val="00FFFF"/>
                </a:highlight>
                <a:ea typeface="Calibri" panose="020F0502020204030204" pitchFamily="34" charset="0"/>
              </a:rPr>
              <a:t>$</a:t>
            </a:r>
            <a:r>
              <a:rPr lang="es-EC" sz="1400" i="1" dirty="0">
                <a:highlight>
                  <a:srgbClr val="00FFFF"/>
                </a:highlight>
              </a:rPr>
              <a:t>36.178.796,93</a:t>
            </a:r>
            <a:r>
              <a:rPr lang="es-EC" sz="1400" i="1" dirty="0">
                <a:solidFill>
                  <a:srgbClr val="000000"/>
                </a:solidFill>
                <a:latin typeface="Calibri" panose="020F0502020204030204" pitchFamily="34" charset="0"/>
              </a:rPr>
              <a:t> – Depreciación Acumulada </a:t>
            </a:r>
            <a:r>
              <a:rPr lang="es-EC" sz="1400" i="1" dirty="0">
                <a:solidFill>
                  <a:srgbClr val="000000"/>
                </a:solidFill>
                <a:highlight>
                  <a:srgbClr val="FFFF00"/>
                </a:highlight>
                <a:latin typeface="Calibri" panose="020F0502020204030204" pitchFamily="34" charset="0"/>
              </a:rPr>
              <a:t>$10.139.438,05 </a:t>
            </a:r>
            <a:r>
              <a:rPr lang="es-EC" sz="1400" i="1" dirty="0">
                <a:solidFill>
                  <a:srgbClr val="000000"/>
                </a:solidFill>
                <a:latin typeface="Calibri" panose="020F0502020204030204" pitchFamily="34" charset="0"/>
              </a:rPr>
              <a:t>– Deterioro Acumulado $0,00</a:t>
            </a:r>
            <a:r>
              <a:rPr lang="es-EC" sz="1400" b="1" dirty="0">
                <a:solidFill>
                  <a:srgbClr val="000000"/>
                </a:solidFill>
                <a:latin typeface="Calibri" panose="020F0502020204030204" pitchFamily="34" charset="0"/>
              </a:rPr>
              <a:t>)</a:t>
            </a:r>
            <a:r>
              <a:rPr lang="es-EC" sz="1400" dirty="0">
                <a:solidFill>
                  <a:schemeClr val="tx1"/>
                </a:solidFill>
                <a:ea typeface="Calibri" panose="020F0502020204030204" pitchFamily="34" charset="0"/>
              </a:rPr>
              <a:t>.</a:t>
            </a:r>
          </a:p>
          <a:p>
            <a:pPr marL="285750" indent="-285750" algn="just">
              <a:buFont typeface="Arial" panose="020B0604020202020204" pitchFamily="34" charset="0"/>
              <a:buChar char="•"/>
              <a:defRPr/>
            </a:pPr>
            <a:endParaRPr lang="es-EC" sz="900" dirty="0">
              <a:solidFill>
                <a:schemeClr val="tx1"/>
              </a:solidFill>
              <a:ea typeface="Calibri" panose="020F0502020204030204" pitchFamily="34" charset="0"/>
            </a:endParaRPr>
          </a:p>
          <a:p>
            <a:pPr marL="285750" indent="-285750" algn="just">
              <a:buFont typeface="Arial" panose="020B0604020202020204" pitchFamily="34" charset="0"/>
              <a:buChar char="•"/>
              <a:defRPr/>
            </a:pPr>
            <a:r>
              <a:rPr lang="es-ES" sz="1400" dirty="0">
                <a:solidFill>
                  <a:schemeClr val="tx1"/>
                </a:solidFill>
                <a:ea typeface="Calibri" panose="020F0502020204030204" pitchFamily="34" charset="0"/>
                <a:sym typeface="Arial"/>
              </a:rPr>
              <a:t>El método de depreciación utilizado en base a la normativa legal vigente fue el método de línea recta, con una vida útil de 15 y 20 años.</a:t>
            </a:r>
          </a:p>
          <a:p>
            <a:pPr marL="285750" indent="-285750" algn="just">
              <a:buFont typeface="Arial" panose="020B0604020202020204" pitchFamily="34" charset="0"/>
              <a:buChar char="•"/>
              <a:defRPr/>
            </a:pPr>
            <a:endParaRPr lang="es-ES" sz="900" dirty="0">
              <a:solidFill>
                <a:schemeClr val="tx1"/>
              </a:solidFill>
              <a:ea typeface="Calibri" panose="020F0502020204030204" pitchFamily="34" charset="0"/>
              <a:sym typeface="Arial"/>
            </a:endParaRPr>
          </a:p>
          <a:p>
            <a:pPr marL="285750" indent="-285750" algn="just">
              <a:buFont typeface="Arial" panose="020B0604020202020204" pitchFamily="34" charset="0"/>
              <a:buChar char="•"/>
              <a:defRPr/>
            </a:pPr>
            <a:r>
              <a:rPr lang="es-EC" sz="1400" dirty="0">
                <a:solidFill>
                  <a:schemeClr val="tx1"/>
                </a:solidFill>
                <a:ea typeface="Calibri" panose="020F0502020204030204" pitchFamily="34" charset="0"/>
              </a:rPr>
              <a:t>La Entidad no posee bienes de Infraestructura que, estando totalmente depreciados, se encuentren todavía en uso.</a:t>
            </a:r>
            <a:endParaRPr lang="es-EC" sz="14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id="{6CDA0EC9-0A27-40BF-8213-272688999AAF}"/>
              </a:ext>
            </a:extLst>
          </p:cNvPr>
          <p:cNvSpPr/>
          <p:nvPr/>
        </p:nvSpPr>
        <p:spPr>
          <a:xfrm>
            <a:off x="423552" y="1639336"/>
            <a:ext cx="5520766" cy="671915"/>
          </a:xfrm>
          <a:prstGeom prst="rect">
            <a:avLst/>
          </a:prstGeom>
        </p:spPr>
        <p:txBody>
          <a:bodyPr wrap="square">
            <a:spAutoFit/>
          </a:bodyPr>
          <a:lstStyle/>
          <a:p>
            <a:pPr algn="just">
              <a:lnSpc>
                <a:spcPct val="107000"/>
              </a:lnSpc>
            </a:pPr>
            <a:r>
              <a:rPr lang="es-ES" dirty="0">
                <a:ea typeface="Calibri" panose="020F0502020204030204" pitchFamily="34" charset="0"/>
              </a:rPr>
              <a:t>Resumen del movimiento contable de la cuenta de Obras Públicas de Transporte y Vías</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a 10">
            <a:extLst>
              <a:ext uri="{FF2B5EF4-FFF2-40B4-BE49-F238E27FC236}">
                <a16:creationId xmlns:a16="http://schemas.microsoft.com/office/drawing/2014/main" id="{7E1D7ADA-E095-48FF-9172-065A867793E3}"/>
              </a:ext>
            </a:extLst>
          </p:cNvPr>
          <p:cNvGraphicFramePr>
            <a:graphicFrameLocks noGrp="1"/>
          </p:cNvGraphicFramePr>
          <p:nvPr>
            <p:extLst>
              <p:ext uri="{D42A27DB-BD31-4B8C-83A1-F6EECF244321}">
                <p14:modId xmlns:p14="http://schemas.microsoft.com/office/powerpoint/2010/main" val="2117061826"/>
              </p:ext>
            </p:extLst>
          </p:nvPr>
        </p:nvGraphicFramePr>
        <p:xfrm>
          <a:off x="446832" y="2455248"/>
          <a:ext cx="5439117" cy="1080000"/>
        </p:xfrm>
        <a:graphic>
          <a:graphicData uri="http://schemas.openxmlformats.org/drawingml/2006/table">
            <a:tbl>
              <a:tblPr>
                <a:tableStyleId>{D7AC3CCA-C797-4891-BE02-D94E43425B78}</a:tableStyleId>
              </a:tblPr>
              <a:tblGrid>
                <a:gridCol w="1036450">
                  <a:extLst>
                    <a:ext uri="{9D8B030D-6E8A-4147-A177-3AD203B41FA5}">
                      <a16:colId xmlns:a16="http://schemas.microsoft.com/office/drawing/2014/main" val="2560587738"/>
                    </a:ext>
                  </a:extLst>
                </a:gridCol>
                <a:gridCol w="1083733">
                  <a:extLst>
                    <a:ext uri="{9D8B030D-6E8A-4147-A177-3AD203B41FA5}">
                      <a16:colId xmlns:a16="http://schemas.microsoft.com/office/drawing/2014/main" val="2468731929"/>
                    </a:ext>
                  </a:extLst>
                </a:gridCol>
                <a:gridCol w="1016000">
                  <a:extLst>
                    <a:ext uri="{9D8B030D-6E8A-4147-A177-3AD203B41FA5}">
                      <a16:colId xmlns:a16="http://schemas.microsoft.com/office/drawing/2014/main" val="842949278"/>
                    </a:ext>
                  </a:extLst>
                </a:gridCol>
                <a:gridCol w="1202267">
                  <a:extLst>
                    <a:ext uri="{9D8B030D-6E8A-4147-A177-3AD203B41FA5}">
                      <a16:colId xmlns:a16="http://schemas.microsoft.com/office/drawing/2014/main" val="1788997867"/>
                    </a:ext>
                  </a:extLst>
                </a:gridCol>
                <a:gridCol w="1100667">
                  <a:extLst>
                    <a:ext uri="{9D8B030D-6E8A-4147-A177-3AD203B41FA5}">
                      <a16:colId xmlns:a16="http://schemas.microsoft.com/office/drawing/2014/main" val="1137752229"/>
                    </a:ext>
                  </a:extLst>
                </a:gridCol>
              </a:tblGrid>
              <a:tr h="540000">
                <a:tc>
                  <a:txBody>
                    <a:bodyPr/>
                    <a:lstStyle/>
                    <a:p>
                      <a:pPr algn="ctr" fontAlgn="ctr"/>
                      <a:r>
                        <a:rPr lang="es-EC" sz="1400" b="1" u="none" strike="noStrike" dirty="0">
                          <a:effectLst/>
                        </a:rPr>
                        <a:t>Cuenta Contable</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Saldo Inicial</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 Adiciones</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 Disminuciones</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 </a:t>
                      </a:r>
                    </a:p>
                    <a:p>
                      <a:pPr algn="ctr" fontAlgn="ctr"/>
                      <a:r>
                        <a:rPr lang="es-EC" sz="1400" b="1" u="none" strike="noStrike" dirty="0">
                          <a:effectLst/>
                        </a:rPr>
                        <a:t>Saldo Final</a:t>
                      </a:r>
                      <a:endParaRPr lang="es-EC" sz="1400" b="1" i="0" u="none" strike="noStrike" dirty="0">
                        <a:solidFill>
                          <a:srgbClr val="000000"/>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1963209591"/>
                  </a:ext>
                </a:extLst>
              </a:tr>
              <a:tr h="540000">
                <a:tc>
                  <a:txBody>
                    <a:bodyPr/>
                    <a:lstStyle/>
                    <a:p>
                      <a:pPr algn="ctr" fontAlgn="b"/>
                      <a:r>
                        <a:rPr lang="es-EC" sz="1400" u="none" strike="noStrike" dirty="0">
                          <a:effectLst/>
                        </a:rPr>
                        <a:t>143.01.05</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u="none" strike="noStrike" dirty="0">
                          <a:effectLst/>
                        </a:rPr>
                        <a:t>34.290.321,29</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u="none" strike="noStrike" dirty="0">
                          <a:effectLst/>
                        </a:rPr>
                        <a:t>2.094.961,73</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u="none" strike="noStrike" dirty="0">
                          <a:effectLst/>
                        </a:rPr>
                        <a:t>206.486,09</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u="none" strike="noStrike" dirty="0">
                          <a:effectLst/>
                          <a:highlight>
                            <a:srgbClr val="00FFFF"/>
                          </a:highlight>
                        </a:rPr>
                        <a:t>36.178.796,93</a:t>
                      </a:r>
                      <a:endParaRPr lang="es-EC" sz="1400" b="0" i="0" u="none" strike="noStrike" dirty="0">
                        <a:solidFill>
                          <a:srgbClr val="000000"/>
                        </a:solidFill>
                        <a:effectLst/>
                        <a:highlight>
                          <a:srgbClr val="00FFFF"/>
                        </a:highlight>
                        <a:latin typeface="Calibri" panose="020F0502020204030204" pitchFamily="34" charset="0"/>
                      </a:endParaRPr>
                    </a:p>
                  </a:txBody>
                  <a:tcPr marL="12700" marR="12700" marT="12700" marB="0" anchor="ctr"/>
                </a:tc>
                <a:extLst>
                  <a:ext uri="{0D108BD9-81ED-4DB2-BD59-A6C34878D82A}">
                    <a16:rowId xmlns:a16="http://schemas.microsoft.com/office/drawing/2014/main" val="2734087751"/>
                  </a:ext>
                </a:extLst>
              </a:tr>
            </a:tbl>
          </a:graphicData>
        </a:graphic>
      </p:graphicFrame>
      <p:sp>
        <p:nvSpPr>
          <p:cNvPr id="12" name="Rectángulo 11">
            <a:extLst>
              <a:ext uri="{FF2B5EF4-FFF2-40B4-BE49-F238E27FC236}">
                <a16:creationId xmlns:a16="http://schemas.microsoft.com/office/drawing/2014/main" id="{C2C1340B-0BEE-4D84-9304-85C0FCCF0726}"/>
              </a:ext>
            </a:extLst>
          </p:cNvPr>
          <p:cNvSpPr/>
          <p:nvPr/>
        </p:nvSpPr>
        <p:spPr>
          <a:xfrm>
            <a:off x="423552" y="3874155"/>
            <a:ext cx="5520766" cy="968278"/>
          </a:xfrm>
          <a:prstGeom prst="rect">
            <a:avLst/>
          </a:prstGeom>
        </p:spPr>
        <p:txBody>
          <a:bodyPr wrap="square">
            <a:spAutoFit/>
          </a:bodyPr>
          <a:lstStyle/>
          <a:p>
            <a:pPr algn="just">
              <a:lnSpc>
                <a:spcPct val="107000"/>
              </a:lnSpc>
            </a:pPr>
            <a:r>
              <a:rPr lang="es-ES" dirty="0">
                <a:ea typeface="Calibri" panose="020F0502020204030204" pitchFamily="34" charset="0"/>
              </a:rPr>
              <a:t>Resumen del movimiento contable de la cuenta de (-) Depreciación Acumulada de Obras Públicas de Transporte y Vías</a:t>
            </a:r>
            <a:endParaRPr lang="es-EC"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B8C144BC-179A-4D16-99D3-848E2BE86077}"/>
              </a:ext>
            </a:extLst>
          </p:cNvPr>
          <p:cNvGraphicFramePr>
            <a:graphicFrameLocks noGrp="1"/>
          </p:cNvGraphicFramePr>
          <p:nvPr>
            <p:extLst>
              <p:ext uri="{D42A27DB-BD31-4B8C-83A1-F6EECF244321}">
                <p14:modId xmlns:p14="http://schemas.microsoft.com/office/powerpoint/2010/main" val="730624670"/>
              </p:ext>
            </p:extLst>
          </p:nvPr>
        </p:nvGraphicFramePr>
        <p:xfrm>
          <a:off x="423551" y="4938917"/>
          <a:ext cx="5506257" cy="1089352"/>
        </p:xfrm>
        <a:graphic>
          <a:graphicData uri="http://schemas.openxmlformats.org/drawingml/2006/table">
            <a:tbl>
              <a:tblPr>
                <a:tableStyleId>{D7AC3CCA-C797-4891-BE02-D94E43425B78}</a:tableStyleId>
              </a:tblPr>
              <a:tblGrid>
                <a:gridCol w="1011092">
                  <a:extLst>
                    <a:ext uri="{9D8B030D-6E8A-4147-A177-3AD203B41FA5}">
                      <a16:colId xmlns:a16="http://schemas.microsoft.com/office/drawing/2014/main" val="2560587738"/>
                    </a:ext>
                  </a:extLst>
                </a:gridCol>
                <a:gridCol w="1022837">
                  <a:extLst>
                    <a:ext uri="{9D8B030D-6E8A-4147-A177-3AD203B41FA5}">
                      <a16:colId xmlns:a16="http://schemas.microsoft.com/office/drawing/2014/main" val="2468731929"/>
                    </a:ext>
                  </a:extLst>
                </a:gridCol>
                <a:gridCol w="1078062">
                  <a:extLst>
                    <a:ext uri="{9D8B030D-6E8A-4147-A177-3AD203B41FA5}">
                      <a16:colId xmlns:a16="http://schemas.microsoft.com/office/drawing/2014/main" val="842949278"/>
                    </a:ext>
                  </a:extLst>
                </a:gridCol>
                <a:gridCol w="1317100">
                  <a:extLst>
                    <a:ext uri="{9D8B030D-6E8A-4147-A177-3AD203B41FA5}">
                      <a16:colId xmlns:a16="http://schemas.microsoft.com/office/drawing/2014/main" val="1788997867"/>
                    </a:ext>
                  </a:extLst>
                </a:gridCol>
                <a:gridCol w="1077166">
                  <a:extLst>
                    <a:ext uri="{9D8B030D-6E8A-4147-A177-3AD203B41FA5}">
                      <a16:colId xmlns:a16="http://schemas.microsoft.com/office/drawing/2014/main" val="425246279"/>
                    </a:ext>
                  </a:extLst>
                </a:gridCol>
              </a:tblGrid>
              <a:tr h="544676">
                <a:tc>
                  <a:txBody>
                    <a:bodyPr/>
                    <a:lstStyle/>
                    <a:p>
                      <a:pPr algn="ctr" fontAlgn="ctr"/>
                      <a:r>
                        <a:rPr lang="es-EC" sz="1400" b="1" u="none" strike="noStrike" dirty="0">
                          <a:effectLst/>
                        </a:rPr>
                        <a:t>Cuenta Contable</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Saldo Inicial</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 Adiciones</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 Disminuciones</a:t>
                      </a:r>
                      <a:endParaRPr lang="es-EC" sz="1400" b="1" i="0" u="none" strike="noStrike" dirty="0">
                        <a:solidFill>
                          <a:srgbClr val="000000"/>
                        </a:solidFill>
                        <a:effectLst/>
                        <a:latin typeface="Calibri" panose="020F0502020204030204" pitchFamily="34" charset="0"/>
                      </a:endParaRPr>
                    </a:p>
                  </a:txBody>
                  <a:tcPr marL="12700" marR="12700" marT="12700" marB="0" anchor="ctr"/>
                </a:tc>
                <a:tc>
                  <a:txBody>
                    <a:bodyPr/>
                    <a:lstStyle/>
                    <a:p>
                      <a:pPr algn="ctr" fontAlgn="ctr"/>
                      <a:r>
                        <a:rPr lang="es-EC" sz="1400" b="1" u="none" strike="noStrike" dirty="0">
                          <a:effectLst/>
                        </a:rPr>
                        <a:t>(=) Saldo Final</a:t>
                      </a:r>
                      <a:endParaRPr lang="es-EC" sz="1400" b="1" i="0" u="none" strike="noStrike" dirty="0">
                        <a:solidFill>
                          <a:srgbClr val="000000"/>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1963209591"/>
                  </a:ext>
                </a:extLst>
              </a:tr>
              <a:tr h="544676">
                <a:tc>
                  <a:txBody>
                    <a:bodyPr/>
                    <a:lstStyle/>
                    <a:p>
                      <a:pPr algn="ctr" fontAlgn="b"/>
                      <a:r>
                        <a:rPr lang="es-EC" sz="1400" u="none" strike="noStrike" dirty="0">
                          <a:effectLst/>
                        </a:rPr>
                        <a:t>143.99.05</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dirty="0"/>
                        <a:t>7.014.326,99</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dirty="0"/>
                        <a:t>3.171.858,47</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dirty="0"/>
                        <a:t>46.747,41</a:t>
                      </a:r>
                      <a:endParaRPr lang="es-EC" sz="1400" b="0" i="0" u="none" strike="noStrike" dirty="0">
                        <a:solidFill>
                          <a:srgbClr val="000000"/>
                        </a:solidFill>
                        <a:effectLst/>
                        <a:latin typeface="Calibri" panose="020F0502020204030204" pitchFamily="34" charset="0"/>
                      </a:endParaRPr>
                    </a:p>
                  </a:txBody>
                  <a:tcPr marL="12700" marR="12700" marT="12700" marB="0" anchor="ctr"/>
                </a:tc>
                <a:tc>
                  <a:txBody>
                    <a:bodyPr/>
                    <a:lstStyle/>
                    <a:p>
                      <a:pPr algn="r" fontAlgn="b"/>
                      <a:r>
                        <a:rPr lang="es-EC" sz="1400" u="none" strike="noStrike" dirty="0">
                          <a:effectLst/>
                          <a:highlight>
                            <a:srgbClr val="FFFF00"/>
                          </a:highlight>
                        </a:rPr>
                        <a:t>10.139.438,05</a:t>
                      </a:r>
                    </a:p>
                  </a:txBody>
                  <a:tcPr marL="12700" marR="12700" marT="12700" marB="0" anchor="ctr"/>
                </a:tc>
                <a:extLst>
                  <a:ext uri="{0D108BD9-81ED-4DB2-BD59-A6C34878D82A}">
                    <a16:rowId xmlns:a16="http://schemas.microsoft.com/office/drawing/2014/main" val="2734087751"/>
                  </a:ext>
                </a:extLst>
              </a:tr>
            </a:tbl>
          </a:graphicData>
        </a:graphic>
      </p:graphicFrame>
    </p:spTree>
    <p:extLst>
      <p:ext uri="{BB962C8B-B14F-4D97-AF65-F5344CB8AC3E}">
        <p14:creationId xmlns:p14="http://schemas.microsoft.com/office/powerpoint/2010/main" val="3851781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43DB-0DC3-5492-6979-F9E64B8C9C28}"/>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6BE5231-C63D-D9E4-29DC-E34E9D6AA53D}"/>
              </a:ext>
            </a:extLst>
          </p:cNvPr>
          <p:cNvPicPr>
            <a:picLocks noChangeAspect="1"/>
          </p:cNvPicPr>
          <p:nvPr/>
        </p:nvPicPr>
        <p:blipFill>
          <a:blip r:embed="rId2"/>
          <a:stretch>
            <a:fillRect/>
          </a:stretch>
        </p:blipFill>
        <p:spPr>
          <a:xfrm>
            <a:off x="386444" y="0"/>
            <a:ext cx="2168978" cy="426965"/>
          </a:xfrm>
          <a:prstGeom prst="rect">
            <a:avLst/>
          </a:prstGeom>
        </p:spPr>
      </p:pic>
      <p:pic>
        <p:nvPicPr>
          <p:cNvPr id="5" name="Imagen 4">
            <a:extLst>
              <a:ext uri="{FF2B5EF4-FFF2-40B4-BE49-F238E27FC236}">
                <a16:creationId xmlns:a16="http://schemas.microsoft.com/office/drawing/2014/main" id="{1DE03448-BC2E-2252-4AE2-11A4460ED647}"/>
              </a:ext>
            </a:extLst>
          </p:cNvPr>
          <p:cNvPicPr>
            <a:picLocks noChangeAspect="1"/>
          </p:cNvPicPr>
          <p:nvPr/>
        </p:nvPicPr>
        <p:blipFill>
          <a:blip r:embed="rId3"/>
          <a:stretch>
            <a:fillRect/>
          </a:stretch>
        </p:blipFill>
        <p:spPr>
          <a:xfrm>
            <a:off x="9360354" y="6339696"/>
            <a:ext cx="2632982" cy="518304"/>
          </a:xfrm>
          <a:prstGeom prst="rect">
            <a:avLst/>
          </a:prstGeom>
        </p:spPr>
      </p:pic>
      <p:pic>
        <p:nvPicPr>
          <p:cNvPr id="6" name="Imagen 5">
            <a:extLst>
              <a:ext uri="{FF2B5EF4-FFF2-40B4-BE49-F238E27FC236}">
                <a16:creationId xmlns:a16="http://schemas.microsoft.com/office/drawing/2014/main" id="{DCC68B05-29D6-3D3F-CE8D-EC26F11D3B3F}"/>
              </a:ext>
            </a:extLst>
          </p:cNvPr>
          <p:cNvPicPr>
            <a:picLocks noChangeAspect="1"/>
          </p:cNvPicPr>
          <p:nvPr/>
        </p:nvPicPr>
        <p:blipFill>
          <a:blip r:embed="rId4"/>
          <a:stretch>
            <a:fillRect/>
          </a:stretch>
        </p:blipFill>
        <p:spPr>
          <a:xfrm>
            <a:off x="2495550" y="2133600"/>
            <a:ext cx="7200900" cy="2590800"/>
          </a:xfrm>
          <a:prstGeom prst="rect">
            <a:avLst/>
          </a:prstGeom>
        </p:spPr>
      </p:pic>
    </p:spTree>
    <p:extLst>
      <p:ext uri="{BB962C8B-B14F-4D97-AF65-F5344CB8AC3E}">
        <p14:creationId xmlns:p14="http://schemas.microsoft.com/office/powerpoint/2010/main" val="162681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9234267"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Acuerdos Ministeriales</a:t>
            </a:r>
          </a:p>
        </p:txBody>
      </p:sp>
      <p:graphicFrame>
        <p:nvGraphicFramePr>
          <p:cNvPr id="4" name="Diagrama 3">
            <a:extLst>
              <a:ext uri="{FF2B5EF4-FFF2-40B4-BE49-F238E27FC236}">
                <a16:creationId xmlns:a16="http://schemas.microsoft.com/office/drawing/2014/main" id="{C54F551F-F938-41D7-9049-68C6AD2BD169}"/>
              </a:ext>
            </a:extLst>
          </p:cNvPr>
          <p:cNvGraphicFramePr/>
          <p:nvPr>
            <p:extLst>
              <p:ext uri="{D42A27DB-BD31-4B8C-83A1-F6EECF244321}">
                <p14:modId xmlns:p14="http://schemas.microsoft.com/office/powerpoint/2010/main" val="4220798587"/>
              </p:ext>
            </p:extLst>
          </p:nvPr>
        </p:nvGraphicFramePr>
        <p:xfrm>
          <a:off x="2031999" y="719666"/>
          <a:ext cx="97366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12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0826000" cy="646331"/>
          </a:xfrm>
          <a:prstGeom prst="rect">
            <a:avLst/>
          </a:prstGeom>
          <a:noFill/>
        </p:spPr>
        <p:txBody>
          <a:bodyPr wrap="square" rtlCol="0">
            <a:spAutoFit/>
          </a:bodyPr>
          <a:lstStyle/>
          <a:p>
            <a:pPr>
              <a:buSzPts val="2000"/>
            </a:pPr>
            <a:r>
              <a:rPr lang="es-ES" sz="3600" b="1" dirty="0">
                <a:solidFill>
                  <a:srgbClr val="4B3DA7"/>
                </a:solidFill>
              </a:rPr>
              <a:t>Base Legal: Normativa de Contabilidad Gubernamental</a:t>
            </a:r>
            <a:endParaRPr lang="es-ES" dirty="0">
              <a:solidFill>
                <a:srgbClr val="4B3DA7"/>
              </a:solidFill>
            </a:endParaRPr>
          </a:p>
        </p:txBody>
      </p:sp>
      <p:graphicFrame>
        <p:nvGraphicFramePr>
          <p:cNvPr id="4" name="Diagrama 3">
            <a:extLst>
              <a:ext uri="{FF2B5EF4-FFF2-40B4-BE49-F238E27FC236}">
                <a16:creationId xmlns:a16="http://schemas.microsoft.com/office/drawing/2014/main" id="{D68E9D66-671B-4104-94A9-1E8C61AB60CA}"/>
              </a:ext>
            </a:extLst>
          </p:cNvPr>
          <p:cNvGraphicFramePr/>
          <p:nvPr>
            <p:extLst>
              <p:ext uri="{D42A27DB-BD31-4B8C-83A1-F6EECF244321}">
                <p14:modId xmlns:p14="http://schemas.microsoft.com/office/powerpoint/2010/main" val="81062885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ipse 4">
            <a:extLst>
              <a:ext uri="{FF2B5EF4-FFF2-40B4-BE49-F238E27FC236}">
                <a16:creationId xmlns:a16="http://schemas.microsoft.com/office/drawing/2014/main" id="{AF696C9A-F501-4E22-BFEE-612D296D6A36}"/>
              </a:ext>
            </a:extLst>
          </p:cNvPr>
          <p:cNvSpPr/>
          <p:nvPr/>
        </p:nvSpPr>
        <p:spPr>
          <a:xfrm>
            <a:off x="3098800" y="1032933"/>
            <a:ext cx="1913467" cy="181186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2">
                    <a:lumMod val="25000"/>
                  </a:schemeClr>
                </a:solidFill>
              </a:rPr>
              <a:t>Principios Contables</a:t>
            </a:r>
            <a:endParaRPr lang="es-EC" sz="2000" b="1" dirty="0">
              <a:solidFill>
                <a:schemeClr val="bg2">
                  <a:lumMod val="25000"/>
                </a:schemeClr>
              </a:solidFill>
            </a:endParaRPr>
          </a:p>
        </p:txBody>
      </p:sp>
      <p:sp>
        <p:nvSpPr>
          <p:cNvPr id="7" name="Elipse 6">
            <a:extLst>
              <a:ext uri="{FF2B5EF4-FFF2-40B4-BE49-F238E27FC236}">
                <a16:creationId xmlns:a16="http://schemas.microsoft.com/office/drawing/2014/main" id="{EB59CCE9-9A26-4A53-AB1A-ADE71CF343E3}"/>
              </a:ext>
            </a:extLst>
          </p:cNvPr>
          <p:cNvSpPr/>
          <p:nvPr/>
        </p:nvSpPr>
        <p:spPr>
          <a:xfrm>
            <a:off x="7179735" y="1032933"/>
            <a:ext cx="1913467" cy="181186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2">
                    <a:lumMod val="25000"/>
                  </a:schemeClr>
                </a:solidFill>
              </a:rPr>
              <a:t>NTCG 38-Presentación de Estados Financieros</a:t>
            </a:r>
            <a:endParaRPr lang="es-EC" sz="1600" b="1" dirty="0">
              <a:solidFill>
                <a:schemeClr val="bg2">
                  <a:lumMod val="25000"/>
                </a:schemeClr>
              </a:solidFill>
            </a:endParaRPr>
          </a:p>
        </p:txBody>
      </p:sp>
    </p:spTree>
    <p:extLst>
      <p:ext uri="{BB962C8B-B14F-4D97-AF65-F5344CB8AC3E}">
        <p14:creationId xmlns:p14="http://schemas.microsoft.com/office/powerpoint/2010/main" val="51853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66212"/>
            <a:ext cx="9708400" cy="1292662"/>
          </a:xfrm>
          <a:prstGeom prst="rect">
            <a:avLst/>
          </a:prstGeom>
          <a:noFill/>
        </p:spPr>
        <p:txBody>
          <a:bodyPr wrap="square" rtlCol="0">
            <a:spAutoFit/>
          </a:bodyPr>
          <a:lstStyle/>
          <a:p>
            <a:pPr>
              <a:buSzPts val="2000"/>
            </a:pPr>
            <a:r>
              <a:rPr lang="es-ES" sz="3600" b="1" dirty="0">
                <a:solidFill>
                  <a:srgbClr val="4B3DA7"/>
                </a:solidFill>
              </a:rPr>
              <a:t>REVELACIONES EJERCICIO FISCAL 2025</a:t>
            </a:r>
          </a:p>
          <a:p>
            <a:pPr>
              <a:buSzPts val="2000"/>
            </a:pPr>
            <a:r>
              <a:rPr lang="es-EC" sz="2400" b="1" dirty="0"/>
              <a:t>Circular Nro. MEF-SCG-2026-0001-C</a:t>
            </a:r>
          </a:p>
          <a:p>
            <a:pPr>
              <a:buSzPts val="2000"/>
            </a:pPr>
            <a:endParaRPr lang="es-ES" dirty="0">
              <a:solidFill>
                <a:srgbClr val="4B3DA7"/>
              </a:solidFill>
            </a:endParaRPr>
          </a:p>
        </p:txBody>
      </p:sp>
      <p:sp>
        <p:nvSpPr>
          <p:cNvPr id="4" name="Globo: flecha derecha 3">
            <a:extLst>
              <a:ext uri="{FF2B5EF4-FFF2-40B4-BE49-F238E27FC236}">
                <a16:creationId xmlns:a16="http://schemas.microsoft.com/office/drawing/2014/main" id="{042FF4E1-256F-4EA1-8D4F-74F622B3E4F1}"/>
              </a:ext>
            </a:extLst>
          </p:cNvPr>
          <p:cNvSpPr/>
          <p:nvPr/>
        </p:nvSpPr>
        <p:spPr>
          <a:xfrm>
            <a:off x="745067" y="1693333"/>
            <a:ext cx="5689600" cy="4419600"/>
          </a:xfrm>
          <a:prstGeom prst="rightArrowCallout">
            <a:avLst>
              <a:gd name="adj1" fmla="val 11207"/>
              <a:gd name="adj2" fmla="val 25383"/>
              <a:gd name="adj3" fmla="val 25383"/>
              <a:gd name="adj4" fmla="val 64977"/>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C" dirty="0">
                <a:latin typeface="Arial" panose="020B0604020202020204" pitchFamily="34" charset="0"/>
                <a:cs typeface="Arial" panose="020B0604020202020204" pitchFamily="34" charset="0"/>
              </a:rPr>
              <a:t>La Subsecretaría de Contabilidad Gubernamental dispone a las Entidades que conforman el Sector Público no Financiero, verificar los hechos económicos efectuados en el ejercicio fiscal 2025, determinar la </a:t>
            </a:r>
            <a:r>
              <a:rPr lang="es-EC" b="1" dirty="0">
                <a:latin typeface="Arial" panose="020B0604020202020204" pitchFamily="34" charset="0"/>
                <a:cs typeface="Arial" panose="020B0604020202020204" pitchFamily="34" charset="0"/>
              </a:rPr>
              <a:t>materialidad</a:t>
            </a:r>
            <a:r>
              <a:rPr lang="es-EC" dirty="0">
                <a:latin typeface="Arial" panose="020B0604020202020204" pitchFamily="34" charset="0"/>
                <a:cs typeface="Arial" panose="020B0604020202020204" pitchFamily="34" charset="0"/>
              </a:rPr>
              <a:t> de la información financiera y </a:t>
            </a:r>
            <a:r>
              <a:rPr lang="es-EC" b="1" dirty="0">
                <a:latin typeface="Arial" panose="020B0604020202020204" pitchFamily="34" charset="0"/>
                <a:cs typeface="Arial" panose="020B0604020202020204" pitchFamily="34" charset="0"/>
              </a:rPr>
              <a:t>revelar</a:t>
            </a:r>
            <a:r>
              <a:rPr lang="es-EC" dirty="0">
                <a:latin typeface="Arial" panose="020B0604020202020204" pitchFamily="34" charset="0"/>
                <a:cs typeface="Arial" panose="020B0604020202020204" pitchFamily="34" charset="0"/>
              </a:rPr>
              <a:t> según lo señala la Norma Técnica de Contabilidad Gubernamental en sus NTCG de acuerdo al siguiente detalle</a:t>
            </a:r>
            <a:endParaRPr lang="es-EC" dirty="0"/>
          </a:p>
        </p:txBody>
      </p:sp>
      <p:pic>
        <p:nvPicPr>
          <p:cNvPr id="5" name="Imagen 4">
            <a:extLst>
              <a:ext uri="{FF2B5EF4-FFF2-40B4-BE49-F238E27FC236}">
                <a16:creationId xmlns:a16="http://schemas.microsoft.com/office/drawing/2014/main" id="{29EE026E-0440-4CD7-8738-77DBF4341E32}"/>
              </a:ext>
            </a:extLst>
          </p:cNvPr>
          <p:cNvPicPr>
            <a:picLocks noChangeAspect="1"/>
          </p:cNvPicPr>
          <p:nvPr/>
        </p:nvPicPr>
        <p:blipFill>
          <a:blip r:embed="rId3"/>
          <a:stretch>
            <a:fillRect/>
          </a:stretch>
        </p:blipFill>
        <p:spPr>
          <a:xfrm>
            <a:off x="6434667" y="888871"/>
            <a:ext cx="5668166" cy="5706271"/>
          </a:xfrm>
          <a:prstGeom prst="rect">
            <a:avLst/>
          </a:prstGeom>
        </p:spPr>
      </p:pic>
    </p:spTree>
    <p:extLst>
      <p:ext uri="{BB962C8B-B14F-4D97-AF65-F5344CB8AC3E}">
        <p14:creationId xmlns:p14="http://schemas.microsoft.com/office/powerpoint/2010/main" val="368777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4909457"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Consideraciones</a:t>
            </a:r>
          </a:p>
        </p:txBody>
      </p:sp>
      <p:graphicFrame>
        <p:nvGraphicFramePr>
          <p:cNvPr id="4" name="Diagrama 3">
            <a:extLst>
              <a:ext uri="{FF2B5EF4-FFF2-40B4-BE49-F238E27FC236}">
                <a16:creationId xmlns:a16="http://schemas.microsoft.com/office/drawing/2014/main" id="{2DD860E5-7191-4654-A890-55AF5DAB8551}"/>
              </a:ext>
            </a:extLst>
          </p:cNvPr>
          <p:cNvGraphicFramePr/>
          <p:nvPr>
            <p:extLst>
              <p:ext uri="{D42A27DB-BD31-4B8C-83A1-F6EECF244321}">
                <p14:modId xmlns:p14="http://schemas.microsoft.com/office/powerpoint/2010/main" val="18358288"/>
              </p:ext>
            </p:extLst>
          </p:nvPr>
        </p:nvGraphicFramePr>
        <p:xfrm>
          <a:off x="2032000" y="11850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201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0622800" cy="1200329"/>
          </a:xfrm>
          <a:prstGeom prst="rect">
            <a:avLst/>
          </a:prstGeom>
          <a:noFill/>
        </p:spPr>
        <p:txBody>
          <a:bodyPr wrap="square" rtlCol="0">
            <a:spAutoFit/>
          </a:bodyPr>
          <a:lstStyle/>
          <a:p>
            <a:pPr algn="ctr">
              <a:buSzPts val="2000"/>
            </a:pPr>
            <a:r>
              <a:rPr lang="es-ES" sz="3600" b="1" dirty="0">
                <a:solidFill>
                  <a:srgbClr val="4B3DA7"/>
                </a:solidFill>
              </a:rPr>
              <a:t>Pasos para elaborar las revelaciones de los Estados Financieros 2025</a:t>
            </a:r>
            <a:endParaRPr lang="es-ES" dirty="0">
              <a:solidFill>
                <a:srgbClr val="4B3DA7"/>
              </a:solidFill>
            </a:endParaRPr>
          </a:p>
        </p:txBody>
      </p:sp>
      <p:graphicFrame>
        <p:nvGraphicFramePr>
          <p:cNvPr id="4" name="Diagrama 3">
            <a:extLst>
              <a:ext uri="{FF2B5EF4-FFF2-40B4-BE49-F238E27FC236}">
                <a16:creationId xmlns:a16="http://schemas.microsoft.com/office/drawing/2014/main" id="{18A13994-C3E8-44A9-ACBC-FE3D8DD7D21D}"/>
              </a:ext>
            </a:extLst>
          </p:cNvPr>
          <p:cNvGraphicFramePr/>
          <p:nvPr>
            <p:extLst>
              <p:ext uri="{D42A27DB-BD31-4B8C-83A1-F6EECF244321}">
                <p14:modId xmlns:p14="http://schemas.microsoft.com/office/powerpoint/2010/main" val="1235574459"/>
              </p:ext>
            </p:extLst>
          </p:nvPr>
        </p:nvGraphicFramePr>
        <p:xfrm>
          <a:off x="2031999" y="1395468"/>
          <a:ext cx="9279467" cy="474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8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186543" y="275896"/>
            <a:ext cx="4909457" cy="646331"/>
          </a:xfrm>
          <a:prstGeom prst="rect">
            <a:avLst/>
          </a:prstGeom>
          <a:noFill/>
        </p:spPr>
        <p:txBody>
          <a:bodyPr wrap="square" rtlCol="0">
            <a:spAutoFit/>
          </a:bodyPr>
          <a:lstStyle/>
          <a:p>
            <a:r>
              <a:rPr lang="es-EC" sz="3600" b="1" dirty="0">
                <a:solidFill>
                  <a:srgbClr val="2D2D93"/>
                </a:solidFill>
                <a:latin typeface="Arial" panose="020B0604020202020204" pitchFamily="34" charset="0"/>
                <a:cs typeface="Arial" panose="020B0604020202020204" pitchFamily="34" charset="0"/>
              </a:rPr>
              <a:t>Ejemplos</a:t>
            </a:r>
          </a:p>
        </p:txBody>
      </p:sp>
      <p:sp>
        <p:nvSpPr>
          <p:cNvPr id="4" name="Rectángulo 3">
            <a:extLst>
              <a:ext uri="{FF2B5EF4-FFF2-40B4-BE49-F238E27FC236}">
                <a16:creationId xmlns:a16="http://schemas.microsoft.com/office/drawing/2014/main" id="{30012A53-C1E7-468C-B472-A1FB40AD10D4}"/>
              </a:ext>
            </a:extLst>
          </p:cNvPr>
          <p:cNvSpPr/>
          <p:nvPr/>
        </p:nvSpPr>
        <p:spPr>
          <a:xfrm>
            <a:off x="1186543" y="1236133"/>
            <a:ext cx="9887857" cy="3785652"/>
          </a:xfrm>
          <a:prstGeom prst="rect">
            <a:avLst/>
          </a:prstGeom>
        </p:spPr>
        <p:txBody>
          <a:bodyPr wrap="square">
            <a:spAutoFit/>
          </a:bodyPr>
          <a:lstStyle/>
          <a:p>
            <a:pPr algn="just"/>
            <a:r>
              <a:rPr lang="es-ES" sz="6000" b="1" i="1" dirty="0">
                <a:solidFill>
                  <a:srgbClr val="FFC000"/>
                </a:solidFill>
                <a:latin typeface="Arial"/>
                <a:cs typeface="Arial"/>
              </a:rPr>
              <a:t>Revelaciones según la Normativa de Contabilidad Gubernamental en sus NTCG </a:t>
            </a:r>
            <a:endParaRPr lang="es-EC" sz="6000" dirty="0"/>
          </a:p>
        </p:txBody>
      </p:sp>
    </p:spTree>
    <p:extLst>
      <p:ext uri="{BB962C8B-B14F-4D97-AF65-F5344CB8AC3E}">
        <p14:creationId xmlns:p14="http://schemas.microsoft.com/office/powerpoint/2010/main" val="50002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E710-B1E2-3597-B28E-A3B6C375316B}"/>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2ECE305-19E0-B87A-F74D-2C808C03632E}"/>
              </a:ext>
            </a:extLst>
          </p:cNvPr>
          <p:cNvPicPr>
            <a:picLocks noChangeAspect="1"/>
          </p:cNvPicPr>
          <p:nvPr/>
        </p:nvPicPr>
        <p:blipFill>
          <a:blip r:embed="rId2"/>
          <a:srcRect l="53416"/>
          <a:stretch/>
        </p:blipFill>
        <p:spPr>
          <a:xfrm>
            <a:off x="0" y="275896"/>
            <a:ext cx="1010400" cy="426965"/>
          </a:xfrm>
          <a:prstGeom prst="rect">
            <a:avLst/>
          </a:prstGeom>
        </p:spPr>
      </p:pic>
      <p:sp>
        <p:nvSpPr>
          <p:cNvPr id="3" name="CuadroTexto 2">
            <a:extLst>
              <a:ext uri="{FF2B5EF4-FFF2-40B4-BE49-F238E27FC236}">
                <a16:creationId xmlns:a16="http://schemas.microsoft.com/office/drawing/2014/main" id="{E585F2D9-2C90-71C2-6960-072BCDE4F2F9}"/>
              </a:ext>
            </a:extLst>
          </p:cNvPr>
          <p:cNvSpPr txBox="1"/>
          <p:nvPr/>
        </p:nvSpPr>
        <p:spPr>
          <a:xfrm>
            <a:off x="1010400" y="195139"/>
            <a:ext cx="11181600" cy="461665"/>
          </a:xfrm>
          <a:prstGeom prst="rect">
            <a:avLst/>
          </a:prstGeom>
          <a:noFill/>
        </p:spPr>
        <p:txBody>
          <a:bodyPr wrap="square" rtlCol="0">
            <a:spAutoFit/>
          </a:bodyPr>
          <a:lstStyle/>
          <a:p>
            <a:r>
              <a:rPr lang="es-ES" sz="2400" b="1" dirty="0">
                <a:solidFill>
                  <a:srgbClr val="2D2D93"/>
                </a:solidFill>
                <a:latin typeface="Arial" panose="020B0604020202020204" pitchFamily="34" charset="0"/>
                <a:cs typeface="Arial" panose="020B0604020202020204" pitchFamily="34" charset="0"/>
              </a:rPr>
              <a:t>NTCG 4 Anticipo de Fondos</a:t>
            </a:r>
            <a:endParaRPr lang="es-EC" sz="2400" b="1" dirty="0">
              <a:solidFill>
                <a:srgbClr val="2D2D93"/>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6B8DE8C-A1BD-4B66-8F03-029809D16073}"/>
              </a:ext>
            </a:extLst>
          </p:cNvPr>
          <p:cNvPicPr>
            <a:picLocks noChangeAspect="1"/>
          </p:cNvPicPr>
          <p:nvPr/>
        </p:nvPicPr>
        <p:blipFill>
          <a:blip r:embed="rId3"/>
          <a:stretch>
            <a:fillRect/>
          </a:stretch>
        </p:blipFill>
        <p:spPr>
          <a:xfrm>
            <a:off x="646939" y="766391"/>
            <a:ext cx="10898121" cy="5325218"/>
          </a:xfrm>
          <a:prstGeom prst="rect">
            <a:avLst/>
          </a:prstGeom>
        </p:spPr>
      </p:pic>
    </p:spTree>
    <p:extLst>
      <p:ext uri="{BB962C8B-B14F-4D97-AF65-F5344CB8AC3E}">
        <p14:creationId xmlns:p14="http://schemas.microsoft.com/office/powerpoint/2010/main" val="41223210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2328</Words>
  <Application>Microsoft Office PowerPoint</Application>
  <PresentationFormat>Panorámica</PresentationFormat>
  <Paragraphs>187</Paragraphs>
  <Slides>28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Arial</vt:lpstr>
      <vt:lpstr>Arial Narrow</vt:lpstr>
      <vt:lpstr>Calibri</vt:lpstr>
      <vt:lpstr>Calibri (Cuerpo)</vt:lpstr>
      <vt:lpstr>Calibri Light</vt:lpstr>
      <vt:lpstr>GOTHAM-LIGHT</vt:lpstr>
      <vt:lpstr>Montserrat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Castillo Terán, Diego Fernando</cp:lastModifiedBy>
  <cp:revision>63</cp:revision>
  <dcterms:created xsi:type="dcterms:W3CDTF">2025-06-03T13:46:12Z</dcterms:created>
  <dcterms:modified xsi:type="dcterms:W3CDTF">2026-02-03T21:53:32Z</dcterms:modified>
</cp:coreProperties>
</file>