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5" r:id="rId46"/>
    <p:sldId id="306" r:id="rId47"/>
    <p:sldId id="307" r:id="rId48"/>
    <p:sldId id="308" r:id="rId49"/>
    <p:sldId id="309" r:id="rId50"/>
    <p:sldId id="260"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659" autoAdjust="0"/>
    <p:restoredTop sz="96821" autoAdjust="0"/>
  </p:normalViewPr>
  <p:slideViewPr>
    <p:cSldViewPr snapToGrid="0">
      <p:cViewPr varScale="1">
        <p:scale>
          <a:sx n="92" d="100"/>
          <a:sy n="92" d="100"/>
        </p:scale>
        <p:origin x="77" y="211"/>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11</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00556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29</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86484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46</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806858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49</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281929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49.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51.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2703656" y="3036705"/>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a:solidFill>
                  <a:schemeClr val="bg1"/>
                </a:solidFill>
                <a:latin typeface="GOTHAM-LIGHT" pitchFamily="2" charset="0"/>
              </a:rPr>
              <a:t>31 de </a:t>
            </a:r>
            <a:r>
              <a:rPr lang="en-US" altLang="es-EC" sz="2800" dirty="0" err="1">
                <a:solidFill>
                  <a:schemeClr val="bg1"/>
                </a:solidFill>
                <a:latin typeface="GOTHAM-LIGHT" pitchFamily="2" charset="0"/>
              </a:rPr>
              <a:t>Enero</a:t>
            </a:r>
            <a:r>
              <a:rPr lang="en-US" altLang="es-EC" sz="2800" dirty="0">
                <a:solidFill>
                  <a:schemeClr val="bg1"/>
                </a:solidFill>
                <a:latin typeface="GOTHAM-LIGHT" pitchFamily="2" charset="0"/>
              </a:rPr>
              <a:t> 2026</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919163"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31 de </a:t>
            </a:r>
            <a:r>
              <a:rPr lang="en-US" altLang="es-EC" sz="1200" b="1" i="1" dirty="0" err="1">
                <a:latin typeface="Calibri Light" panose="020F0302020204030204" pitchFamily="34" charset="0"/>
                <a:cs typeface="Times New Roman" panose="02020603050405020304" pitchFamily="18" charset="0"/>
              </a:rPr>
              <a:t>Enero</a:t>
            </a:r>
            <a:r>
              <a:rPr lang="en-US" altLang="es-EC" sz="1200" b="1" i="1" dirty="0">
                <a:latin typeface="Calibri Light" panose="020F0302020204030204" pitchFamily="34" charset="0"/>
                <a:cs typeface="Times New Roman" panose="02020603050405020304" pitchFamily="18" charset="0"/>
              </a:rPr>
              <a:t> de 2026</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p>
        </p:txBody>
      </p:sp>
      <p:sp>
        <p:nvSpPr>
          <p:cNvPr id="6" name="Rectángulo 5">
            <a:extLst>
              <a:ext uri="{FF2B5EF4-FFF2-40B4-BE49-F238E27FC236}">
                <a16:creationId xmlns:a16="http://schemas.microsoft.com/office/drawing/2014/main" id="{6AD55F49-DE19-444B-93D2-0CFD7C38CA9E}"/>
              </a:ext>
            </a:extLst>
          </p:cNvPr>
          <p:cNvSpPr/>
          <p:nvPr/>
        </p:nvSpPr>
        <p:spPr>
          <a:xfrm>
            <a:off x="748375" y="257415"/>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596134" y="3748262"/>
            <a:ext cx="8854152" cy="261610"/>
          </a:xfrm>
          <a:prstGeom prst="rect">
            <a:avLst/>
          </a:prstGeom>
        </p:spPr>
        <p:txBody>
          <a:bodyPr wrap="square">
            <a:spAutoFit/>
          </a:bodyPr>
          <a:lstStyle/>
          <a:p>
            <a:r>
              <a:rPr lang="es-MX" sz="1100" dirty="0">
                <a:latin typeface="Calibri" panose="020F0502020204030204" pitchFamily="34" charset="0"/>
              </a:rPr>
              <a:t>Nota: PIB 2026 última cifra previsional </a:t>
            </a:r>
            <a:r>
              <a:rPr lang="es-MX" sz="1100" dirty="0">
                <a:solidFill>
                  <a:schemeClr val="tx1"/>
                </a:solidFill>
                <a:latin typeface="Calibri" panose="020F0502020204030204" pitchFamily="34" charset="0"/>
              </a:rPr>
              <a:t>publicada </a:t>
            </a:r>
            <a:r>
              <a:rPr lang="es-MX" sz="1100" dirty="0">
                <a:latin typeface="Calibri" panose="020F0502020204030204" pitchFamily="34" charset="0"/>
              </a:rPr>
              <a:t>por el BCE https://www.bce.fin.ec/index.php/informacioneconomica/sector-real</a:t>
            </a:r>
            <a:r>
              <a:rPr lang="es-MX" sz="1100" dirty="0"/>
              <a:t> </a:t>
            </a:r>
            <a:endParaRPr lang="es-EC" sz="1100" dirty="0"/>
          </a:p>
        </p:txBody>
      </p:sp>
      <p:pic>
        <p:nvPicPr>
          <p:cNvPr id="4" name="Imagen 3">
            <a:extLst>
              <a:ext uri="{FF2B5EF4-FFF2-40B4-BE49-F238E27FC236}">
                <a16:creationId xmlns:a16="http://schemas.microsoft.com/office/drawing/2014/main" id="{EDFA0228-749B-4946-9E1A-F46D6B5D1774}"/>
              </a:ext>
            </a:extLst>
          </p:cNvPr>
          <p:cNvPicPr>
            <a:picLocks noChangeAspect="1"/>
          </p:cNvPicPr>
          <p:nvPr/>
        </p:nvPicPr>
        <p:blipFill>
          <a:blip r:embed="rId2"/>
          <a:stretch>
            <a:fillRect/>
          </a:stretch>
        </p:blipFill>
        <p:spPr>
          <a:xfrm>
            <a:off x="2449430" y="2885296"/>
            <a:ext cx="7147560" cy="563880"/>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sp>
        <p:nvSpPr>
          <p:cNvPr id="13" name="Título 3">
            <a:extLst>
              <a:ext uri="{FF2B5EF4-FFF2-40B4-BE49-F238E27FC236}">
                <a16:creationId xmlns:a16="http://schemas.microsoft.com/office/drawing/2014/main" id="{68BF485E-0D93-4651-A278-A6B4DC597CA0}"/>
              </a:ext>
            </a:extLst>
          </p:cNvPr>
          <p:cNvSpPr txBox="1">
            <a:spLocks/>
          </p:cNvSpPr>
          <p:nvPr/>
        </p:nvSpPr>
        <p:spPr>
          <a:xfrm>
            <a:off x="687370" y="0"/>
            <a:ext cx="11237152" cy="711200"/>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2" name="Imagen 1">
            <a:extLst>
              <a:ext uri="{FF2B5EF4-FFF2-40B4-BE49-F238E27FC236}">
                <a16:creationId xmlns:a16="http://schemas.microsoft.com/office/drawing/2014/main" id="{55DF6EB1-8D3C-4F96-8330-371B28467860}"/>
              </a:ext>
            </a:extLst>
          </p:cNvPr>
          <p:cNvPicPr>
            <a:picLocks noChangeAspect="1"/>
          </p:cNvPicPr>
          <p:nvPr/>
        </p:nvPicPr>
        <p:blipFill>
          <a:blip r:embed="rId3"/>
          <a:stretch>
            <a:fillRect/>
          </a:stretch>
        </p:blipFill>
        <p:spPr>
          <a:xfrm>
            <a:off x="687370" y="888979"/>
            <a:ext cx="5281168" cy="3683021"/>
          </a:xfrm>
          <a:prstGeom prst="rect">
            <a:avLst/>
          </a:prstGeom>
        </p:spPr>
      </p:pic>
      <p:pic>
        <p:nvPicPr>
          <p:cNvPr id="5" name="Imagen 4">
            <a:extLst>
              <a:ext uri="{FF2B5EF4-FFF2-40B4-BE49-F238E27FC236}">
                <a16:creationId xmlns:a16="http://schemas.microsoft.com/office/drawing/2014/main" id="{EDA79BF2-566B-43A5-A133-9348DD1BFC34}"/>
              </a:ext>
            </a:extLst>
          </p:cNvPr>
          <p:cNvPicPr>
            <a:picLocks noChangeAspect="1"/>
          </p:cNvPicPr>
          <p:nvPr/>
        </p:nvPicPr>
        <p:blipFill>
          <a:blip r:embed="rId4"/>
          <a:stretch>
            <a:fillRect/>
          </a:stretch>
        </p:blipFill>
        <p:spPr>
          <a:xfrm>
            <a:off x="6305946" y="888979"/>
            <a:ext cx="5381749" cy="4562862"/>
          </a:xfrm>
          <a:prstGeom prst="rect">
            <a:avLst/>
          </a:prstGeom>
        </p:spPr>
      </p:pic>
      <p:pic>
        <p:nvPicPr>
          <p:cNvPr id="6" name="Imagen 5">
            <a:extLst>
              <a:ext uri="{FF2B5EF4-FFF2-40B4-BE49-F238E27FC236}">
                <a16:creationId xmlns:a16="http://schemas.microsoft.com/office/drawing/2014/main" id="{8C24528C-68CD-4E88-8D51-CB2E9F321032}"/>
              </a:ext>
            </a:extLst>
          </p:cNvPr>
          <p:cNvPicPr>
            <a:picLocks noChangeAspect="1"/>
          </p:cNvPicPr>
          <p:nvPr/>
        </p:nvPicPr>
        <p:blipFill>
          <a:blip r:embed="rId5"/>
          <a:stretch>
            <a:fillRect/>
          </a:stretch>
        </p:blipFill>
        <p:spPr>
          <a:xfrm>
            <a:off x="659662" y="4585680"/>
            <a:ext cx="5308875" cy="1836657"/>
          </a:xfrm>
          <a:prstGeom prst="rect">
            <a:avLst/>
          </a:prstGeom>
        </p:spPr>
      </p:pic>
      <p:pic>
        <p:nvPicPr>
          <p:cNvPr id="9" name="Imagen 8">
            <a:extLst>
              <a:ext uri="{FF2B5EF4-FFF2-40B4-BE49-F238E27FC236}">
                <a16:creationId xmlns:a16="http://schemas.microsoft.com/office/drawing/2014/main" id="{77E383DF-0C8E-4EB2-9BAD-A159BC0239E8}"/>
              </a:ext>
            </a:extLst>
          </p:cNvPr>
          <p:cNvPicPr>
            <a:picLocks noChangeAspect="1"/>
          </p:cNvPicPr>
          <p:nvPr/>
        </p:nvPicPr>
        <p:blipFill>
          <a:blip r:embed="rId6"/>
          <a:stretch>
            <a:fillRect/>
          </a:stretch>
        </p:blipFill>
        <p:spPr>
          <a:xfrm>
            <a:off x="6305945" y="5429900"/>
            <a:ext cx="5572295" cy="1428100"/>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Agregada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259397" y="234516"/>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ENERO 2026</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2" name="Imagen 1">
            <a:extLst>
              <a:ext uri="{FF2B5EF4-FFF2-40B4-BE49-F238E27FC236}">
                <a16:creationId xmlns:a16="http://schemas.microsoft.com/office/drawing/2014/main" id="{AFAA5ECA-AF19-4D06-AF2D-065C4032A238}"/>
              </a:ext>
            </a:extLst>
          </p:cNvPr>
          <p:cNvPicPr>
            <a:picLocks noChangeAspect="1"/>
          </p:cNvPicPr>
          <p:nvPr/>
        </p:nvPicPr>
        <p:blipFill>
          <a:blip r:embed="rId2"/>
          <a:stretch>
            <a:fillRect/>
          </a:stretch>
        </p:blipFill>
        <p:spPr>
          <a:xfrm>
            <a:off x="1984317" y="1073727"/>
            <a:ext cx="7840980" cy="2392680"/>
          </a:xfrm>
          <a:prstGeom prst="rect">
            <a:avLst/>
          </a:prstGeom>
        </p:spPr>
      </p:pic>
      <p:pic>
        <p:nvPicPr>
          <p:cNvPr id="3" name="Imagen 2">
            <a:extLst>
              <a:ext uri="{FF2B5EF4-FFF2-40B4-BE49-F238E27FC236}">
                <a16:creationId xmlns:a16="http://schemas.microsoft.com/office/drawing/2014/main" id="{82F75DF5-989C-4512-BDF9-CD91D5A54FA0}"/>
              </a:ext>
            </a:extLst>
          </p:cNvPr>
          <p:cNvPicPr>
            <a:picLocks noChangeAspect="1"/>
          </p:cNvPicPr>
          <p:nvPr/>
        </p:nvPicPr>
        <p:blipFill>
          <a:blip r:embed="rId3"/>
          <a:stretch>
            <a:fillRect/>
          </a:stretch>
        </p:blipFill>
        <p:spPr>
          <a:xfrm>
            <a:off x="1984317" y="3695700"/>
            <a:ext cx="7840980" cy="1973580"/>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Enero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DEL SECTOR PÚBLICO TOTAL </a:t>
            </a:r>
          </a:p>
        </p:txBody>
      </p:sp>
      <p:pic>
        <p:nvPicPr>
          <p:cNvPr id="2" name="Imagen 1">
            <a:extLst>
              <a:ext uri="{FF2B5EF4-FFF2-40B4-BE49-F238E27FC236}">
                <a16:creationId xmlns:a16="http://schemas.microsoft.com/office/drawing/2014/main" id="{A0147D69-6901-42A5-B1C6-4EBDB119DCAD}"/>
              </a:ext>
            </a:extLst>
          </p:cNvPr>
          <p:cNvPicPr>
            <a:picLocks noChangeAspect="1"/>
          </p:cNvPicPr>
          <p:nvPr/>
        </p:nvPicPr>
        <p:blipFill>
          <a:blip r:embed="rId2"/>
          <a:stretch>
            <a:fillRect/>
          </a:stretch>
        </p:blipFill>
        <p:spPr>
          <a:xfrm>
            <a:off x="6755693" y="3200223"/>
            <a:ext cx="4381500" cy="1478280"/>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2" name="Imagen 1">
            <a:extLst>
              <a:ext uri="{FF2B5EF4-FFF2-40B4-BE49-F238E27FC236}">
                <a16:creationId xmlns:a16="http://schemas.microsoft.com/office/drawing/2014/main" id="{B32A8E81-9E55-4171-A4F2-2F94472424C2}"/>
              </a:ext>
            </a:extLst>
          </p:cNvPr>
          <p:cNvPicPr>
            <a:picLocks noChangeAspect="1"/>
          </p:cNvPicPr>
          <p:nvPr/>
        </p:nvPicPr>
        <p:blipFill>
          <a:blip r:embed="rId3"/>
          <a:stretch>
            <a:fillRect/>
          </a:stretch>
        </p:blipFill>
        <p:spPr>
          <a:xfrm>
            <a:off x="219819" y="992662"/>
            <a:ext cx="11484501" cy="4689563"/>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3" name="CuadroTexto 2"/>
          <p:cNvSpPr txBox="1"/>
          <p:nvPr/>
        </p:nvSpPr>
        <p:spPr>
          <a:xfrm>
            <a:off x="951230" y="25955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5" name="Imagen 4">
            <a:extLst>
              <a:ext uri="{FF2B5EF4-FFF2-40B4-BE49-F238E27FC236}">
                <a16:creationId xmlns:a16="http://schemas.microsoft.com/office/drawing/2014/main" id="{F34F16CF-0BEE-4EC5-A9E1-5D86E596A071}"/>
              </a:ext>
            </a:extLst>
          </p:cNvPr>
          <p:cNvPicPr>
            <a:picLocks noChangeAspect="1"/>
          </p:cNvPicPr>
          <p:nvPr/>
        </p:nvPicPr>
        <p:blipFill>
          <a:blip r:embed="rId2"/>
          <a:stretch>
            <a:fillRect/>
          </a:stretch>
        </p:blipFill>
        <p:spPr>
          <a:xfrm>
            <a:off x="883920" y="1027684"/>
            <a:ext cx="10424160" cy="5231581"/>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3315034F-2BC9-491B-BECD-4EE23E99ADF6}"/>
              </a:ext>
            </a:extLst>
          </p:cNvPr>
          <p:cNvPicPr>
            <a:picLocks noChangeAspect="1"/>
          </p:cNvPicPr>
          <p:nvPr/>
        </p:nvPicPr>
        <p:blipFill>
          <a:blip r:embed="rId3"/>
          <a:stretch>
            <a:fillRect/>
          </a:stretch>
        </p:blipFill>
        <p:spPr>
          <a:xfrm>
            <a:off x="1069693" y="1228019"/>
            <a:ext cx="10052612" cy="1669661"/>
          </a:xfrm>
          <a:prstGeom prst="rect">
            <a:avLst/>
          </a:prstGeom>
        </p:spPr>
      </p:pic>
      <p:pic>
        <p:nvPicPr>
          <p:cNvPr id="3" name="Imagen 2">
            <a:extLst>
              <a:ext uri="{FF2B5EF4-FFF2-40B4-BE49-F238E27FC236}">
                <a16:creationId xmlns:a16="http://schemas.microsoft.com/office/drawing/2014/main" id="{12DF0B5A-E325-4097-91F8-E028BC395891}"/>
              </a:ext>
            </a:extLst>
          </p:cNvPr>
          <p:cNvPicPr>
            <a:picLocks noChangeAspect="1"/>
          </p:cNvPicPr>
          <p:nvPr/>
        </p:nvPicPr>
        <p:blipFill>
          <a:blip r:embed="rId4"/>
          <a:stretch>
            <a:fillRect/>
          </a:stretch>
        </p:blipFill>
        <p:spPr>
          <a:xfrm>
            <a:off x="1069693" y="4023942"/>
            <a:ext cx="10052612" cy="1675678"/>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DEL 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Enero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2" name="Imagen 1">
            <a:extLst>
              <a:ext uri="{FF2B5EF4-FFF2-40B4-BE49-F238E27FC236}">
                <a16:creationId xmlns:a16="http://schemas.microsoft.com/office/drawing/2014/main" id="{E58C4F26-2A03-42C4-B5D8-F938EBFC60C1}"/>
              </a:ext>
            </a:extLst>
          </p:cNvPr>
          <p:cNvPicPr>
            <a:picLocks noChangeAspect="1"/>
          </p:cNvPicPr>
          <p:nvPr/>
        </p:nvPicPr>
        <p:blipFill>
          <a:blip r:embed="rId2"/>
          <a:stretch>
            <a:fillRect/>
          </a:stretch>
        </p:blipFill>
        <p:spPr>
          <a:xfrm>
            <a:off x="6913739" y="3429000"/>
            <a:ext cx="4381500" cy="1112520"/>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2" name="Imagen 1">
            <a:extLst>
              <a:ext uri="{FF2B5EF4-FFF2-40B4-BE49-F238E27FC236}">
                <a16:creationId xmlns:a16="http://schemas.microsoft.com/office/drawing/2014/main" id="{8D90BA5D-B354-4B61-992D-58366A518093}"/>
              </a:ext>
            </a:extLst>
          </p:cNvPr>
          <p:cNvPicPr>
            <a:picLocks noChangeAspect="1"/>
          </p:cNvPicPr>
          <p:nvPr/>
        </p:nvPicPr>
        <p:blipFill>
          <a:blip r:embed="rId2"/>
          <a:stretch>
            <a:fillRect/>
          </a:stretch>
        </p:blipFill>
        <p:spPr>
          <a:xfrm>
            <a:off x="798021" y="1394300"/>
            <a:ext cx="10723418" cy="4069400"/>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a:latin typeface="Calibri (Cuerpo)"/>
                <a:cs typeface="Times New Roman" panose="02020603050405020304" pitchFamily="18" charset="0"/>
              </a:rPr>
              <a:t>Pasivos contingentes del Gobierno Central de acuerdo con el Artículo 123 del COPLAFIP.</a:t>
            </a: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CuadroTexto 5"/>
          <p:cNvSpPr txBox="1"/>
          <p:nvPr/>
        </p:nvSpPr>
        <p:spPr>
          <a:xfrm>
            <a:off x="647701" y="199121"/>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3" name="Imagen 2">
            <a:extLst>
              <a:ext uri="{FF2B5EF4-FFF2-40B4-BE49-F238E27FC236}">
                <a16:creationId xmlns:a16="http://schemas.microsoft.com/office/drawing/2014/main" id="{BED14CBE-4E1C-4719-A5FB-2CA4162326FB}"/>
              </a:ext>
            </a:extLst>
          </p:cNvPr>
          <p:cNvPicPr>
            <a:picLocks noChangeAspect="1"/>
          </p:cNvPicPr>
          <p:nvPr/>
        </p:nvPicPr>
        <p:blipFill>
          <a:blip r:embed="rId2"/>
          <a:stretch>
            <a:fillRect/>
          </a:stretch>
        </p:blipFill>
        <p:spPr>
          <a:xfrm>
            <a:off x="647701" y="920262"/>
            <a:ext cx="10616043" cy="5591001"/>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799" y="334235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CE405DE8-F07D-40E4-BCDD-01BF5DD200DB}"/>
              </a:ext>
            </a:extLst>
          </p:cNvPr>
          <p:cNvPicPr>
            <a:picLocks noChangeAspect="1"/>
          </p:cNvPicPr>
          <p:nvPr/>
        </p:nvPicPr>
        <p:blipFill>
          <a:blip r:embed="rId2"/>
          <a:stretch>
            <a:fillRect/>
          </a:stretch>
        </p:blipFill>
        <p:spPr>
          <a:xfrm>
            <a:off x="628650" y="1194561"/>
            <a:ext cx="10823429" cy="1806334"/>
          </a:xfrm>
          <a:prstGeom prst="rect">
            <a:avLst/>
          </a:prstGeom>
        </p:spPr>
      </p:pic>
      <p:pic>
        <p:nvPicPr>
          <p:cNvPr id="3" name="Imagen 2">
            <a:extLst>
              <a:ext uri="{FF2B5EF4-FFF2-40B4-BE49-F238E27FC236}">
                <a16:creationId xmlns:a16="http://schemas.microsoft.com/office/drawing/2014/main" id="{BACF52BC-29A3-4743-AA49-07B8F8D2E323}"/>
              </a:ext>
            </a:extLst>
          </p:cNvPr>
          <p:cNvPicPr>
            <a:picLocks noChangeAspect="1"/>
          </p:cNvPicPr>
          <p:nvPr/>
        </p:nvPicPr>
        <p:blipFill>
          <a:blip r:embed="rId3"/>
          <a:stretch>
            <a:fillRect/>
          </a:stretch>
        </p:blipFill>
        <p:spPr>
          <a:xfrm>
            <a:off x="628649" y="3857106"/>
            <a:ext cx="10823429" cy="1970116"/>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DEL 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18524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Enero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2" name="Imagen 1">
            <a:extLst>
              <a:ext uri="{FF2B5EF4-FFF2-40B4-BE49-F238E27FC236}">
                <a16:creationId xmlns:a16="http://schemas.microsoft.com/office/drawing/2014/main" id="{AA997EF9-EECC-4D1B-AE43-C634B98D2EB4}"/>
              </a:ext>
            </a:extLst>
          </p:cNvPr>
          <p:cNvPicPr>
            <a:picLocks noChangeAspect="1"/>
          </p:cNvPicPr>
          <p:nvPr/>
        </p:nvPicPr>
        <p:blipFill>
          <a:blip r:embed="rId2"/>
          <a:stretch>
            <a:fillRect/>
          </a:stretch>
        </p:blipFill>
        <p:spPr>
          <a:xfrm>
            <a:off x="7101442" y="3358052"/>
            <a:ext cx="4302816" cy="1272137"/>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2" name="Imagen 1">
            <a:extLst>
              <a:ext uri="{FF2B5EF4-FFF2-40B4-BE49-F238E27FC236}">
                <a16:creationId xmlns:a16="http://schemas.microsoft.com/office/drawing/2014/main" id="{306C992C-4716-4BF1-8468-D8D92B073FBC}"/>
              </a:ext>
            </a:extLst>
          </p:cNvPr>
          <p:cNvPicPr>
            <a:picLocks noChangeAspect="1"/>
          </p:cNvPicPr>
          <p:nvPr/>
        </p:nvPicPr>
        <p:blipFill>
          <a:blip r:embed="rId2"/>
          <a:stretch>
            <a:fillRect/>
          </a:stretch>
        </p:blipFill>
        <p:spPr>
          <a:xfrm>
            <a:off x="419100" y="1005755"/>
            <a:ext cx="11353800" cy="4676333"/>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CuadroTexto 5"/>
          <p:cNvSpPr txBox="1"/>
          <p:nvPr/>
        </p:nvSpPr>
        <p:spPr>
          <a:xfrm>
            <a:off x="879968" y="191502"/>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EDDE644B-52C9-4508-BB56-95987DC8A12D}"/>
              </a:ext>
            </a:extLst>
          </p:cNvPr>
          <p:cNvPicPr>
            <a:picLocks noChangeAspect="1"/>
          </p:cNvPicPr>
          <p:nvPr/>
        </p:nvPicPr>
        <p:blipFill>
          <a:blip r:embed="rId2"/>
          <a:stretch>
            <a:fillRect/>
          </a:stretch>
        </p:blipFill>
        <p:spPr>
          <a:xfrm>
            <a:off x="299258" y="864985"/>
            <a:ext cx="11054541" cy="5801513"/>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838199" y="331454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760C57E4-7175-4330-9830-0A7F9262C6A8}"/>
              </a:ext>
            </a:extLst>
          </p:cNvPr>
          <p:cNvPicPr>
            <a:picLocks noChangeAspect="1"/>
          </p:cNvPicPr>
          <p:nvPr/>
        </p:nvPicPr>
        <p:blipFill>
          <a:blip r:embed="rId2"/>
          <a:stretch>
            <a:fillRect/>
          </a:stretch>
        </p:blipFill>
        <p:spPr>
          <a:xfrm>
            <a:off x="838198" y="1054172"/>
            <a:ext cx="10591801" cy="1945291"/>
          </a:xfrm>
          <a:prstGeom prst="rect">
            <a:avLst/>
          </a:prstGeom>
        </p:spPr>
      </p:pic>
      <p:pic>
        <p:nvPicPr>
          <p:cNvPr id="3" name="Imagen 2">
            <a:extLst>
              <a:ext uri="{FF2B5EF4-FFF2-40B4-BE49-F238E27FC236}">
                <a16:creationId xmlns:a16="http://schemas.microsoft.com/office/drawing/2014/main" id="{A4EB9D9C-44D0-48BB-87B0-6C44B43EFADC}"/>
              </a:ext>
            </a:extLst>
          </p:cNvPr>
          <p:cNvPicPr>
            <a:picLocks noChangeAspect="1"/>
          </p:cNvPicPr>
          <p:nvPr/>
        </p:nvPicPr>
        <p:blipFill>
          <a:blip r:embed="rId3"/>
          <a:stretch>
            <a:fillRect/>
          </a:stretch>
        </p:blipFill>
        <p:spPr>
          <a:xfrm>
            <a:off x="838198" y="3858538"/>
            <a:ext cx="10649991" cy="1998071"/>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32163"/>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1826541" y="817751"/>
            <a:ext cx="6202117" cy="584775"/>
          </a:xfrm>
          <a:prstGeom prst="rect">
            <a:avLst/>
          </a:prstGeom>
          <a:noFill/>
        </p:spPr>
        <p:txBody>
          <a:bodyPr wrap="square">
            <a:spAutoFit/>
          </a:bodyPr>
          <a:lstStyle/>
          <a:p>
            <a:pPr>
              <a:defRPr/>
            </a:pPr>
            <a:endParaRPr lang="es-EC" altLang="es-EC" sz="1200" b="1" i="1" dirty="0">
              <a:latin typeface="Calibri Light" panose="020F0302020204030204" pitchFamily="34" charset="0"/>
              <a:cs typeface="Times New Roman" panose="02020603050405020304" pitchFamily="18" charset="0"/>
            </a:endParaRPr>
          </a:p>
          <a:p>
            <a:pPr>
              <a:defRPr/>
            </a:pPr>
            <a:r>
              <a:rPr lang="es-EC" altLang="es-EC" sz="2000" b="1" i="1" dirty="0">
                <a:latin typeface="Calibri Light" panose="020F0302020204030204" pitchFamily="34" charset="0"/>
                <a:cs typeface="Times New Roman" panose="02020603050405020304" pitchFamily="18" charset="0"/>
              </a:rPr>
              <a:t>Corte a Enero 2026</a:t>
            </a:r>
          </a:p>
        </p:txBody>
      </p:sp>
      <p:pic>
        <p:nvPicPr>
          <p:cNvPr id="7" name="Imagen 6">
            <a:extLst>
              <a:ext uri="{FF2B5EF4-FFF2-40B4-BE49-F238E27FC236}">
                <a16:creationId xmlns:a16="http://schemas.microsoft.com/office/drawing/2014/main" id="{271B3C0D-91E3-4C04-881D-C0FDA4B7BF59}"/>
              </a:ext>
            </a:extLst>
          </p:cNvPr>
          <p:cNvPicPr>
            <a:picLocks noChangeAspect="1"/>
          </p:cNvPicPr>
          <p:nvPr/>
        </p:nvPicPr>
        <p:blipFill>
          <a:blip r:embed="rId2"/>
          <a:stretch>
            <a:fillRect/>
          </a:stretch>
        </p:blipFill>
        <p:spPr>
          <a:xfrm>
            <a:off x="2122170" y="1494414"/>
            <a:ext cx="7947660" cy="4351020"/>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Enero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a:extLst>
              <a:ext uri="{FF2B5EF4-FFF2-40B4-BE49-F238E27FC236}">
                <a16:creationId xmlns:a16="http://schemas.microsoft.com/office/drawing/2014/main" id="{CA69B9DB-1C02-4BA9-ACFC-D9583384E79F}"/>
              </a:ext>
            </a:extLst>
          </p:cNvPr>
          <p:cNvPicPr>
            <a:picLocks noChangeAspect="1"/>
          </p:cNvPicPr>
          <p:nvPr/>
        </p:nvPicPr>
        <p:blipFill>
          <a:blip r:embed="rId2"/>
          <a:stretch>
            <a:fillRect/>
          </a:stretch>
        </p:blipFill>
        <p:spPr>
          <a:xfrm>
            <a:off x="7222028" y="3230387"/>
            <a:ext cx="4381500" cy="1295400"/>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55003" y="335713"/>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2" name="Imagen 1">
            <a:extLst>
              <a:ext uri="{FF2B5EF4-FFF2-40B4-BE49-F238E27FC236}">
                <a16:creationId xmlns:a16="http://schemas.microsoft.com/office/drawing/2014/main" id="{383C8B4F-F12A-4ABA-9F20-5B95883BF613}"/>
              </a:ext>
            </a:extLst>
          </p:cNvPr>
          <p:cNvPicPr>
            <a:picLocks noChangeAspect="1"/>
          </p:cNvPicPr>
          <p:nvPr/>
        </p:nvPicPr>
        <p:blipFill>
          <a:blip r:embed="rId3"/>
          <a:stretch>
            <a:fillRect/>
          </a:stretch>
        </p:blipFill>
        <p:spPr>
          <a:xfrm>
            <a:off x="655003" y="1474044"/>
            <a:ext cx="10825904" cy="3909912"/>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CuadroTexto 5"/>
          <p:cNvSpPr txBox="1"/>
          <p:nvPr/>
        </p:nvSpPr>
        <p:spPr>
          <a:xfrm>
            <a:off x="585470" y="27873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E88F1C5E-87A3-4834-8852-74257CC73FC8}"/>
              </a:ext>
            </a:extLst>
          </p:cNvPr>
          <p:cNvPicPr>
            <a:picLocks noChangeAspect="1"/>
          </p:cNvPicPr>
          <p:nvPr/>
        </p:nvPicPr>
        <p:blipFill>
          <a:blip r:embed="rId2"/>
          <a:stretch>
            <a:fillRect/>
          </a:stretch>
        </p:blipFill>
        <p:spPr>
          <a:xfrm>
            <a:off x="473825" y="1019883"/>
            <a:ext cx="10997739" cy="5559380"/>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809105" y="3389533"/>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9AB5CDF4-6033-4F90-88C7-3127B228D712}"/>
              </a:ext>
            </a:extLst>
          </p:cNvPr>
          <p:cNvPicPr>
            <a:picLocks noChangeAspect="1"/>
          </p:cNvPicPr>
          <p:nvPr/>
        </p:nvPicPr>
        <p:blipFill>
          <a:blip r:embed="rId2"/>
          <a:stretch>
            <a:fillRect/>
          </a:stretch>
        </p:blipFill>
        <p:spPr>
          <a:xfrm>
            <a:off x="809104" y="1185671"/>
            <a:ext cx="10371513" cy="1945291"/>
          </a:xfrm>
          <a:prstGeom prst="rect">
            <a:avLst/>
          </a:prstGeom>
        </p:spPr>
      </p:pic>
      <p:pic>
        <p:nvPicPr>
          <p:cNvPr id="7" name="Imagen 6">
            <a:extLst>
              <a:ext uri="{FF2B5EF4-FFF2-40B4-BE49-F238E27FC236}">
                <a16:creationId xmlns:a16="http://schemas.microsoft.com/office/drawing/2014/main" id="{6380E2EC-4DB0-4377-9CDD-B7C0672C0869}"/>
              </a:ext>
            </a:extLst>
          </p:cNvPr>
          <p:cNvPicPr>
            <a:picLocks noChangeAspect="1"/>
          </p:cNvPicPr>
          <p:nvPr/>
        </p:nvPicPr>
        <p:blipFill>
          <a:blip r:embed="rId3"/>
          <a:stretch>
            <a:fillRect/>
          </a:stretch>
        </p:blipFill>
        <p:spPr>
          <a:xfrm>
            <a:off x="809103" y="3917794"/>
            <a:ext cx="10371512" cy="1593544"/>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Enero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a:extLst>
              <a:ext uri="{FF2B5EF4-FFF2-40B4-BE49-F238E27FC236}">
                <a16:creationId xmlns:a16="http://schemas.microsoft.com/office/drawing/2014/main" id="{38E12426-0E56-4DCA-8D78-E0EE52DAD91F}"/>
              </a:ext>
            </a:extLst>
          </p:cNvPr>
          <p:cNvPicPr>
            <a:picLocks noChangeAspect="1"/>
          </p:cNvPicPr>
          <p:nvPr/>
        </p:nvPicPr>
        <p:blipFill>
          <a:blip r:embed="rId2"/>
          <a:stretch>
            <a:fillRect/>
          </a:stretch>
        </p:blipFill>
        <p:spPr>
          <a:xfrm>
            <a:off x="6771569" y="3824199"/>
            <a:ext cx="4114800" cy="1295400"/>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2" name="Imagen 1">
            <a:extLst>
              <a:ext uri="{FF2B5EF4-FFF2-40B4-BE49-F238E27FC236}">
                <a16:creationId xmlns:a16="http://schemas.microsoft.com/office/drawing/2014/main" id="{357E9D25-34D1-430E-A14A-EE9D185690D6}"/>
              </a:ext>
            </a:extLst>
          </p:cNvPr>
          <p:cNvPicPr>
            <a:picLocks noChangeAspect="1"/>
          </p:cNvPicPr>
          <p:nvPr/>
        </p:nvPicPr>
        <p:blipFill>
          <a:blip r:embed="rId2"/>
          <a:stretch>
            <a:fillRect/>
          </a:stretch>
        </p:blipFill>
        <p:spPr>
          <a:xfrm>
            <a:off x="626368" y="1463444"/>
            <a:ext cx="10845196" cy="3954779"/>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CuadroTexto 5"/>
          <p:cNvSpPr txBox="1"/>
          <p:nvPr/>
        </p:nvSpPr>
        <p:spPr>
          <a:xfrm>
            <a:off x="680403" y="252095"/>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AA603BCA-1B43-40C2-BF8B-AB1E2B2533FE}"/>
              </a:ext>
            </a:extLst>
          </p:cNvPr>
          <p:cNvPicPr>
            <a:picLocks noChangeAspect="1"/>
          </p:cNvPicPr>
          <p:nvPr/>
        </p:nvPicPr>
        <p:blipFill>
          <a:blip r:embed="rId2"/>
          <a:stretch>
            <a:fillRect/>
          </a:stretch>
        </p:blipFill>
        <p:spPr>
          <a:xfrm>
            <a:off x="680403" y="974439"/>
            <a:ext cx="10766222" cy="5657782"/>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755449" y="3407816"/>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3FC54087-5FD7-4623-B0E7-20EE43B6C316}"/>
              </a:ext>
            </a:extLst>
          </p:cNvPr>
          <p:cNvPicPr>
            <a:picLocks noChangeAspect="1"/>
          </p:cNvPicPr>
          <p:nvPr/>
        </p:nvPicPr>
        <p:blipFill>
          <a:blip r:embed="rId2"/>
          <a:stretch>
            <a:fillRect/>
          </a:stretch>
        </p:blipFill>
        <p:spPr>
          <a:xfrm>
            <a:off x="755448" y="1209103"/>
            <a:ext cx="10724427" cy="1916709"/>
          </a:xfrm>
          <a:prstGeom prst="rect">
            <a:avLst/>
          </a:prstGeom>
        </p:spPr>
      </p:pic>
      <p:pic>
        <p:nvPicPr>
          <p:cNvPr id="3" name="Imagen 2">
            <a:extLst>
              <a:ext uri="{FF2B5EF4-FFF2-40B4-BE49-F238E27FC236}">
                <a16:creationId xmlns:a16="http://schemas.microsoft.com/office/drawing/2014/main" id="{122CAFC8-27B1-4D60-B0C0-F6A3C2BAB9E1}"/>
              </a:ext>
            </a:extLst>
          </p:cNvPr>
          <p:cNvPicPr>
            <a:picLocks noChangeAspect="1"/>
          </p:cNvPicPr>
          <p:nvPr/>
        </p:nvPicPr>
        <p:blipFill>
          <a:blip r:embed="rId3"/>
          <a:stretch>
            <a:fillRect/>
          </a:stretch>
        </p:blipFill>
        <p:spPr>
          <a:xfrm>
            <a:off x="839584" y="4081933"/>
            <a:ext cx="10640291" cy="1397901"/>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299258"/>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Enero 2026</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a:extLst>
              <a:ext uri="{FF2B5EF4-FFF2-40B4-BE49-F238E27FC236}">
                <a16:creationId xmlns:a16="http://schemas.microsoft.com/office/drawing/2014/main" id="{487EF1FB-F0C2-4530-9620-219601B91F28}"/>
              </a:ext>
            </a:extLst>
          </p:cNvPr>
          <p:cNvPicPr>
            <a:picLocks noChangeAspect="1"/>
          </p:cNvPicPr>
          <p:nvPr/>
        </p:nvPicPr>
        <p:blipFill>
          <a:blip r:embed="rId2"/>
          <a:stretch>
            <a:fillRect/>
          </a:stretch>
        </p:blipFill>
        <p:spPr>
          <a:xfrm>
            <a:off x="7451018" y="3510141"/>
            <a:ext cx="4114800" cy="1295400"/>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2" name="Imagen 1">
            <a:extLst>
              <a:ext uri="{FF2B5EF4-FFF2-40B4-BE49-F238E27FC236}">
                <a16:creationId xmlns:a16="http://schemas.microsoft.com/office/drawing/2014/main" id="{BEA31FC1-A51C-46CA-ACD0-F942B336C42C}"/>
              </a:ext>
            </a:extLst>
          </p:cNvPr>
          <p:cNvPicPr>
            <a:picLocks noChangeAspect="1"/>
          </p:cNvPicPr>
          <p:nvPr/>
        </p:nvPicPr>
        <p:blipFill>
          <a:blip r:embed="rId2"/>
          <a:stretch>
            <a:fillRect/>
          </a:stretch>
        </p:blipFill>
        <p:spPr>
          <a:xfrm>
            <a:off x="283911" y="1213500"/>
            <a:ext cx="11624178" cy="4430999"/>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CuadroTexto 5"/>
          <p:cNvSpPr txBox="1"/>
          <p:nvPr/>
        </p:nvSpPr>
        <p:spPr>
          <a:xfrm>
            <a:off x="709613" y="287020"/>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18C32BF5-973A-46DF-BCBB-5161E6339B85}"/>
              </a:ext>
            </a:extLst>
          </p:cNvPr>
          <p:cNvPicPr>
            <a:picLocks noChangeAspect="1"/>
          </p:cNvPicPr>
          <p:nvPr/>
        </p:nvPicPr>
        <p:blipFill>
          <a:blip r:embed="rId2"/>
          <a:stretch>
            <a:fillRect/>
          </a:stretch>
        </p:blipFill>
        <p:spPr>
          <a:xfrm>
            <a:off x="709613" y="1092877"/>
            <a:ext cx="11011332" cy="5118791"/>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818741" y="3208269"/>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A30D6CF6-9F2D-4890-B8AE-4E78E8251E3D}"/>
              </a:ext>
            </a:extLst>
          </p:cNvPr>
          <p:cNvPicPr>
            <a:picLocks noChangeAspect="1"/>
          </p:cNvPicPr>
          <p:nvPr/>
        </p:nvPicPr>
        <p:blipFill>
          <a:blip r:embed="rId2"/>
          <a:stretch>
            <a:fillRect/>
          </a:stretch>
        </p:blipFill>
        <p:spPr>
          <a:xfrm>
            <a:off x="881148" y="1138939"/>
            <a:ext cx="10349347" cy="1991762"/>
          </a:xfrm>
          <a:prstGeom prst="rect">
            <a:avLst/>
          </a:prstGeom>
        </p:spPr>
      </p:pic>
      <p:pic>
        <p:nvPicPr>
          <p:cNvPr id="3" name="Imagen 2">
            <a:extLst>
              <a:ext uri="{FF2B5EF4-FFF2-40B4-BE49-F238E27FC236}">
                <a16:creationId xmlns:a16="http://schemas.microsoft.com/office/drawing/2014/main" id="{F040C9F6-3414-4C0A-8F57-59FD3F310E88}"/>
              </a:ext>
            </a:extLst>
          </p:cNvPr>
          <p:cNvPicPr>
            <a:picLocks noChangeAspect="1"/>
          </p:cNvPicPr>
          <p:nvPr/>
        </p:nvPicPr>
        <p:blipFill>
          <a:blip r:embed="rId3"/>
          <a:stretch>
            <a:fillRect/>
          </a:stretch>
        </p:blipFill>
        <p:spPr>
          <a:xfrm>
            <a:off x="881147" y="3727298"/>
            <a:ext cx="10349347" cy="1825782"/>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31 de Enero de 2026</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26321"/>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3" name="Imagen 2">
            <a:extLst>
              <a:ext uri="{FF2B5EF4-FFF2-40B4-BE49-F238E27FC236}">
                <a16:creationId xmlns:a16="http://schemas.microsoft.com/office/drawing/2014/main" id="{9363412A-7F1D-4E9D-9D52-C29F0E36F046}"/>
              </a:ext>
            </a:extLst>
          </p:cNvPr>
          <p:cNvPicPr>
            <a:picLocks noChangeAspect="1"/>
          </p:cNvPicPr>
          <p:nvPr/>
        </p:nvPicPr>
        <p:blipFill>
          <a:blip r:embed="rId2"/>
          <a:stretch>
            <a:fillRect/>
          </a:stretch>
        </p:blipFill>
        <p:spPr>
          <a:xfrm>
            <a:off x="544830" y="1064722"/>
            <a:ext cx="11102340" cy="4861560"/>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113522" y="185562"/>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2" name="Imagen 1">
            <a:extLst>
              <a:ext uri="{FF2B5EF4-FFF2-40B4-BE49-F238E27FC236}">
                <a16:creationId xmlns:a16="http://schemas.microsoft.com/office/drawing/2014/main" id="{3AA94E33-6F7D-44EF-877A-8D9E2F9A3F66}"/>
              </a:ext>
            </a:extLst>
          </p:cNvPr>
          <p:cNvPicPr>
            <a:picLocks noChangeAspect="1"/>
          </p:cNvPicPr>
          <p:nvPr/>
        </p:nvPicPr>
        <p:blipFill>
          <a:blip r:embed="rId2"/>
          <a:stretch>
            <a:fillRect/>
          </a:stretch>
        </p:blipFill>
        <p:spPr>
          <a:xfrm>
            <a:off x="544830" y="1973580"/>
            <a:ext cx="11102340" cy="1630680"/>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9C317FC-9A1C-4C44-8410-0958EE5B25C4}"/>
              </a:ext>
            </a:extLst>
          </p:cNvPr>
          <p:cNvSpPr txBox="1">
            <a:spLocks/>
          </p:cNvSpPr>
          <p:nvPr/>
        </p:nvSpPr>
        <p:spPr bwMode="auto">
          <a:xfrm>
            <a:off x="-127416" y="381000"/>
            <a:ext cx="9431435"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AGREGADA</a:t>
            </a:r>
            <a:endParaRPr lang="es-EC" sz="2800" dirty="0">
              <a:solidFill>
                <a:srgbClr val="FF0000"/>
              </a:solidFill>
              <a:latin typeface="Arial"/>
              <a:ea typeface="Arial"/>
              <a:cs typeface="Arial"/>
            </a:endParaRPr>
          </a:p>
        </p:txBody>
      </p:sp>
      <p:sp>
        <p:nvSpPr>
          <p:cNvPr id="8" name="Rectángulo 7">
            <a:extLst>
              <a:ext uri="{FF2B5EF4-FFF2-40B4-BE49-F238E27FC236}">
                <a16:creationId xmlns:a16="http://schemas.microsoft.com/office/drawing/2014/main" id="{FEDD4C5B-CAF1-4752-8558-DA7134C72A90}"/>
              </a:ext>
            </a:extLst>
          </p:cNvPr>
          <p:cNvSpPr/>
          <p:nvPr/>
        </p:nvSpPr>
        <p:spPr>
          <a:xfrm>
            <a:off x="8919556" y="5145578"/>
            <a:ext cx="3067397" cy="14962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pic>
        <p:nvPicPr>
          <p:cNvPr id="2" name="Imagen 1">
            <a:extLst>
              <a:ext uri="{FF2B5EF4-FFF2-40B4-BE49-F238E27FC236}">
                <a16:creationId xmlns:a16="http://schemas.microsoft.com/office/drawing/2014/main" id="{22135BBC-3D85-4BD0-8636-54CF88EF50BA}"/>
              </a:ext>
            </a:extLst>
          </p:cNvPr>
          <p:cNvPicPr>
            <a:picLocks noChangeAspect="1"/>
          </p:cNvPicPr>
          <p:nvPr/>
        </p:nvPicPr>
        <p:blipFill>
          <a:blip r:embed="rId2"/>
          <a:stretch>
            <a:fillRect/>
          </a:stretch>
        </p:blipFill>
        <p:spPr>
          <a:xfrm>
            <a:off x="1058487" y="923990"/>
            <a:ext cx="10075026" cy="5717879"/>
          </a:xfrm>
          <a:prstGeom prst="rect">
            <a:avLst/>
          </a:prstGeom>
        </p:spPr>
      </p:pic>
    </p:spTree>
    <p:extLst>
      <p:ext uri="{BB962C8B-B14F-4D97-AF65-F5344CB8AC3E}">
        <p14:creationId xmlns:p14="http://schemas.microsoft.com/office/powerpoint/2010/main" val="2787104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99C317FC-9A1C-4C44-8410-0958EE5B25C4}"/>
              </a:ext>
            </a:extLst>
          </p:cNvPr>
          <p:cNvSpPr txBox="1">
            <a:spLocks/>
          </p:cNvSpPr>
          <p:nvPr/>
        </p:nvSpPr>
        <p:spPr bwMode="auto">
          <a:xfrm>
            <a:off x="2727752" y="927696"/>
            <a:ext cx="6509553"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CONSOLIDADO</a:t>
            </a:r>
            <a:endParaRPr lang="es-EC" sz="2800" dirty="0">
              <a:solidFill>
                <a:srgbClr val="FF0000"/>
              </a:solidFill>
              <a:latin typeface="Arial"/>
              <a:ea typeface="Arial"/>
              <a:cs typeface="Arial"/>
            </a:endParaRPr>
          </a:p>
        </p:txBody>
      </p:sp>
      <p:pic>
        <p:nvPicPr>
          <p:cNvPr id="3" name="Imagen 2">
            <a:extLst>
              <a:ext uri="{FF2B5EF4-FFF2-40B4-BE49-F238E27FC236}">
                <a16:creationId xmlns:a16="http://schemas.microsoft.com/office/drawing/2014/main" id="{11B74E86-230C-4A7A-9388-E42820A1BE1C}"/>
              </a:ext>
            </a:extLst>
          </p:cNvPr>
          <p:cNvPicPr>
            <a:picLocks noChangeAspect="1"/>
          </p:cNvPicPr>
          <p:nvPr/>
        </p:nvPicPr>
        <p:blipFill>
          <a:blip r:embed="rId2"/>
          <a:stretch>
            <a:fillRect/>
          </a:stretch>
        </p:blipFill>
        <p:spPr>
          <a:xfrm>
            <a:off x="498762" y="2360735"/>
            <a:ext cx="11072554" cy="2088388"/>
          </a:xfrm>
          <a:prstGeom prst="rect">
            <a:avLst/>
          </a:prstGeom>
        </p:spPr>
      </p:pic>
    </p:spTree>
    <p:extLst>
      <p:ext uri="{BB962C8B-B14F-4D97-AF65-F5344CB8AC3E}">
        <p14:creationId xmlns:p14="http://schemas.microsoft.com/office/powerpoint/2010/main" val="18023469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3">
            <a:extLst>
              <a:ext uri="{FF2B5EF4-FFF2-40B4-BE49-F238E27FC236}">
                <a16:creationId xmlns:a16="http://schemas.microsoft.com/office/drawing/2014/main" id="{99C317FC-9A1C-4C44-8410-0958EE5B25C4}"/>
              </a:ext>
            </a:extLst>
          </p:cNvPr>
          <p:cNvSpPr txBox="1">
            <a:spLocks/>
          </p:cNvSpPr>
          <p:nvPr/>
        </p:nvSpPr>
        <p:spPr bwMode="auto">
          <a:xfrm>
            <a:off x="-1079138" y="283884"/>
            <a:ext cx="1111867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CONSOLIDADA</a:t>
            </a:r>
            <a:endParaRPr lang="es-EC" sz="2800" dirty="0">
              <a:solidFill>
                <a:srgbClr val="FF0000"/>
              </a:solidFill>
              <a:latin typeface="Arial"/>
              <a:ea typeface="Arial"/>
              <a:cs typeface="Arial"/>
            </a:endParaRPr>
          </a:p>
        </p:txBody>
      </p:sp>
      <p:pic>
        <p:nvPicPr>
          <p:cNvPr id="2" name="Imagen 1">
            <a:extLst>
              <a:ext uri="{FF2B5EF4-FFF2-40B4-BE49-F238E27FC236}">
                <a16:creationId xmlns:a16="http://schemas.microsoft.com/office/drawing/2014/main" id="{B7F32599-FCD1-4BFD-916C-86FDEDF5255A}"/>
              </a:ext>
            </a:extLst>
          </p:cNvPr>
          <p:cNvPicPr>
            <a:picLocks noChangeAspect="1"/>
          </p:cNvPicPr>
          <p:nvPr/>
        </p:nvPicPr>
        <p:blipFill>
          <a:blip r:embed="rId2"/>
          <a:stretch>
            <a:fillRect/>
          </a:stretch>
        </p:blipFill>
        <p:spPr>
          <a:xfrm>
            <a:off x="897774" y="1519944"/>
            <a:ext cx="10180320" cy="3818111"/>
          </a:xfrm>
          <a:prstGeom prst="rect">
            <a:avLst/>
          </a:prstGeom>
        </p:spPr>
      </p:pic>
    </p:spTree>
    <p:extLst>
      <p:ext uri="{BB962C8B-B14F-4D97-AF65-F5344CB8AC3E}">
        <p14:creationId xmlns:p14="http://schemas.microsoft.com/office/powerpoint/2010/main" val="124648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171ACD0-C06D-4CA6-9271-40949F7FD6B6}"/>
              </a:ext>
            </a:extLst>
          </p:cNvPr>
          <p:cNvSpPr txBox="1">
            <a:spLocks noGrp="1"/>
          </p:cNvSpPr>
          <p:nvPr>
            <p:ph type="title"/>
          </p:nvPr>
        </p:nvSpPr>
        <p:spPr bwMode="auto">
          <a:xfrm>
            <a:off x="-897294" y="105336"/>
            <a:ext cx="10515600" cy="71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INTERNA CONSOLIDADA</a:t>
            </a:r>
            <a:endParaRPr lang="es-EC" sz="2800" dirty="0">
              <a:solidFill>
                <a:srgbClr val="FF0000"/>
              </a:solidFill>
              <a:latin typeface="Arial"/>
              <a:ea typeface="Arial"/>
              <a:cs typeface="Arial"/>
              <a:sym typeface="Arial"/>
            </a:endParaRPr>
          </a:p>
        </p:txBody>
      </p:sp>
      <p:sp>
        <p:nvSpPr>
          <p:cNvPr id="5" name="Rectángulo 4">
            <a:extLst>
              <a:ext uri="{FF2B5EF4-FFF2-40B4-BE49-F238E27FC236}">
                <a16:creationId xmlns:a16="http://schemas.microsoft.com/office/drawing/2014/main" id="{D5A879DE-BBF0-410A-8AAE-C36F63775ED7}"/>
              </a:ext>
            </a:extLst>
          </p:cNvPr>
          <p:cNvSpPr/>
          <p:nvPr/>
        </p:nvSpPr>
        <p:spPr>
          <a:xfrm>
            <a:off x="9340645" y="5338916"/>
            <a:ext cx="2654710" cy="12683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pic>
        <p:nvPicPr>
          <p:cNvPr id="2" name="Imagen 1">
            <a:extLst>
              <a:ext uri="{FF2B5EF4-FFF2-40B4-BE49-F238E27FC236}">
                <a16:creationId xmlns:a16="http://schemas.microsoft.com/office/drawing/2014/main" id="{F6AFC163-76FD-48ED-B692-C29B413D714D}"/>
              </a:ext>
            </a:extLst>
          </p:cNvPr>
          <p:cNvPicPr>
            <a:picLocks noChangeAspect="1"/>
          </p:cNvPicPr>
          <p:nvPr/>
        </p:nvPicPr>
        <p:blipFill>
          <a:blip r:embed="rId3"/>
          <a:stretch>
            <a:fillRect/>
          </a:stretch>
        </p:blipFill>
        <p:spPr>
          <a:xfrm>
            <a:off x="737061" y="1208578"/>
            <a:ext cx="10515600" cy="4907280"/>
          </a:xfrm>
          <a:prstGeom prst="rect">
            <a:avLst/>
          </a:prstGeom>
        </p:spPr>
      </p:pic>
    </p:spTree>
    <p:extLst>
      <p:ext uri="{BB962C8B-B14F-4D97-AF65-F5344CB8AC3E}">
        <p14:creationId xmlns:p14="http://schemas.microsoft.com/office/powerpoint/2010/main" val="200457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E9A6A742-3D7E-4680-8622-5B39D4C80FE7}"/>
              </a:ext>
            </a:extLst>
          </p:cNvPr>
          <p:cNvPicPr>
            <a:picLocks noChangeAspect="1"/>
          </p:cNvPicPr>
          <p:nvPr/>
        </p:nvPicPr>
        <p:blipFill>
          <a:blip r:embed="rId2"/>
          <a:stretch>
            <a:fillRect/>
          </a:stretch>
        </p:blipFill>
        <p:spPr>
          <a:xfrm>
            <a:off x="1722120" y="745375"/>
            <a:ext cx="8244840" cy="5010022"/>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834A12D2-C5D4-449C-8619-5C0B42C93F98}"/>
              </a:ext>
            </a:extLst>
          </p:cNvPr>
          <p:cNvPicPr>
            <a:picLocks noChangeAspect="1"/>
          </p:cNvPicPr>
          <p:nvPr/>
        </p:nvPicPr>
        <p:blipFill>
          <a:blip r:embed="rId3"/>
          <a:stretch>
            <a:fillRect/>
          </a:stretch>
        </p:blipFill>
        <p:spPr>
          <a:xfrm>
            <a:off x="1915390" y="1384414"/>
            <a:ext cx="8167240" cy="3096145"/>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Enero 2026</a:t>
            </a: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4597</TotalTime>
  <Words>1958</Words>
  <Application>Microsoft Office PowerPoint</Application>
  <PresentationFormat>Panorámica</PresentationFormat>
  <Paragraphs>239</Paragraphs>
  <Slides>50</Slides>
  <Notes>9</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Arial</vt:lpstr>
      <vt:lpstr>Calibri</vt:lpstr>
      <vt:lpstr>Calibri (Cuerpo)</vt:lpstr>
      <vt:lpstr>Calibri Light</vt:lpstr>
      <vt:lpstr>GOTHAM-LIGHT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DEUDA PÚBLICA INTERNA CONSOLIDADA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María Dolores Valencia</dc:creator>
  <cp:lastModifiedBy>Vallejo Cabezas, Ana María</cp:lastModifiedBy>
  <cp:revision>613</cp:revision>
  <dcterms:created xsi:type="dcterms:W3CDTF">2021-05-27T23:45:58Z</dcterms:created>
  <dcterms:modified xsi:type="dcterms:W3CDTF">2026-03-31T16:25:12Z</dcterms:modified>
</cp:coreProperties>
</file>