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5"/>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307" r:id="rId41"/>
    <p:sldId id="308" r:id="rId42"/>
    <p:sldId id="309" r:id="rId43"/>
    <p:sldId id="260" r:id="rId4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659" autoAdjust="0"/>
    <p:restoredTop sz="96821" autoAdjust="0"/>
  </p:normalViewPr>
  <p:slideViewPr>
    <p:cSldViewPr snapToGrid="0">
      <p:cViewPr>
        <p:scale>
          <a:sx n="80" d="100"/>
          <a:sy n="80" d="100"/>
        </p:scale>
        <p:origin x="132"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3" Type="http://customschemas.google.com/relationships/presentationmetadata" Target="meta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56"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11</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00556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29</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86484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42</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281929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45.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2703656" y="3036705"/>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a:solidFill>
                  <a:schemeClr val="bg1"/>
                </a:solidFill>
                <a:latin typeface="GOTHAM-LIGHT" pitchFamily="2" charset="0"/>
              </a:rPr>
              <a:t>30 de Abril de 2026</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869286"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30 de Abril de 2026</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p>
        </p:txBody>
      </p:sp>
      <p:sp>
        <p:nvSpPr>
          <p:cNvPr id="6" name="Rectángulo 5">
            <a:extLst>
              <a:ext uri="{FF2B5EF4-FFF2-40B4-BE49-F238E27FC236}">
                <a16:creationId xmlns:a16="http://schemas.microsoft.com/office/drawing/2014/main" id="{6AD55F49-DE19-444B-93D2-0CFD7C38CA9E}"/>
              </a:ext>
            </a:extLst>
          </p:cNvPr>
          <p:cNvSpPr/>
          <p:nvPr/>
        </p:nvSpPr>
        <p:spPr>
          <a:xfrm>
            <a:off x="748375" y="257415"/>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596134" y="3748262"/>
            <a:ext cx="8854152" cy="261610"/>
          </a:xfrm>
          <a:prstGeom prst="rect">
            <a:avLst/>
          </a:prstGeom>
        </p:spPr>
        <p:txBody>
          <a:bodyPr wrap="square">
            <a:spAutoFit/>
          </a:bodyPr>
          <a:lstStyle/>
          <a:p>
            <a:r>
              <a:rPr lang="es-MX" sz="1100" dirty="0">
                <a:latin typeface="Calibri" panose="020F0502020204030204" pitchFamily="34" charset="0"/>
              </a:rPr>
              <a:t>Nota: PIB 2026 última cifra previsional </a:t>
            </a:r>
            <a:r>
              <a:rPr lang="es-MX" sz="1100" dirty="0">
                <a:solidFill>
                  <a:schemeClr val="tx1"/>
                </a:solidFill>
                <a:latin typeface="Calibri" panose="020F0502020204030204" pitchFamily="34" charset="0"/>
              </a:rPr>
              <a:t>publicada </a:t>
            </a:r>
            <a:r>
              <a:rPr lang="es-MX" sz="1100" dirty="0">
                <a:latin typeface="Calibri" panose="020F0502020204030204" pitchFamily="34" charset="0"/>
              </a:rPr>
              <a:t>por el BCE https://www.bce.fin.ec/index.php/informacioneconomica/sector-real</a:t>
            </a:r>
            <a:r>
              <a:rPr lang="es-MX" sz="1100" dirty="0"/>
              <a:t> </a:t>
            </a:r>
            <a:endParaRPr lang="es-EC" sz="1100" dirty="0"/>
          </a:p>
        </p:txBody>
      </p:sp>
      <p:pic>
        <p:nvPicPr>
          <p:cNvPr id="4" name="Imagen 3">
            <a:extLst>
              <a:ext uri="{FF2B5EF4-FFF2-40B4-BE49-F238E27FC236}">
                <a16:creationId xmlns:a16="http://schemas.microsoft.com/office/drawing/2014/main" id="{3962AA11-B53F-4D98-B0FF-B39D84D9B6E5}"/>
              </a:ext>
            </a:extLst>
          </p:cNvPr>
          <p:cNvPicPr>
            <a:picLocks noChangeAspect="1"/>
          </p:cNvPicPr>
          <p:nvPr/>
        </p:nvPicPr>
        <p:blipFill>
          <a:blip r:embed="rId2"/>
          <a:stretch>
            <a:fillRect/>
          </a:stretch>
        </p:blipFill>
        <p:spPr>
          <a:xfrm>
            <a:off x="2458954" y="2852825"/>
            <a:ext cx="6059404" cy="781050"/>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sp>
        <p:nvSpPr>
          <p:cNvPr id="13" name="Título 3">
            <a:extLst>
              <a:ext uri="{FF2B5EF4-FFF2-40B4-BE49-F238E27FC236}">
                <a16:creationId xmlns:a16="http://schemas.microsoft.com/office/drawing/2014/main" id="{68BF485E-0D93-4651-A278-A6B4DC597CA0}"/>
              </a:ext>
            </a:extLst>
          </p:cNvPr>
          <p:cNvSpPr txBox="1">
            <a:spLocks/>
          </p:cNvSpPr>
          <p:nvPr/>
        </p:nvSpPr>
        <p:spPr>
          <a:xfrm>
            <a:off x="687370" y="0"/>
            <a:ext cx="11237152" cy="71120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2" name="Imagen 1">
            <a:extLst>
              <a:ext uri="{FF2B5EF4-FFF2-40B4-BE49-F238E27FC236}">
                <a16:creationId xmlns:a16="http://schemas.microsoft.com/office/drawing/2014/main" id="{B3FDFD0E-CCEC-485F-B4DD-E652A9DE12AE}"/>
              </a:ext>
            </a:extLst>
          </p:cNvPr>
          <p:cNvPicPr>
            <a:picLocks noChangeAspect="1"/>
          </p:cNvPicPr>
          <p:nvPr/>
        </p:nvPicPr>
        <p:blipFill>
          <a:blip r:embed="rId3"/>
          <a:stretch>
            <a:fillRect/>
          </a:stretch>
        </p:blipFill>
        <p:spPr>
          <a:xfrm>
            <a:off x="387580" y="716301"/>
            <a:ext cx="5139389" cy="4345434"/>
          </a:xfrm>
          <a:prstGeom prst="rect">
            <a:avLst/>
          </a:prstGeom>
        </p:spPr>
      </p:pic>
      <p:pic>
        <p:nvPicPr>
          <p:cNvPr id="5" name="Imagen 4">
            <a:extLst>
              <a:ext uri="{FF2B5EF4-FFF2-40B4-BE49-F238E27FC236}">
                <a16:creationId xmlns:a16="http://schemas.microsoft.com/office/drawing/2014/main" id="{5C23523A-CABB-4CE3-A488-F12734A9FE17}"/>
              </a:ext>
            </a:extLst>
          </p:cNvPr>
          <p:cNvPicPr>
            <a:picLocks noChangeAspect="1"/>
          </p:cNvPicPr>
          <p:nvPr/>
        </p:nvPicPr>
        <p:blipFill>
          <a:blip r:embed="rId4"/>
          <a:stretch>
            <a:fillRect/>
          </a:stretch>
        </p:blipFill>
        <p:spPr>
          <a:xfrm>
            <a:off x="387580" y="5091101"/>
            <a:ext cx="5139389" cy="1710121"/>
          </a:xfrm>
          <a:prstGeom prst="rect">
            <a:avLst/>
          </a:prstGeom>
        </p:spPr>
      </p:pic>
      <p:pic>
        <p:nvPicPr>
          <p:cNvPr id="6" name="Imagen 5">
            <a:extLst>
              <a:ext uri="{FF2B5EF4-FFF2-40B4-BE49-F238E27FC236}">
                <a16:creationId xmlns:a16="http://schemas.microsoft.com/office/drawing/2014/main" id="{63D4F83B-7036-4CDC-BE0F-AB48BDC1F51B}"/>
              </a:ext>
            </a:extLst>
          </p:cNvPr>
          <p:cNvPicPr>
            <a:picLocks noChangeAspect="1"/>
          </p:cNvPicPr>
          <p:nvPr/>
        </p:nvPicPr>
        <p:blipFill>
          <a:blip r:embed="rId5"/>
          <a:stretch>
            <a:fillRect/>
          </a:stretch>
        </p:blipFill>
        <p:spPr>
          <a:xfrm>
            <a:off x="6305945" y="721764"/>
            <a:ext cx="5498474" cy="4828542"/>
          </a:xfrm>
          <a:prstGeom prst="rect">
            <a:avLst/>
          </a:prstGeom>
        </p:spPr>
      </p:pic>
      <p:pic>
        <p:nvPicPr>
          <p:cNvPr id="11" name="Imagen 10">
            <a:extLst>
              <a:ext uri="{FF2B5EF4-FFF2-40B4-BE49-F238E27FC236}">
                <a16:creationId xmlns:a16="http://schemas.microsoft.com/office/drawing/2014/main" id="{9E7437C0-23ED-47F7-91D0-D14EEA9A68EB}"/>
              </a:ext>
            </a:extLst>
          </p:cNvPr>
          <p:cNvPicPr>
            <a:picLocks noChangeAspect="1"/>
          </p:cNvPicPr>
          <p:nvPr/>
        </p:nvPicPr>
        <p:blipFill>
          <a:blip r:embed="rId6"/>
          <a:stretch>
            <a:fillRect/>
          </a:stretch>
        </p:blipFill>
        <p:spPr>
          <a:xfrm>
            <a:off x="6305943" y="5559270"/>
            <a:ext cx="5498473" cy="1241953"/>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Agregada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259397" y="234516"/>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ABRIL 2026</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7" name="Imagen 6">
            <a:extLst>
              <a:ext uri="{FF2B5EF4-FFF2-40B4-BE49-F238E27FC236}">
                <a16:creationId xmlns:a16="http://schemas.microsoft.com/office/drawing/2014/main" id="{330C61AB-B4AE-46F0-BF5B-E614C7881629}"/>
              </a:ext>
            </a:extLst>
          </p:cNvPr>
          <p:cNvPicPr>
            <a:picLocks noChangeAspect="1"/>
          </p:cNvPicPr>
          <p:nvPr/>
        </p:nvPicPr>
        <p:blipFill>
          <a:blip r:embed="rId2"/>
          <a:stretch>
            <a:fillRect/>
          </a:stretch>
        </p:blipFill>
        <p:spPr>
          <a:xfrm>
            <a:off x="1505227" y="791695"/>
            <a:ext cx="9020175" cy="2495550"/>
          </a:xfrm>
          <a:prstGeom prst="rect">
            <a:avLst/>
          </a:prstGeom>
        </p:spPr>
      </p:pic>
      <p:pic>
        <p:nvPicPr>
          <p:cNvPr id="8" name="Imagen 7">
            <a:extLst>
              <a:ext uri="{FF2B5EF4-FFF2-40B4-BE49-F238E27FC236}">
                <a16:creationId xmlns:a16="http://schemas.microsoft.com/office/drawing/2014/main" id="{DBC15C87-B2C5-453B-A1CD-CD5B784B7701}"/>
              </a:ext>
            </a:extLst>
          </p:cNvPr>
          <p:cNvPicPr>
            <a:picLocks noChangeAspect="1"/>
          </p:cNvPicPr>
          <p:nvPr/>
        </p:nvPicPr>
        <p:blipFill>
          <a:blip r:embed="rId3"/>
          <a:stretch>
            <a:fillRect/>
          </a:stretch>
        </p:blipFill>
        <p:spPr>
          <a:xfrm>
            <a:off x="1505227" y="3395944"/>
            <a:ext cx="9020175" cy="2156012"/>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Abril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DEL SECTOR PÚBLICO TOTAL </a:t>
            </a:r>
          </a:p>
        </p:txBody>
      </p:sp>
      <p:pic>
        <p:nvPicPr>
          <p:cNvPr id="3" name="Imagen 2">
            <a:extLst>
              <a:ext uri="{FF2B5EF4-FFF2-40B4-BE49-F238E27FC236}">
                <a16:creationId xmlns:a16="http://schemas.microsoft.com/office/drawing/2014/main" id="{709F4D72-F44B-49FD-9FCE-CBC2CAA73E1F}"/>
              </a:ext>
            </a:extLst>
          </p:cNvPr>
          <p:cNvPicPr>
            <a:picLocks noChangeAspect="1"/>
          </p:cNvPicPr>
          <p:nvPr/>
        </p:nvPicPr>
        <p:blipFill>
          <a:blip r:embed="rId2"/>
          <a:stretch>
            <a:fillRect/>
          </a:stretch>
        </p:blipFill>
        <p:spPr>
          <a:xfrm>
            <a:off x="6784268" y="3063239"/>
            <a:ext cx="4324350" cy="1679089"/>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2" name="Imagen 1">
            <a:extLst>
              <a:ext uri="{FF2B5EF4-FFF2-40B4-BE49-F238E27FC236}">
                <a16:creationId xmlns:a16="http://schemas.microsoft.com/office/drawing/2014/main" id="{8DA4B00D-E8FC-490E-9F2E-7B9B2B09B9D1}"/>
              </a:ext>
            </a:extLst>
          </p:cNvPr>
          <p:cNvPicPr>
            <a:picLocks noChangeAspect="1"/>
          </p:cNvPicPr>
          <p:nvPr/>
        </p:nvPicPr>
        <p:blipFill>
          <a:blip r:embed="rId3"/>
          <a:stretch>
            <a:fillRect/>
          </a:stretch>
        </p:blipFill>
        <p:spPr>
          <a:xfrm>
            <a:off x="504967" y="992662"/>
            <a:ext cx="11409528" cy="5086869"/>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3" name="CuadroTexto 2"/>
          <p:cNvSpPr txBox="1"/>
          <p:nvPr/>
        </p:nvSpPr>
        <p:spPr>
          <a:xfrm>
            <a:off x="951230" y="25955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5" name="Imagen 4">
            <a:extLst>
              <a:ext uri="{FF2B5EF4-FFF2-40B4-BE49-F238E27FC236}">
                <a16:creationId xmlns:a16="http://schemas.microsoft.com/office/drawing/2014/main" id="{FB29DD50-9640-4B37-8666-883EFF56B913}"/>
              </a:ext>
            </a:extLst>
          </p:cNvPr>
          <p:cNvPicPr>
            <a:picLocks noChangeAspect="1"/>
          </p:cNvPicPr>
          <p:nvPr/>
        </p:nvPicPr>
        <p:blipFill>
          <a:blip r:embed="rId2"/>
          <a:stretch>
            <a:fillRect/>
          </a:stretch>
        </p:blipFill>
        <p:spPr>
          <a:xfrm>
            <a:off x="832513" y="905887"/>
            <a:ext cx="11036757" cy="5692555"/>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D3AF2521-18E5-4FEB-A007-39425E848C10}"/>
              </a:ext>
            </a:extLst>
          </p:cNvPr>
          <p:cNvPicPr>
            <a:picLocks noChangeAspect="1"/>
          </p:cNvPicPr>
          <p:nvPr/>
        </p:nvPicPr>
        <p:blipFill>
          <a:blip r:embed="rId3"/>
          <a:stretch>
            <a:fillRect/>
          </a:stretch>
        </p:blipFill>
        <p:spPr>
          <a:xfrm>
            <a:off x="797630" y="1140987"/>
            <a:ext cx="10988002" cy="1961778"/>
          </a:xfrm>
          <a:prstGeom prst="rect">
            <a:avLst/>
          </a:prstGeom>
        </p:spPr>
      </p:pic>
      <p:pic>
        <p:nvPicPr>
          <p:cNvPr id="3" name="Imagen 2">
            <a:extLst>
              <a:ext uri="{FF2B5EF4-FFF2-40B4-BE49-F238E27FC236}">
                <a16:creationId xmlns:a16="http://schemas.microsoft.com/office/drawing/2014/main" id="{22C9119D-0743-42CA-B1FF-A1593DBE39EE}"/>
              </a:ext>
            </a:extLst>
          </p:cNvPr>
          <p:cNvPicPr>
            <a:picLocks noChangeAspect="1"/>
          </p:cNvPicPr>
          <p:nvPr/>
        </p:nvPicPr>
        <p:blipFill>
          <a:blip r:embed="rId4"/>
          <a:stretch>
            <a:fillRect/>
          </a:stretch>
        </p:blipFill>
        <p:spPr>
          <a:xfrm>
            <a:off x="797630" y="3755235"/>
            <a:ext cx="11018874" cy="1883565"/>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DEL 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Abril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3" name="Imagen 2">
            <a:extLst>
              <a:ext uri="{FF2B5EF4-FFF2-40B4-BE49-F238E27FC236}">
                <a16:creationId xmlns:a16="http://schemas.microsoft.com/office/drawing/2014/main" id="{701CEB87-610C-48E5-A595-BB979DC73278}"/>
              </a:ext>
            </a:extLst>
          </p:cNvPr>
          <p:cNvPicPr>
            <a:picLocks noChangeAspect="1"/>
          </p:cNvPicPr>
          <p:nvPr/>
        </p:nvPicPr>
        <p:blipFill>
          <a:blip r:embed="rId2"/>
          <a:stretch>
            <a:fillRect/>
          </a:stretch>
        </p:blipFill>
        <p:spPr>
          <a:xfrm>
            <a:off x="6942314" y="3200687"/>
            <a:ext cx="4324350" cy="1532965"/>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2" name="Imagen 1">
            <a:extLst>
              <a:ext uri="{FF2B5EF4-FFF2-40B4-BE49-F238E27FC236}">
                <a16:creationId xmlns:a16="http://schemas.microsoft.com/office/drawing/2014/main" id="{0FD9A920-804E-4A29-BA5C-6EF9C1908793}"/>
              </a:ext>
            </a:extLst>
          </p:cNvPr>
          <p:cNvPicPr>
            <a:picLocks noChangeAspect="1"/>
          </p:cNvPicPr>
          <p:nvPr/>
        </p:nvPicPr>
        <p:blipFill>
          <a:blip r:embed="rId2"/>
          <a:stretch>
            <a:fillRect/>
          </a:stretch>
        </p:blipFill>
        <p:spPr>
          <a:xfrm>
            <a:off x="477672" y="1034654"/>
            <a:ext cx="11464119" cy="4788692"/>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a:latin typeface="Calibri (Cuerpo)"/>
                <a:cs typeface="Times New Roman" panose="02020603050405020304" pitchFamily="18" charset="0"/>
              </a:rPr>
              <a:t>Pasivos contingentes del Gobierno Central de acuerdo con el Artículo 123 del COPLAFIP.</a:t>
            </a: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CuadroTexto 5"/>
          <p:cNvSpPr txBox="1"/>
          <p:nvPr/>
        </p:nvSpPr>
        <p:spPr>
          <a:xfrm>
            <a:off x="647701" y="199121"/>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3" name="Imagen 2">
            <a:extLst>
              <a:ext uri="{FF2B5EF4-FFF2-40B4-BE49-F238E27FC236}">
                <a16:creationId xmlns:a16="http://schemas.microsoft.com/office/drawing/2014/main" id="{3F7D26DA-ACD0-4D8B-842C-C8C9F36C1708}"/>
              </a:ext>
            </a:extLst>
          </p:cNvPr>
          <p:cNvPicPr>
            <a:picLocks noChangeAspect="1"/>
          </p:cNvPicPr>
          <p:nvPr/>
        </p:nvPicPr>
        <p:blipFill>
          <a:blip r:embed="rId2"/>
          <a:stretch>
            <a:fillRect/>
          </a:stretch>
        </p:blipFill>
        <p:spPr>
          <a:xfrm>
            <a:off x="647701" y="845452"/>
            <a:ext cx="11122927" cy="5650882"/>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799" y="334235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01B7EC04-0597-4ECE-AD88-CDC96AEA6896}"/>
              </a:ext>
            </a:extLst>
          </p:cNvPr>
          <p:cNvPicPr>
            <a:picLocks noChangeAspect="1"/>
          </p:cNvPicPr>
          <p:nvPr/>
        </p:nvPicPr>
        <p:blipFill>
          <a:blip r:embed="rId2"/>
          <a:stretch>
            <a:fillRect/>
          </a:stretch>
        </p:blipFill>
        <p:spPr>
          <a:xfrm>
            <a:off x="737754" y="3870136"/>
            <a:ext cx="10785766" cy="1643560"/>
          </a:xfrm>
          <a:prstGeom prst="rect">
            <a:avLst/>
          </a:prstGeom>
        </p:spPr>
      </p:pic>
      <p:pic>
        <p:nvPicPr>
          <p:cNvPr id="3" name="Imagen 2">
            <a:extLst>
              <a:ext uri="{FF2B5EF4-FFF2-40B4-BE49-F238E27FC236}">
                <a16:creationId xmlns:a16="http://schemas.microsoft.com/office/drawing/2014/main" id="{2A122D77-DAEC-450D-A24B-913C7107DA42}"/>
              </a:ext>
            </a:extLst>
          </p:cNvPr>
          <p:cNvPicPr>
            <a:picLocks noChangeAspect="1"/>
          </p:cNvPicPr>
          <p:nvPr/>
        </p:nvPicPr>
        <p:blipFill>
          <a:blip r:embed="rId3"/>
          <a:stretch>
            <a:fillRect/>
          </a:stretch>
        </p:blipFill>
        <p:spPr>
          <a:xfrm>
            <a:off x="737754" y="1237554"/>
            <a:ext cx="10785766" cy="1969123"/>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DEL 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18524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Febrero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3" name="Imagen 2">
            <a:extLst>
              <a:ext uri="{FF2B5EF4-FFF2-40B4-BE49-F238E27FC236}">
                <a16:creationId xmlns:a16="http://schemas.microsoft.com/office/drawing/2014/main" id="{44F434AD-2E7A-44A0-A237-D19C258C7917}"/>
              </a:ext>
            </a:extLst>
          </p:cNvPr>
          <p:cNvPicPr>
            <a:picLocks noChangeAspect="1"/>
          </p:cNvPicPr>
          <p:nvPr/>
        </p:nvPicPr>
        <p:blipFill>
          <a:blip r:embed="rId2"/>
          <a:stretch>
            <a:fillRect/>
          </a:stretch>
        </p:blipFill>
        <p:spPr>
          <a:xfrm>
            <a:off x="7031734" y="3070298"/>
            <a:ext cx="4371288" cy="1510667"/>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2" name="Imagen 1">
            <a:extLst>
              <a:ext uri="{FF2B5EF4-FFF2-40B4-BE49-F238E27FC236}">
                <a16:creationId xmlns:a16="http://schemas.microsoft.com/office/drawing/2014/main" id="{5C9C9D11-6037-4DB5-BC0D-2A8BEF6D50C7}"/>
              </a:ext>
            </a:extLst>
          </p:cNvPr>
          <p:cNvPicPr>
            <a:picLocks noChangeAspect="1"/>
          </p:cNvPicPr>
          <p:nvPr/>
        </p:nvPicPr>
        <p:blipFill>
          <a:blip r:embed="rId2"/>
          <a:stretch>
            <a:fillRect/>
          </a:stretch>
        </p:blipFill>
        <p:spPr>
          <a:xfrm>
            <a:off x="409433" y="1070344"/>
            <a:ext cx="11518710" cy="4959022"/>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CuadroTexto 5"/>
          <p:cNvSpPr txBox="1"/>
          <p:nvPr/>
        </p:nvSpPr>
        <p:spPr>
          <a:xfrm>
            <a:off x="879968" y="191502"/>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47ED9A46-A278-436B-BF3F-9A03DC9AF2E7}"/>
              </a:ext>
            </a:extLst>
          </p:cNvPr>
          <p:cNvPicPr>
            <a:picLocks noChangeAspect="1"/>
          </p:cNvPicPr>
          <p:nvPr/>
        </p:nvPicPr>
        <p:blipFill>
          <a:blip r:embed="rId2"/>
          <a:stretch>
            <a:fillRect/>
          </a:stretch>
        </p:blipFill>
        <p:spPr>
          <a:xfrm>
            <a:off x="697831" y="837833"/>
            <a:ext cx="11057021" cy="5828665"/>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838199" y="331454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4FEB1F29-E83F-4348-A4E2-F757EA815132}"/>
              </a:ext>
            </a:extLst>
          </p:cNvPr>
          <p:cNvPicPr>
            <a:picLocks noChangeAspect="1"/>
          </p:cNvPicPr>
          <p:nvPr/>
        </p:nvPicPr>
        <p:blipFill>
          <a:blip r:embed="rId2"/>
          <a:stretch>
            <a:fillRect/>
          </a:stretch>
        </p:blipFill>
        <p:spPr>
          <a:xfrm>
            <a:off x="259977" y="1332527"/>
            <a:ext cx="11391696" cy="1911208"/>
          </a:xfrm>
          <a:prstGeom prst="rect">
            <a:avLst/>
          </a:prstGeom>
        </p:spPr>
      </p:pic>
      <p:pic>
        <p:nvPicPr>
          <p:cNvPr id="3" name="Imagen 2">
            <a:extLst>
              <a:ext uri="{FF2B5EF4-FFF2-40B4-BE49-F238E27FC236}">
                <a16:creationId xmlns:a16="http://schemas.microsoft.com/office/drawing/2014/main" id="{05066D33-035B-45ED-8D2D-94058E8E5DED}"/>
              </a:ext>
            </a:extLst>
          </p:cNvPr>
          <p:cNvPicPr>
            <a:picLocks noChangeAspect="1"/>
          </p:cNvPicPr>
          <p:nvPr/>
        </p:nvPicPr>
        <p:blipFill>
          <a:blip r:embed="rId3"/>
          <a:stretch>
            <a:fillRect/>
          </a:stretch>
        </p:blipFill>
        <p:spPr>
          <a:xfrm>
            <a:off x="259977" y="3941156"/>
            <a:ext cx="11391696" cy="1647070"/>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32163"/>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1826541" y="817751"/>
            <a:ext cx="6202117" cy="584775"/>
          </a:xfrm>
          <a:prstGeom prst="rect">
            <a:avLst/>
          </a:prstGeom>
          <a:noFill/>
        </p:spPr>
        <p:txBody>
          <a:bodyPr wrap="square">
            <a:spAutoFit/>
          </a:bodyPr>
          <a:lstStyle/>
          <a:p>
            <a:pPr>
              <a:defRPr/>
            </a:pPr>
            <a:endParaRPr lang="es-EC" altLang="es-EC" sz="1200" b="1" i="1" dirty="0">
              <a:latin typeface="Calibri Light" panose="020F0302020204030204" pitchFamily="34" charset="0"/>
              <a:cs typeface="Times New Roman" panose="02020603050405020304" pitchFamily="18" charset="0"/>
            </a:endParaRPr>
          </a:p>
          <a:p>
            <a:pPr>
              <a:defRPr/>
            </a:pPr>
            <a:r>
              <a:rPr lang="es-EC" altLang="es-EC" sz="2000" b="1" i="1" dirty="0">
                <a:latin typeface="Calibri Light" panose="020F0302020204030204" pitchFamily="34" charset="0"/>
                <a:cs typeface="Times New Roman" panose="02020603050405020304" pitchFamily="18" charset="0"/>
              </a:rPr>
              <a:t>Corte a Abril 2026</a:t>
            </a:r>
          </a:p>
        </p:txBody>
      </p:sp>
      <p:pic>
        <p:nvPicPr>
          <p:cNvPr id="3" name="Imagen 2">
            <a:extLst>
              <a:ext uri="{FF2B5EF4-FFF2-40B4-BE49-F238E27FC236}">
                <a16:creationId xmlns:a16="http://schemas.microsoft.com/office/drawing/2014/main" id="{FD0DE570-23EF-42EA-9851-98F39E23B2AC}"/>
              </a:ext>
            </a:extLst>
          </p:cNvPr>
          <p:cNvPicPr>
            <a:picLocks noChangeAspect="1"/>
          </p:cNvPicPr>
          <p:nvPr/>
        </p:nvPicPr>
        <p:blipFill>
          <a:blip r:embed="rId2"/>
          <a:stretch>
            <a:fillRect/>
          </a:stretch>
        </p:blipFill>
        <p:spPr>
          <a:xfrm>
            <a:off x="1915926" y="1325654"/>
            <a:ext cx="7290827" cy="4895419"/>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Abril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a:extLst>
              <a:ext uri="{FF2B5EF4-FFF2-40B4-BE49-F238E27FC236}">
                <a16:creationId xmlns:a16="http://schemas.microsoft.com/office/drawing/2014/main" id="{F7980DC8-51B0-4156-AD81-177A6D44578B}"/>
              </a:ext>
            </a:extLst>
          </p:cNvPr>
          <p:cNvPicPr>
            <a:picLocks noChangeAspect="1"/>
          </p:cNvPicPr>
          <p:nvPr/>
        </p:nvPicPr>
        <p:blipFill>
          <a:blip r:embed="rId2"/>
          <a:stretch>
            <a:fillRect/>
          </a:stretch>
        </p:blipFill>
        <p:spPr>
          <a:xfrm>
            <a:off x="7209718" y="3042956"/>
            <a:ext cx="4396753" cy="1582831"/>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55003" y="335713"/>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2" name="Imagen 1">
            <a:extLst>
              <a:ext uri="{FF2B5EF4-FFF2-40B4-BE49-F238E27FC236}">
                <a16:creationId xmlns:a16="http://schemas.microsoft.com/office/drawing/2014/main" id="{022C5142-5E4C-4FCD-9542-AA7FA4AC19E0}"/>
              </a:ext>
            </a:extLst>
          </p:cNvPr>
          <p:cNvPicPr>
            <a:picLocks noChangeAspect="1"/>
          </p:cNvPicPr>
          <p:nvPr/>
        </p:nvPicPr>
        <p:blipFill>
          <a:blip r:embed="rId3"/>
          <a:stretch>
            <a:fillRect/>
          </a:stretch>
        </p:blipFill>
        <p:spPr>
          <a:xfrm>
            <a:off x="494599" y="1179233"/>
            <a:ext cx="11202801" cy="5064214"/>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CuadroTexto 5"/>
          <p:cNvSpPr txBox="1"/>
          <p:nvPr/>
        </p:nvSpPr>
        <p:spPr>
          <a:xfrm>
            <a:off x="585470" y="27873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A7B69723-D7DA-4C2F-8EAA-461B566068F0}"/>
              </a:ext>
            </a:extLst>
          </p:cNvPr>
          <p:cNvPicPr>
            <a:picLocks noChangeAspect="1"/>
          </p:cNvPicPr>
          <p:nvPr/>
        </p:nvPicPr>
        <p:blipFill>
          <a:blip r:embed="rId2"/>
          <a:stretch>
            <a:fillRect/>
          </a:stretch>
        </p:blipFill>
        <p:spPr>
          <a:xfrm>
            <a:off x="585470" y="956688"/>
            <a:ext cx="10862930" cy="5777133"/>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809105" y="3389533"/>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BE815D46-9610-4C46-9C8A-EAD3684E2B19}"/>
              </a:ext>
            </a:extLst>
          </p:cNvPr>
          <p:cNvPicPr>
            <a:picLocks noChangeAspect="1"/>
          </p:cNvPicPr>
          <p:nvPr/>
        </p:nvPicPr>
        <p:blipFill>
          <a:blip r:embed="rId2"/>
          <a:stretch>
            <a:fillRect/>
          </a:stretch>
        </p:blipFill>
        <p:spPr>
          <a:xfrm>
            <a:off x="639763" y="1139141"/>
            <a:ext cx="11103033" cy="2038350"/>
          </a:xfrm>
          <a:prstGeom prst="rect">
            <a:avLst/>
          </a:prstGeom>
        </p:spPr>
      </p:pic>
      <p:pic>
        <p:nvPicPr>
          <p:cNvPr id="7" name="Imagen 6">
            <a:extLst>
              <a:ext uri="{FF2B5EF4-FFF2-40B4-BE49-F238E27FC236}">
                <a16:creationId xmlns:a16="http://schemas.microsoft.com/office/drawing/2014/main" id="{0430D390-A072-4546-99B1-E07364797CC4}"/>
              </a:ext>
            </a:extLst>
          </p:cNvPr>
          <p:cNvPicPr>
            <a:picLocks noChangeAspect="1"/>
          </p:cNvPicPr>
          <p:nvPr/>
        </p:nvPicPr>
        <p:blipFill>
          <a:blip r:embed="rId3"/>
          <a:stretch>
            <a:fillRect/>
          </a:stretch>
        </p:blipFill>
        <p:spPr>
          <a:xfrm>
            <a:off x="639762" y="3993688"/>
            <a:ext cx="11103034" cy="1824406"/>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Abril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7" name="Imagen 6">
            <a:extLst>
              <a:ext uri="{FF2B5EF4-FFF2-40B4-BE49-F238E27FC236}">
                <a16:creationId xmlns:a16="http://schemas.microsoft.com/office/drawing/2014/main" id="{37A85CBF-C035-4EA7-AB8E-3220A4016596}"/>
              </a:ext>
            </a:extLst>
          </p:cNvPr>
          <p:cNvPicPr>
            <a:picLocks noChangeAspect="1"/>
          </p:cNvPicPr>
          <p:nvPr/>
        </p:nvPicPr>
        <p:blipFill>
          <a:blip r:embed="rId2"/>
          <a:stretch>
            <a:fillRect/>
          </a:stretch>
        </p:blipFill>
        <p:spPr>
          <a:xfrm>
            <a:off x="6685844" y="3729317"/>
            <a:ext cx="4286250" cy="1470211"/>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2" name="Imagen 1">
            <a:extLst>
              <a:ext uri="{FF2B5EF4-FFF2-40B4-BE49-F238E27FC236}">
                <a16:creationId xmlns:a16="http://schemas.microsoft.com/office/drawing/2014/main" id="{5CDF1143-AB53-4047-8839-6F857048C841}"/>
              </a:ext>
            </a:extLst>
          </p:cNvPr>
          <p:cNvPicPr>
            <a:picLocks noChangeAspect="1"/>
          </p:cNvPicPr>
          <p:nvPr/>
        </p:nvPicPr>
        <p:blipFill>
          <a:blip r:embed="rId2"/>
          <a:stretch>
            <a:fillRect/>
          </a:stretch>
        </p:blipFill>
        <p:spPr>
          <a:xfrm>
            <a:off x="336176" y="927100"/>
            <a:ext cx="11519648" cy="4895851"/>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CuadroTexto 5"/>
          <p:cNvSpPr txBox="1"/>
          <p:nvPr/>
        </p:nvSpPr>
        <p:spPr>
          <a:xfrm>
            <a:off x="680403" y="252095"/>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AA739D83-21AE-4A29-A332-BD9EEC38B605}"/>
              </a:ext>
            </a:extLst>
          </p:cNvPr>
          <p:cNvPicPr>
            <a:picLocks noChangeAspect="1"/>
          </p:cNvPicPr>
          <p:nvPr/>
        </p:nvPicPr>
        <p:blipFill>
          <a:blip r:embed="rId2"/>
          <a:stretch>
            <a:fillRect/>
          </a:stretch>
        </p:blipFill>
        <p:spPr>
          <a:xfrm>
            <a:off x="714257" y="872110"/>
            <a:ext cx="10763486" cy="5659754"/>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755449" y="3407816"/>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1C917C34-B3D9-4866-9CDA-25B82685BEB1}"/>
              </a:ext>
            </a:extLst>
          </p:cNvPr>
          <p:cNvPicPr>
            <a:picLocks noChangeAspect="1"/>
          </p:cNvPicPr>
          <p:nvPr/>
        </p:nvPicPr>
        <p:blipFill>
          <a:blip r:embed="rId2"/>
          <a:stretch>
            <a:fillRect/>
          </a:stretch>
        </p:blipFill>
        <p:spPr>
          <a:xfrm>
            <a:off x="518145" y="1119708"/>
            <a:ext cx="11327491" cy="2095500"/>
          </a:xfrm>
          <a:prstGeom prst="rect">
            <a:avLst/>
          </a:prstGeom>
        </p:spPr>
      </p:pic>
      <p:pic>
        <p:nvPicPr>
          <p:cNvPr id="3" name="Imagen 2">
            <a:extLst>
              <a:ext uri="{FF2B5EF4-FFF2-40B4-BE49-F238E27FC236}">
                <a16:creationId xmlns:a16="http://schemas.microsoft.com/office/drawing/2014/main" id="{785FAD4D-811D-496F-8A94-EE6FD2C9ABC9}"/>
              </a:ext>
            </a:extLst>
          </p:cNvPr>
          <p:cNvPicPr>
            <a:picLocks noChangeAspect="1"/>
          </p:cNvPicPr>
          <p:nvPr/>
        </p:nvPicPr>
        <p:blipFill>
          <a:blip r:embed="rId3"/>
          <a:stretch>
            <a:fillRect/>
          </a:stretch>
        </p:blipFill>
        <p:spPr>
          <a:xfrm>
            <a:off x="518144" y="3799928"/>
            <a:ext cx="11327491" cy="1578895"/>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299258"/>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Febrero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a:extLst>
              <a:ext uri="{FF2B5EF4-FFF2-40B4-BE49-F238E27FC236}">
                <a16:creationId xmlns:a16="http://schemas.microsoft.com/office/drawing/2014/main" id="{8B7EB46F-5AF7-4BEE-B97D-369504FD69BC}"/>
              </a:ext>
            </a:extLst>
          </p:cNvPr>
          <p:cNvPicPr>
            <a:picLocks noChangeAspect="1"/>
          </p:cNvPicPr>
          <p:nvPr/>
        </p:nvPicPr>
        <p:blipFill>
          <a:blip r:embed="rId2"/>
          <a:stretch>
            <a:fillRect/>
          </a:stretch>
        </p:blipFill>
        <p:spPr>
          <a:xfrm>
            <a:off x="7365293" y="3429000"/>
            <a:ext cx="4286250" cy="1438836"/>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2" name="Imagen 1">
            <a:extLst>
              <a:ext uri="{FF2B5EF4-FFF2-40B4-BE49-F238E27FC236}">
                <a16:creationId xmlns:a16="http://schemas.microsoft.com/office/drawing/2014/main" id="{0971FF52-4386-41DA-805A-9F416AFA17A5}"/>
              </a:ext>
            </a:extLst>
          </p:cNvPr>
          <p:cNvPicPr>
            <a:picLocks noChangeAspect="1"/>
          </p:cNvPicPr>
          <p:nvPr/>
        </p:nvPicPr>
        <p:blipFill>
          <a:blip r:embed="rId2"/>
          <a:stretch>
            <a:fillRect/>
          </a:stretch>
        </p:blipFill>
        <p:spPr>
          <a:xfrm>
            <a:off x="339947" y="1043267"/>
            <a:ext cx="11512106" cy="4771465"/>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CuadroTexto 5"/>
          <p:cNvSpPr txBox="1"/>
          <p:nvPr/>
        </p:nvSpPr>
        <p:spPr>
          <a:xfrm>
            <a:off x="709613" y="287020"/>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C06C52AC-4F9F-4C44-B19F-1CF405C1E4D0}"/>
              </a:ext>
            </a:extLst>
          </p:cNvPr>
          <p:cNvPicPr>
            <a:picLocks noChangeAspect="1"/>
          </p:cNvPicPr>
          <p:nvPr/>
        </p:nvPicPr>
        <p:blipFill>
          <a:blip r:embed="rId2"/>
          <a:stretch>
            <a:fillRect/>
          </a:stretch>
        </p:blipFill>
        <p:spPr>
          <a:xfrm>
            <a:off x="709613" y="933351"/>
            <a:ext cx="10650483" cy="5637629"/>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818741" y="3208269"/>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04421F87-EAD9-48F2-BA18-C96666F63C0C}"/>
              </a:ext>
            </a:extLst>
          </p:cNvPr>
          <p:cNvPicPr>
            <a:picLocks noChangeAspect="1"/>
          </p:cNvPicPr>
          <p:nvPr/>
        </p:nvPicPr>
        <p:blipFill>
          <a:blip r:embed="rId2"/>
          <a:stretch>
            <a:fillRect/>
          </a:stretch>
        </p:blipFill>
        <p:spPr>
          <a:xfrm>
            <a:off x="502023" y="1098774"/>
            <a:ext cx="11313460" cy="2076450"/>
          </a:xfrm>
          <a:prstGeom prst="rect">
            <a:avLst/>
          </a:prstGeom>
        </p:spPr>
      </p:pic>
      <p:pic>
        <p:nvPicPr>
          <p:cNvPr id="3" name="Imagen 2">
            <a:extLst>
              <a:ext uri="{FF2B5EF4-FFF2-40B4-BE49-F238E27FC236}">
                <a16:creationId xmlns:a16="http://schemas.microsoft.com/office/drawing/2014/main" id="{D638FBF0-F37D-4534-B8E4-2AF49854E64B}"/>
              </a:ext>
            </a:extLst>
          </p:cNvPr>
          <p:cNvPicPr>
            <a:picLocks noChangeAspect="1"/>
          </p:cNvPicPr>
          <p:nvPr/>
        </p:nvPicPr>
        <p:blipFill>
          <a:blip r:embed="rId3"/>
          <a:stretch>
            <a:fillRect/>
          </a:stretch>
        </p:blipFill>
        <p:spPr>
          <a:xfrm>
            <a:off x="367553" y="3908612"/>
            <a:ext cx="11447930" cy="1563781"/>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E9A6A742-3D7E-4680-8622-5B39D4C80FE7}"/>
              </a:ext>
            </a:extLst>
          </p:cNvPr>
          <p:cNvPicPr>
            <a:picLocks noChangeAspect="1"/>
          </p:cNvPicPr>
          <p:nvPr/>
        </p:nvPicPr>
        <p:blipFill>
          <a:blip r:embed="rId2"/>
          <a:stretch>
            <a:fillRect/>
          </a:stretch>
        </p:blipFill>
        <p:spPr>
          <a:xfrm>
            <a:off x="1722120" y="745375"/>
            <a:ext cx="8244840" cy="5010022"/>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834A12D2-C5D4-449C-8619-5C0B42C93F98}"/>
              </a:ext>
            </a:extLst>
          </p:cNvPr>
          <p:cNvPicPr>
            <a:picLocks noChangeAspect="1"/>
          </p:cNvPicPr>
          <p:nvPr/>
        </p:nvPicPr>
        <p:blipFill>
          <a:blip r:embed="rId3"/>
          <a:stretch>
            <a:fillRect/>
          </a:stretch>
        </p:blipFill>
        <p:spPr>
          <a:xfrm>
            <a:off x="1915390" y="1384414"/>
            <a:ext cx="8167240" cy="3096145"/>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Febrero 2026</a:t>
            </a: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4756</TotalTime>
  <Words>1915</Words>
  <Application>Microsoft Office PowerPoint</Application>
  <PresentationFormat>Panorámica</PresentationFormat>
  <Paragraphs>231</Paragraphs>
  <Slides>43</Slides>
  <Notes>8</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43</vt:i4>
      </vt:variant>
    </vt:vector>
  </HeadingPairs>
  <TitlesOfParts>
    <vt:vector size="50" baseType="lpstr">
      <vt:lpstr>Arial</vt:lpstr>
      <vt:lpstr>Calibri</vt:lpstr>
      <vt:lpstr>Calibri (Cuerpo)</vt:lpstr>
      <vt:lpstr>Calibri Light</vt:lpstr>
      <vt:lpstr>GOTHAM-LIGHT</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María Dolores Valencia</dc:creator>
  <cp:lastModifiedBy>Rodri Peña</cp:lastModifiedBy>
  <cp:revision>618</cp:revision>
  <dcterms:created xsi:type="dcterms:W3CDTF">2021-05-27T23:45:58Z</dcterms:created>
  <dcterms:modified xsi:type="dcterms:W3CDTF">2026-06-30T21:24:12Z</dcterms:modified>
</cp:coreProperties>
</file>