
<file path=[Content_Types].xml><?xml version="1.0" encoding="utf-8"?>
<Types xmlns="http://schemas.openxmlformats.org/package/2006/content-types">
  <Default Extension="png" ContentType="image/pn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8"/>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7" r:id="rId44"/>
    <p:sldId id="308" r:id="rId45"/>
    <p:sldId id="309" r:id="rId46"/>
    <p:sldId id="260" r:id="rId4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577"/>
    <p:restoredTop sz="94674"/>
  </p:normalViewPr>
  <p:slideViewPr>
    <p:cSldViewPr snapToGrid="0">
      <p:cViewPr>
        <p:scale>
          <a:sx n="75" d="100"/>
          <a:sy n="75" d="100"/>
        </p:scale>
        <p:origin x="216" y="-23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56"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5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33</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045792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8.w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0.emf"/><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3.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3169168" y="3045018"/>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a:solidFill>
                  <a:schemeClr val="bg1"/>
                </a:solidFill>
                <a:latin typeface="GOTHAM-LIGHT" pitchFamily="2" charset="0"/>
              </a:rPr>
              <a:t>31 de </a:t>
            </a:r>
            <a:r>
              <a:rPr lang="en-US" altLang="es-EC" sz="2800" dirty="0" err="1">
                <a:solidFill>
                  <a:schemeClr val="bg1"/>
                </a:solidFill>
                <a:latin typeface="GOTHAM-LIGHT" pitchFamily="2" charset="0"/>
              </a:rPr>
              <a:t>Diciembre</a:t>
            </a:r>
            <a:r>
              <a:rPr lang="en-US" altLang="es-EC" sz="2800" dirty="0">
                <a:solidFill>
                  <a:schemeClr val="bg1"/>
                </a:solidFill>
                <a:latin typeface="GOTHAM-LIGHT" pitchFamily="2" charset="0"/>
              </a:rPr>
              <a:t> de 2024</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1066647" y="1862315"/>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Arial" panose="020B0604020202020204" pitchFamily="34" charset="0"/>
                <a:cs typeface="Arial" panose="020B0604020202020204" pitchFamily="34" charset="0"/>
              </a:rPr>
              <a:t>Saldo</a:t>
            </a:r>
            <a:r>
              <a:rPr lang="en-US" altLang="es-EC" sz="1200" b="1" i="1" dirty="0">
                <a:latin typeface="Arial" panose="020B0604020202020204" pitchFamily="34" charset="0"/>
                <a:cs typeface="Arial" panose="020B0604020202020204" pitchFamily="34" charset="0"/>
              </a:rPr>
              <a:t> al 31 de </a:t>
            </a:r>
            <a:r>
              <a:rPr lang="en-US" altLang="es-EC" sz="1200" b="1" i="1" dirty="0" err="1">
                <a:latin typeface="Arial" panose="020B0604020202020204" pitchFamily="34" charset="0"/>
                <a:cs typeface="Arial" panose="020B0604020202020204" pitchFamily="34" charset="0"/>
              </a:rPr>
              <a:t>diciembre</a:t>
            </a:r>
            <a:r>
              <a:rPr lang="en-US" altLang="es-EC" sz="1200" b="1" i="1" dirty="0">
                <a:latin typeface="Arial" panose="020B0604020202020204" pitchFamily="34" charset="0"/>
                <a:cs typeface="Arial" panose="020B0604020202020204" pitchFamily="34" charset="0"/>
              </a:rPr>
              <a:t> de 2024</a:t>
            </a:r>
          </a:p>
          <a:p>
            <a:pPr>
              <a:lnSpc>
                <a:spcPct val="100000"/>
              </a:lnSpc>
              <a:spcBef>
                <a:spcPct val="0"/>
              </a:spcBef>
              <a:buFontTx/>
              <a:buNone/>
            </a:pPr>
            <a:r>
              <a:rPr lang="en-US" altLang="es-EC" sz="1200" b="1" i="1" dirty="0" err="1">
                <a:latin typeface="Arial" panose="020B0604020202020204" pitchFamily="34" charset="0"/>
                <a:cs typeface="Arial" panose="020B0604020202020204" pitchFamily="34" charset="0"/>
              </a:rPr>
              <a:t>Cifras</a:t>
            </a:r>
            <a:r>
              <a:rPr lang="en-US" altLang="es-EC" sz="1200" b="1" i="1" dirty="0">
                <a:latin typeface="Arial" panose="020B0604020202020204" pitchFamily="34" charset="0"/>
                <a:cs typeface="Arial" panose="020B0604020202020204" pitchFamily="34" charset="0"/>
              </a:rPr>
              <a:t> </a:t>
            </a:r>
            <a:r>
              <a:rPr lang="en-US" altLang="es-EC" sz="1200" b="1" i="1" dirty="0" err="1">
                <a:latin typeface="Arial" panose="020B0604020202020204" pitchFamily="34" charset="0"/>
                <a:cs typeface="Arial" panose="020B0604020202020204" pitchFamily="34" charset="0"/>
              </a:rPr>
              <a:t>en</a:t>
            </a:r>
            <a:r>
              <a:rPr lang="en-US" altLang="es-EC" sz="1200" b="1" i="1" dirty="0">
                <a:latin typeface="Arial" panose="020B0604020202020204" pitchFamily="34" charset="0"/>
                <a:cs typeface="Arial" panose="020B0604020202020204" pitchFamily="34" charset="0"/>
              </a:rPr>
              <a:t> </a:t>
            </a:r>
            <a:r>
              <a:rPr lang="en-US" altLang="es-EC" sz="1200" b="1" i="1" dirty="0" err="1">
                <a:latin typeface="Arial" panose="020B0604020202020204" pitchFamily="34" charset="0"/>
                <a:cs typeface="Arial" panose="020B0604020202020204" pitchFamily="34" charset="0"/>
              </a:rPr>
              <a:t>millones</a:t>
            </a:r>
            <a:r>
              <a:rPr lang="en-US" altLang="es-EC" sz="1200" b="1" i="1" dirty="0">
                <a:latin typeface="Arial" panose="020B0604020202020204" pitchFamily="34" charset="0"/>
                <a:cs typeface="Arial" panose="020B0604020202020204" pitchFamily="34" charset="0"/>
              </a:rPr>
              <a:t> de </a:t>
            </a:r>
            <a:r>
              <a:rPr lang="en-US" altLang="es-EC" sz="1200" b="1" i="1" dirty="0" err="1">
                <a:latin typeface="Arial" panose="020B0604020202020204" pitchFamily="34" charset="0"/>
                <a:cs typeface="Arial" panose="020B0604020202020204" pitchFamily="34" charset="0"/>
              </a:rPr>
              <a:t>dólares</a:t>
            </a:r>
            <a:endParaRPr lang="es-EC" altLang="es-EC" sz="1200" b="1" i="1" dirty="0">
              <a:latin typeface="Arial" panose="020B0604020202020204" pitchFamily="34" charset="0"/>
              <a:cs typeface="Arial" panose="020B0604020202020204" pitchFamily="34" charset="0"/>
            </a:endParaRPr>
          </a:p>
        </p:txBody>
      </p:sp>
      <p:sp>
        <p:nvSpPr>
          <p:cNvPr id="6" name="Rectángulo 5">
            <a:extLst>
              <a:ext uri="{FF2B5EF4-FFF2-40B4-BE49-F238E27FC236}">
                <a16:creationId xmlns:a16="http://schemas.microsoft.com/office/drawing/2014/main" id="{6AD55F49-DE19-444B-93D2-0CFD7C38CA9E}"/>
              </a:ext>
            </a:extLst>
          </p:cNvPr>
          <p:cNvSpPr/>
          <p:nvPr/>
        </p:nvSpPr>
        <p:spPr>
          <a:xfrm>
            <a:off x="756687" y="66222"/>
            <a:ext cx="10887917" cy="1384995"/>
          </a:xfrm>
          <a:prstGeom prst="rect">
            <a:avLst/>
          </a:prstGeom>
        </p:spPr>
        <p:txBody>
          <a:bodyPr wrap="square">
            <a:spAutoFit/>
          </a:bodyPr>
          <a:lstStyle/>
          <a:p>
            <a:pPr>
              <a:defRPr/>
            </a:pPr>
            <a:r>
              <a:rPr lang="es-EC" sz="2800" dirty="0">
                <a:solidFill>
                  <a:srgbClr val="32266B"/>
                </a:solidFill>
                <a:latin typeface="Arial Black" panose="020B0A04020102020204" pitchFamily="34" charset="0"/>
                <a:sym typeface="Calibri"/>
              </a:rPr>
              <a:t>INDICADOR DE LA DEUDA PÚBLICA Y OTRAS OBLIGACIONES DEL SPNF Y LA SEGURIDAD SOCIAL / PIB.</a:t>
            </a:r>
          </a:p>
        </p:txBody>
      </p:sp>
      <p:sp>
        <p:nvSpPr>
          <p:cNvPr id="3" name="Rectángulo 2"/>
          <p:cNvSpPr/>
          <p:nvPr/>
        </p:nvSpPr>
        <p:spPr>
          <a:xfrm>
            <a:off x="1668924" y="3826650"/>
            <a:ext cx="8854152" cy="430887"/>
          </a:xfrm>
          <a:prstGeom prst="rect">
            <a:avLst/>
          </a:prstGeom>
        </p:spPr>
        <p:txBody>
          <a:bodyPr wrap="square">
            <a:spAutoFit/>
          </a:bodyPr>
          <a:lstStyle/>
          <a:p>
            <a:r>
              <a:rPr lang="es-MX" sz="1100" dirty="0">
                <a:latin typeface="+mj-lt"/>
              </a:rPr>
              <a:t>Nota: PIB 2024 última cifra previsional publicada (septiembre 2024) por el BCE https://www.bce.fin.ec/index.php/informacioneconomica/sector-real </a:t>
            </a:r>
            <a:endParaRPr lang="es-EC" sz="1100" dirty="0">
              <a:latin typeface="+mj-lt"/>
            </a:endParaRPr>
          </a:p>
        </p:txBody>
      </p:sp>
      <p:pic>
        <p:nvPicPr>
          <p:cNvPr id="8" name="Imagen 7">
            <a:extLst>
              <a:ext uri="{FF2B5EF4-FFF2-40B4-BE49-F238E27FC236}">
                <a16:creationId xmlns:a16="http://schemas.microsoft.com/office/drawing/2014/main" id="{13423179-F40F-4742-B089-9352DF3D7D04}"/>
              </a:ext>
            </a:extLst>
          </p:cNvPr>
          <p:cNvPicPr>
            <a:picLocks noChangeAspect="1"/>
          </p:cNvPicPr>
          <p:nvPr/>
        </p:nvPicPr>
        <p:blipFill>
          <a:blip r:embed="rId2"/>
          <a:stretch>
            <a:fillRect/>
          </a:stretch>
        </p:blipFill>
        <p:spPr>
          <a:xfrm>
            <a:off x="1943560" y="2670353"/>
            <a:ext cx="7419975" cy="1019175"/>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711200" y="-5101"/>
            <a:ext cx="11213322" cy="691606"/>
          </a:xfrm>
        </p:spPr>
        <p:txBody>
          <a:bodyPr>
            <a:noAutofit/>
          </a:bodyPr>
          <a:lstStyle/>
          <a:p>
            <a:pPr>
              <a:defRPr/>
            </a:pPr>
            <a:br>
              <a:rPr lang="es-EC" sz="2000" dirty="0">
                <a:solidFill>
                  <a:srgbClr val="0070C0"/>
                </a:solidFill>
                <a:effectLst>
                  <a:outerShdw blurRad="38100" dist="38100" dir="2700000" algn="tl">
                    <a:srgbClr val="000000">
                      <a:alpha val="43137"/>
                    </a:srgbClr>
                  </a:outerShdw>
                </a:effectLst>
                <a:latin typeface="Arial Black" panose="020B0A04020102020204" pitchFamily="34" charset="0"/>
              </a:rPr>
            </a:br>
            <a:br>
              <a:rPr lang="es-EC" sz="2000" dirty="0">
                <a:solidFill>
                  <a:srgbClr val="0070C0"/>
                </a:solidFill>
                <a:effectLst>
                  <a:outerShdw blurRad="38100" dist="38100" dir="2700000" algn="tl">
                    <a:srgbClr val="000000">
                      <a:alpha val="43137"/>
                    </a:srgbClr>
                  </a:outerShdw>
                </a:effectLst>
                <a:latin typeface="Arial Black" panose="020B0A04020102020204" pitchFamily="34" charset="0"/>
              </a:rPr>
            </a:br>
            <a:r>
              <a:rPr lang="es-EC" sz="2000" dirty="0">
                <a:solidFill>
                  <a:srgbClr val="32266B"/>
                </a:solidFill>
                <a:latin typeface="Arial Black" panose="020B0A04020102020204" pitchFamily="34" charset="0"/>
                <a:ea typeface="Arial"/>
                <a:cs typeface="Arial"/>
              </a:rPr>
              <a:t>INDICADOR DE LA DEUDA PÚBLICA Y OTRAS OBLIGACIONES DEL SPNF Y LA SEGURIDAD SOCIAL / PIB</a:t>
            </a:r>
            <a:br>
              <a:rPr lang="es-EC" sz="2000" dirty="0">
                <a:solidFill>
                  <a:srgbClr val="32266B"/>
                </a:solidFill>
                <a:latin typeface="Arial Black" panose="020B0A04020102020204" pitchFamily="34" charset="0"/>
                <a:ea typeface="Arial"/>
                <a:cs typeface="Arial"/>
              </a:rPr>
            </a:br>
            <a:endParaRPr lang="es-EC" sz="2000" dirty="0">
              <a:solidFill>
                <a:srgbClr val="32266B"/>
              </a:solidFill>
              <a:latin typeface="Arial Black" panose="020B0A04020102020204" pitchFamily="34" charset="0"/>
              <a:ea typeface="Arial"/>
              <a:cs typeface="Arial"/>
            </a:endParaRPr>
          </a:p>
        </p:txBody>
      </p:sp>
      <p:pic>
        <p:nvPicPr>
          <p:cNvPr id="7" name="Imagen 6">
            <a:extLst>
              <a:ext uri="{FF2B5EF4-FFF2-40B4-BE49-F238E27FC236}">
                <a16:creationId xmlns:a16="http://schemas.microsoft.com/office/drawing/2014/main" id="{8B3A3546-E924-4B34-9717-0511D26937D2}"/>
              </a:ext>
            </a:extLst>
          </p:cNvPr>
          <p:cNvPicPr>
            <a:picLocks noChangeAspect="1"/>
          </p:cNvPicPr>
          <p:nvPr/>
        </p:nvPicPr>
        <p:blipFill>
          <a:blip r:embed="rId2"/>
          <a:stretch>
            <a:fillRect/>
          </a:stretch>
        </p:blipFill>
        <p:spPr>
          <a:xfrm>
            <a:off x="387264" y="711715"/>
            <a:ext cx="5559478" cy="3669785"/>
          </a:xfrm>
          <a:prstGeom prst="rect">
            <a:avLst/>
          </a:prstGeom>
        </p:spPr>
      </p:pic>
      <p:pic>
        <p:nvPicPr>
          <p:cNvPr id="10" name="Imagen 9">
            <a:extLst>
              <a:ext uri="{FF2B5EF4-FFF2-40B4-BE49-F238E27FC236}">
                <a16:creationId xmlns:a16="http://schemas.microsoft.com/office/drawing/2014/main" id="{51064B4E-9E79-4220-B27A-2277269EAD21}"/>
              </a:ext>
            </a:extLst>
          </p:cNvPr>
          <p:cNvPicPr>
            <a:picLocks noChangeAspect="1"/>
          </p:cNvPicPr>
          <p:nvPr/>
        </p:nvPicPr>
        <p:blipFill>
          <a:blip r:embed="rId3"/>
          <a:stretch>
            <a:fillRect/>
          </a:stretch>
        </p:blipFill>
        <p:spPr>
          <a:xfrm>
            <a:off x="6069372" y="686505"/>
            <a:ext cx="5735364" cy="3800586"/>
          </a:xfrm>
          <a:prstGeom prst="rect">
            <a:avLst/>
          </a:prstGeom>
        </p:spPr>
      </p:pic>
      <p:pic>
        <p:nvPicPr>
          <p:cNvPr id="12" name="Imagen 11">
            <a:extLst>
              <a:ext uri="{FF2B5EF4-FFF2-40B4-BE49-F238E27FC236}">
                <a16:creationId xmlns:a16="http://schemas.microsoft.com/office/drawing/2014/main" id="{92E953EB-1F74-446B-A720-5D06203EDF4A}"/>
              </a:ext>
            </a:extLst>
          </p:cNvPr>
          <p:cNvPicPr>
            <a:picLocks noChangeAspect="1"/>
          </p:cNvPicPr>
          <p:nvPr/>
        </p:nvPicPr>
        <p:blipFill>
          <a:blip r:embed="rId4"/>
          <a:stretch>
            <a:fillRect/>
          </a:stretch>
        </p:blipFill>
        <p:spPr>
          <a:xfrm>
            <a:off x="387264" y="4562475"/>
            <a:ext cx="5553451" cy="2003425"/>
          </a:xfrm>
          <a:prstGeom prst="rect">
            <a:avLst/>
          </a:prstGeom>
        </p:spPr>
      </p:pic>
      <p:pic>
        <p:nvPicPr>
          <p:cNvPr id="13" name="Imagen 12">
            <a:extLst>
              <a:ext uri="{FF2B5EF4-FFF2-40B4-BE49-F238E27FC236}">
                <a16:creationId xmlns:a16="http://schemas.microsoft.com/office/drawing/2014/main" id="{EEA25990-521B-49A1-B4E5-5D4055AE06B5}"/>
              </a:ext>
            </a:extLst>
          </p:cNvPr>
          <p:cNvPicPr>
            <a:picLocks noChangeAspect="1"/>
          </p:cNvPicPr>
          <p:nvPr/>
        </p:nvPicPr>
        <p:blipFill>
          <a:blip r:embed="rId5"/>
          <a:stretch>
            <a:fillRect/>
          </a:stretch>
        </p:blipFill>
        <p:spPr>
          <a:xfrm>
            <a:off x="6137767" y="4381500"/>
            <a:ext cx="5666969" cy="1404055"/>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t>
            </a:r>
            <a:r>
              <a:rPr lang="en-US" altLang="es-EC" sz="4000" dirty="0" err="1">
                <a:solidFill>
                  <a:schemeClr val="bg1"/>
                </a:solidFill>
                <a:latin typeface="Arial"/>
              </a:rPr>
              <a:t>Agregada</a:t>
            </a:r>
            <a:r>
              <a:rPr lang="en-US" altLang="es-EC" sz="4000" dirty="0">
                <a:solidFill>
                  <a:schemeClr val="bg1"/>
                </a:solidFill>
                <a:latin typeface="Arial"/>
              </a:rPr>
              <a:t>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317586" y="217890"/>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DICIEMBRE 2024</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9" name="Imagen 8">
            <a:extLst>
              <a:ext uri="{FF2B5EF4-FFF2-40B4-BE49-F238E27FC236}">
                <a16:creationId xmlns:a16="http://schemas.microsoft.com/office/drawing/2014/main" id="{0E138F94-3C63-41F0-92A1-1CBA1615AA69}"/>
              </a:ext>
            </a:extLst>
          </p:cNvPr>
          <p:cNvPicPr>
            <a:picLocks noChangeAspect="1"/>
          </p:cNvPicPr>
          <p:nvPr/>
        </p:nvPicPr>
        <p:blipFill>
          <a:blip r:embed="rId2"/>
          <a:stretch>
            <a:fillRect/>
          </a:stretch>
        </p:blipFill>
        <p:spPr>
          <a:xfrm>
            <a:off x="855662" y="911423"/>
            <a:ext cx="10231438" cy="2117286"/>
          </a:xfrm>
          <a:prstGeom prst="rect">
            <a:avLst/>
          </a:prstGeom>
        </p:spPr>
      </p:pic>
      <p:pic>
        <p:nvPicPr>
          <p:cNvPr id="10" name="Imagen 9">
            <a:extLst>
              <a:ext uri="{FF2B5EF4-FFF2-40B4-BE49-F238E27FC236}">
                <a16:creationId xmlns:a16="http://schemas.microsoft.com/office/drawing/2014/main" id="{FB26613E-73F7-480C-95B1-F1A021742D91}"/>
              </a:ext>
            </a:extLst>
          </p:cNvPr>
          <p:cNvPicPr>
            <a:picLocks noChangeAspect="1"/>
          </p:cNvPicPr>
          <p:nvPr/>
        </p:nvPicPr>
        <p:blipFill>
          <a:blip r:embed="rId3"/>
          <a:stretch>
            <a:fillRect/>
          </a:stretch>
        </p:blipFill>
        <p:spPr>
          <a:xfrm>
            <a:off x="855662" y="3294062"/>
            <a:ext cx="10231436" cy="2117286"/>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diciembre 2024</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DEL SECTOR PÚBLICO TOTAL </a:t>
            </a:r>
          </a:p>
        </p:txBody>
      </p:sp>
      <p:pic>
        <p:nvPicPr>
          <p:cNvPr id="8" name="Imagen 7">
            <a:extLst>
              <a:ext uri="{FF2B5EF4-FFF2-40B4-BE49-F238E27FC236}">
                <a16:creationId xmlns:a16="http://schemas.microsoft.com/office/drawing/2014/main" id="{6B8070C1-8096-4995-A2D6-4CED90BA6A67}"/>
              </a:ext>
            </a:extLst>
          </p:cNvPr>
          <p:cNvPicPr>
            <a:picLocks noChangeAspect="1"/>
          </p:cNvPicPr>
          <p:nvPr/>
        </p:nvPicPr>
        <p:blipFill>
          <a:blip r:embed="rId2"/>
          <a:stretch>
            <a:fillRect/>
          </a:stretch>
        </p:blipFill>
        <p:spPr>
          <a:xfrm>
            <a:off x="6769980" y="3196730"/>
            <a:ext cx="4352925" cy="1485265"/>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3" name="Imagen 2"/>
          <p:cNvPicPr>
            <a:picLocks noChangeAspect="1"/>
          </p:cNvPicPr>
          <p:nvPr/>
        </p:nvPicPr>
        <p:blipFill>
          <a:blip r:embed="rId3"/>
          <a:stretch>
            <a:fillRect/>
          </a:stretch>
        </p:blipFill>
        <p:spPr>
          <a:xfrm>
            <a:off x="342720" y="957827"/>
            <a:ext cx="11367198" cy="4760937"/>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a:stretch>
            <a:fillRect/>
          </a:stretch>
        </p:blipFill>
        <p:spPr>
          <a:xfrm>
            <a:off x="650476" y="907181"/>
            <a:ext cx="11282444" cy="5516480"/>
          </a:xfrm>
          <a:prstGeom prst="rect">
            <a:avLst/>
          </a:prstGeom>
        </p:spPr>
      </p:pic>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5" name="Imagen 4">
            <a:extLst>
              <a:ext uri="{FF2B5EF4-FFF2-40B4-BE49-F238E27FC236}">
                <a16:creationId xmlns:a16="http://schemas.microsoft.com/office/drawing/2014/main" id="{3D836649-668E-4591-B822-988962BDDDA8}"/>
              </a:ext>
            </a:extLst>
          </p:cNvPr>
          <p:cNvPicPr>
            <a:picLocks noChangeAspect="1"/>
          </p:cNvPicPr>
          <p:nvPr/>
        </p:nvPicPr>
        <p:blipFill>
          <a:blip r:embed="rId3"/>
          <a:stretch>
            <a:fillRect/>
          </a:stretch>
        </p:blipFill>
        <p:spPr>
          <a:xfrm>
            <a:off x="903040" y="297658"/>
            <a:ext cx="4249280" cy="695004"/>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6" name="Imagen 5">
            <a:extLst>
              <a:ext uri="{FF2B5EF4-FFF2-40B4-BE49-F238E27FC236}">
                <a16:creationId xmlns:a16="http://schemas.microsoft.com/office/drawing/2014/main" id="{6DC94E5C-9612-43BF-A2D7-BACAFB08C872}"/>
              </a:ext>
            </a:extLst>
          </p:cNvPr>
          <p:cNvPicPr>
            <a:picLocks noChangeAspect="1"/>
          </p:cNvPicPr>
          <p:nvPr/>
        </p:nvPicPr>
        <p:blipFill>
          <a:blip r:embed="rId3"/>
          <a:stretch>
            <a:fillRect/>
          </a:stretch>
        </p:blipFill>
        <p:spPr>
          <a:xfrm>
            <a:off x="604838" y="1009127"/>
            <a:ext cx="11195996" cy="1988074"/>
          </a:xfrm>
          <a:prstGeom prst="rect">
            <a:avLst/>
          </a:prstGeom>
        </p:spPr>
      </p:pic>
      <p:pic>
        <p:nvPicPr>
          <p:cNvPr id="9" name="Imagen 8">
            <a:extLst>
              <a:ext uri="{FF2B5EF4-FFF2-40B4-BE49-F238E27FC236}">
                <a16:creationId xmlns:a16="http://schemas.microsoft.com/office/drawing/2014/main" id="{D12488A3-F246-4C47-8104-398F4279D77C}"/>
              </a:ext>
            </a:extLst>
          </p:cNvPr>
          <p:cNvPicPr>
            <a:picLocks noChangeAspect="1"/>
          </p:cNvPicPr>
          <p:nvPr/>
        </p:nvPicPr>
        <p:blipFill>
          <a:blip r:embed="rId4"/>
          <a:stretch>
            <a:fillRect/>
          </a:stretch>
        </p:blipFill>
        <p:spPr>
          <a:xfrm>
            <a:off x="490537" y="3860800"/>
            <a:ext cx="11210925" cy="1647825"/>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DEL 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diciembre 2024</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graphicFrame>
        <p:nvGraphicFramePr>
          <p:cNvPr id="7" name="Tabla 6">
            <a:extLst>
              <a:ext uri="{FF2B5EF4-FFF2-40B4-BE49-F238E27FC236}">
                <a16:creationId xmlns:a16="http://schemas.microsoft.com/office/drawing/2014/main" id="{D38B5D84-D682-4C80-83CD-940EE2157438}"/>
              </a:ext>
            </a:extLst>
          </p:cNvPr>
          <p:cNvGraphicFramePr>
            <a:graphicFrameLocks noGrp="1"/>
          </p:cNvGraphicFramePr>
          <p:nvPr>
            <p:extLst>
              <p:ext uri="{D42A27DB-BD31-4B8C-83A1-F6EECF244321}">
                <p14:modId xmlns:p14="http://schemas.microsoft.com/office/powerpoint/2010/main" val="1593390172"/>
              </p:ext>
            </p:extLst>
          </p:nvPr>
        </p:nvGraphicFramePr>
        <p:xfrm>
          <a:off x="6896100" y="3170913"/>
          <a:ext cx="4229100" cy="1771355"/>
        </p:xfrm>
        <a:graphic>
          <a:graphicData uri="http://schemas.openxmlformats.org/drawingml/2006/table">
            <a:tbl>
              <a:tblPr/>
              <a:tblGrid>
                <a:gridCol w="2913179">
                  <a:extLst>
                    <a:ext uri="{9D8B030D-6E8A-4147-A177-3AD203B41FA5}">
                      <a16:colId xmlns:a16="http://schemas.microsoft.com/office/drawing/2014/main" val="3469081720"/>
                    </a:ext>
                  </a:extLst>
                </a:gridCol>
                <a:gridCol w="1315921">
                  <a:extLst>
                    <a:ext uri="{9D8B030D-6E8A-4147-A177-3AD203B41FA5}">
                      <a16:colId xmlns:a16="http://schemas.microsoft.com/office/drawing/2014/main" val="2191182584"/>
                    </a:ext>
                  </a:extLst>
                </a:gridCol>
              </a:tblGrid>
              <a:tr h="462620">
                <a:tc>
                  <a:txBody>
                    <a:bodyPr/>
                    <a:lstStyle/>
                    <a:p>
                      <a:pPr algn="ctr" fontAlgn="ctr"/>
                      <a:r>
                        <a:rPr lang="es-EC" sz="1400" b="1" i="0" u="none" strike="noStrike">
                          <a:solidFill>
                            <a:srgbClr val="FFFFFF"/>
                          </a:solidFill>
                          <a:effectLst/>
                          <a:latin typeface="Calibri" panose="020F0502020204030204" pitchFamily="34" charset="0"/>
                        </a:rPr>
                        <a:t>CONCEPTO</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tc>
                  <a:txBody>
                    <a:bodyPr/>
                    <a:lstStyle/>
                    <a:p>
                      <a:pPr algn="ctr" fontAlgn="ctr"/>
                      <a:r>
                        <a:rPr lang="es-EC" sz="1400" b="1" i="0" u="none" strike="noStrike">
                          <a:solidFill>
                            <a:srgbClr val="FFFFFF"/>
                          </a:solidFill>
                          <a:effectLst/>
                          <a:latin typeface="Calibri" panose="020F0502020204030204" pitchFamily="34" charset="0"/>
                        </a:rPr>
                        <a:t>SECTOR PÚBLICO NO FINANCIERO</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extLst>
                  <a:ext uri="{0D108BD9-81ED-4DB2-BD59-A6C34878D82A}">
                    <a16:rowId xmlns:a16="http://schemas.microsoft.com/office/drawing/2014/main" val="820288960"/>
                  </a:ext>
                </a:extLst>
              </a:tr>
              <a:tr h="382159">
                <a:tc>
                  <a:txBody>
                    <a:bodyPr/>
                    <a:lstStyle/>
                    <a:p>
                      <a:pPr algn="l" fontAlgn="b"/>
                      <a:r>
                        <a:rPr lang="es-ES" sz="1400" b="0" i="0" u="none" strike="noStrike">
                          <a:solidFill>
                            <a:srgbClr val="000000"/>
                          </a:solidFill>
                          <a:effectLst/>
                          <a:latin typeface="Calibri" panose="020F0502020204030204" pitchFamily="34" charset="0"/>
                        </a:rPr>
                        <a:t>Total Deuda Pública Externa más otras obligaciones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EC" sz="1400" b="0" i="0" u="none" strike="noStrike">
                          <a:solidFill>
                            <a:srgbClr val="000000"/>
                          </a:solidFill>
                          <a:effectLst/>
                          <a:latin typeface="Calibri" panose="020F0502020204030204" pitchFamily="34" charset="0"/>
                        </a:rPr>
                        <a:t>48.744.876,52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8922533"/>
                  </a:ext>
                </a:extLst>
              </a:tr>
              <a:tr h="382159">
                <a:tc>
                  <a:txBody>
                    <a:bodyPr/>
                    <a:lstStyle/>
                    <a:p>
                      <a:pPr algn="l" fontAlgn="b"/>
                      <a:r>
                        <a:rPr lang="es-ES" sz="1400" b="0" i="0" u="none" strike="noStrike">
                          <a:solidFill>
                            <a:srgbClr val="000000"/>
                          </a:solidFill>
                          <a:effectLst/>
                          <a:latin typeface="Calibri" panose="020F0502020204030204" pitchFamily="34" charset="0"/>
                        </a:rPr>
                        <a:t>Total Deuda Pública Interna más otras obligaciones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EC" sz="1400" b="0" i="0" u="none" strike="noStrike">
                          <a:solidFill>
                            <a:srgbClr val="000000"/>
                          </a:solidFill>
                          <a:effectLst/>
                          <a:latin typeface="Calibri" panose="020F0502020204030204" pitchFamily="34" charset="0"/>
                        </a:rPr>
                        <a:t>32.029.944,46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02725743"/>
                  </a:ext>
                </a:extLst>
              </a:tr>
              <a:tr h="415450">
                <a:tc>
                  <a:txBody>
                    <a:bodyPr/>
                    <a:lstStyle/>
                    <a:p>
                      <a:pPr algn="ctr" fontAlgn="ctr"/>
                      <a:r>
                        <a:rPr lang="es-ES" sz="1400" b="1" i="0" u="none" strike="noStrike">
                          <a:solidFill>
                            <a:srgbClr val="FFFFFF"/>
                          </a:solidFill>
                          <a:effectLst/>
                          <a:latin typeface="Calibri" panose="020F0502020204030204" pitchFamily="34" charset="0"/>
                        </a:rPr>
                        <a:t>Total Deuda Pública Consolidada más otras obligaciones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tc>
                  <a:txBody>
                    <a:bodyPr/>
                    <a:lstStyle/>
                    <a:p>
                      <a:pPr algn="r" fontAlgn="ctr"/>
                      <a:r>
                        <a:rPr lang="es-EC" sz="1400" b="1" i="0" u="none" strike="noStrike" dirty="0">
                          <a:solidFill>
                            <a:srgbClr val="FFFFFF"/>
                          </a:solidFill>
                          <a:effectLst/>
                          <a:latin typeface="Calibri" panose="020F0502020204030204" pitchFamily="34" charset="0"/>
                        </a:rPr>
                        <a:t>80.784.820,98</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extLst>
                  <a:ext uri="{0D108BD9-81ED-4DB2-BD59-A6C34878D82A}">
                    <a16:rowId xmlns:a16="http://schemas.microsoft.com/office/drawing/2014/main" val="1971172523"/>
                  </a:ext>
                </a:extLst>
              </a:tr>
            </a:tbl>
          </a:graphicData>
        </a:graphic>
      </p:graphicFrame>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6" name="Imagen 5"/>
          <p:cNvPicPr>
            <a:picLocks noChangeAspect="1"/>
          </p:cNvPicPr>
          <p:nvPr/>
        </p:nvPicPr>
        <p:blipFill>
          <a:blip r:embed="rId2"/>
          <a:stretch>
            <a:fillRect/>
          </a:stretch>
        </p:blipFill>
        <p:spPr>
          <a:xfrm>
            <a:off x="535002" y="964149"/>
            <a:ext cx="11121172" cy="4710573"/>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a:latin typeface="Calibri (Cuerpo)"/>
                <a:cs typeface="Times New Roman" panose="02020603050405020304" pitchFamily="18" charset="0"/>
              </a:rPr>
              <a:t>Pasivos contingentes del Gobierno Central de acuerdo con el Artículo 123 del COPLAFIP.</a:t>
            </a: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525671" y="875933"/>
            <a:ext cx="11445505" cy="5486767"/>
          </a:xfrm>
          <a:prstGeom prst="rect">
            <a:avLst/>
          </a:prstGeom>
        </p:spPr>
      </p:pic>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800"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9" name="Imagen 8">
            <a:extLst>
              <a:ext uri="{FF2B5EF4-FFF2-40B4-BE49-F238E27FC236}">
                <a16:creationId xmlns:a16="http://schemas.microsoft.com/office/drawing/2014/main" id="{26E1CC78-2662-431A-A731-2DD9CBACD6D0}"/>
              </a:ext>
            </a:extLst>
          </p:cNvPr>
          <p:cNvPicPr>
            <a:picLocks noChangeAspect="1"/>
          </p:cNvPicPr>
          <p:nvPr/>
        </p:nvPicPr>
        <p:blipFill>
          <a:blip r:embed="rId2"/>
          <a:stretch>
            <a:fillRect/>
          </a:stretch>
        </p:blipFill>
        <p:spPr>
          <a:xfrm>
            <a:off x="428625" y="1083469"/>
            <a:ext cx="11382375" cy="1937426"/>
          </a:xfrm>
          <a:prstGeom prst="rect">
            <a:avLst/>
          </a:prstGeom>
        </p:spPr>
      </p:pic>
      <p:pic>
        <p:nvPicPr>
          <p:cNvPr id="11" name="Imagen 10">
            <a:extLst>
              <a:ext uri="{FF2B5EF4-FFF2-40B4-BE49-F238E27FC236}">
                <a16:creationId xmlns:a16="http://schemas.microsoft.com/office/drawing/2014/main" id="{FB53847B-68C0-48BC-9C4B-CE8B99CFD173}"/>
              </a:ext>
            </a:extLst>
          </p:cNvPr>
          <p:cNvPicPr>
            <a:picLocks noChangeAspect="1"/>
          </p:cNvPicPr>
          <p:nvPr/>
        </p:nvPicPr>
        <p:blipFill>
          <a:blip r:embed="rId3"/>
          <a:stretch>
            <a:fillRect/>
          </a:stretch>
        </p:blipFill>
        <p:spPr>
          <a:xfrm>
            <a:off x="428625" y="3837106"/>
            <a:ext cx="11639550" cy="1504950"/>
          </a:xfrm>
          <a:prstGeom prst="rect">
            <a:avLst/>
          </a:prstGeom>
        </p:spPr>
      </p:pic>
      <p:sp>
        <p:nvSpPr>
          <p:cNvPr id="12" name="Rectángulo 11">
            <a:extLst>
              <a:ext uri="{FF2B5EF4-FFF2-40B4-BE49-F238E27FC236}">
                <a16:creationId xmlns:a16="http://schemas.microsoft.com/office/drawing/2014/main" id="{485BA35A-E5F3-4F3B-9DD4-D5FC1EA2B1AC}"/>
              </a:ext>
            </a:extLst>
          </p:cNvPr>
          <p:cNvSpPr/>
          <p:nvPr/>
        </p:nvSpPr>
        <p:spPr>
          <a:xfrm>
            <a:off x="428624" y="5512593"/>
            <a:ext cx="8855075" cy="307777"/>
          </a:xfrm>
          <a:prstGeom prst="rect">
            <a:avLst/>
          </a:prstGeom>
        </p:spPr>
        <p:txBody>
          <a:bodyPr wrap="square">
            <a:spAutoFit/>
          </a:bodyPr>
          <a:lstStyle/>
          <a:p>
            <a:r>
              <a:rPr lang="es-ES" i="1" dirty="0">
                <a:latin typeface="Calibri" panose="020F0502020204030204" pitchFamily="34" charset="0"/>
              </a:rPr>
              <a:t>Nota (1):  No forman parte de la Deuda Pública ni tampoco del indicador Deuda y otras obligaciones sobre el PIB</a:t>
            </a:r>
            <a:r>
              <a:rPr lang="es-ES" dirty="0"/>
              <a:t> </a:t>
            </a:r>
            <a:endParaRPr lang="es-EC" dirty="0"/>
          </a:p>
        </p:txBody>
      </p:sp>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DEL 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26906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diciembre 2024</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graphicFrame>
        <p:nvGraphicFramePr>
          <p:cNvPr id="3" name="Tabla 2">
            <a:extLst>
              <a:ext uri="{FF2B5EF4-FFF2-40B4-BE49-F238E27FC236}">
                <a16:creationId xmlns:a16="http://schemas.microsoft.com/office/drawing/2014/main" id="{8904680D-72E4-4D4D-AC62-EA20EDA1091A}"/>
              </a:ext>
            </a:extLst>
          </p:cNvPr>
          <p:cNvGraphicFramePr>
            <a:graphicFrameLocks noGrp="1"/>
          </p:cNvGraphicFramePr>
          <p:nvPr>
            <p:extLst>
              <p:ext uri="{D42A27DB-BD31-4B8C-83A1-F6EECF244321}">
                <p14:modId xmlns:p14="http://schemas.microsoft.com/office/powerpoint/2010/main" val="887957509"/>
              </p:ext>
            </p:extLst>
          </p:nvPr>
        </p:nvGraphicFramePr>
        <p:xfrm>
          <a:off x="7090128" y="2910204"/>
          <a:ext cx="4254500" cy="1958340"/>
        </p:xfrm>
        <a:graphic>
          <a:graphicData uri="http://schemas.openxmlformats.org/drawingml/2006/table">
            <a:tbl>
              <a:tblPr/>
              <a:tblGrid>
                <a:gridCol w="2930675">
                  <a:extLst>
                    <a:ext uri="{9D8B030D-6E8A-4147-A177-3AD203B41FA5}">
                      <a16:colId xmlns:a16="http://schemas.microsoft.com/office/drawing/2014/main" val="198185016"/>
                    </a:ext>
                  </a:extLst>
                </a:gridCol>
                <a:gridCol w="1323825">
                  <a:extLst>
                    <a:ext uri="{9D8B030D-6E8A-4147-A177-3AD203B41FA5}">
                      <a16:colId xmlns:a16="http://schemas.microsoft.com/office/drawing/2014/main" val="2260529685"/>
                    </a:ext>
                  </a:extLst>
                </a:gridCol>
              </a:tblGrid>
              <a:tr h="592681">
                <a:tc>
                  <a:txBody>
                    <a:bodyPr/>
                    <a:lstStyle/>
                    <a:p>
                      <a:pPr algn="ctr" fontAlgn="ctr"/>
                      <a:r>
                        <a:rPr lang="es-EC" sz="1400" b="1" i="0" u="none" strike="noStrike">
                          <a:solidFill>
                            <a:srgbClr val="FFFFFF"/>
                          </a:solidFill>
                          <a:effectLst/>
                          <a:latin typeface="Calibri" panose="020F0502020204030204" pitchFamily="34" charset="0"/>
                        </a:rPr>
                        <a:t>CONCEPTO</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tc>
                  <a:txBody>
                    <a:bodyPr/>
                    <a:lstStyle/>
                    <a:p>
                      <a:pPr algn="ctr" fontAlgn="ctr"/>
                      <a:r>
                        <a:rPr lang="es-EC" sz="1400" b="1" i="0" u="none" strike="noStrike">
                          <a:solidFill>
                            <a:srgbClr val="FFFFFF"/>
                          </a:solidFill>
                          <a:effectLst/>
                          <a:latin typeface="Calibri" panose="020F0502020204030204" pitchFamily="34" charset="0"/>
                        </a:rPr>
                        <a:t>PRESUPUESTO GENERAL DEL ESTADO</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extLst>
                  <a:ext uri="{0D108BD9-81ED-4DB2-BD59-A6C34878D82A}">
                    <a16:rowId xmlns:a16="http://schemas.microsoft.com/office/drawing/2014/main" val="2854610931"/>
                  </a:ext>
                </a:extLst>
              </a:tr>
              <a:tr h="398017">
                <a:tc>
                  <a:txBody>
                    <a:bodyPr/>
                    <a:lstStyle/>
                    <a:p>
                      <a:pPr algn="l" fontAlgn="b"/>
                      <a:r>
                        <a:rPr lang="es-ES" sz="1400" b="0" i="0" u="none" strike="noStrike">
                          <a:solidFill>
                            <a:srgbClr val="000000"/>
                          </a:solidFill>
                          <a:effectLst/>
                          <a:latin typeface="Calibri" panose="020F0502020204030204" pitchFamily="34" charset="0"/>
                        </a:rPr>
                        <a:t>Total Deuda Pública Externa más otras obligaciones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EC" sz="1400" b="0" i="0" u="none" strike="noStrike">
                          <a:solidFill>
                            <a:srgbClr val="000000"/>
                          </a:solidFill>
                          <a:effectLst/>
                          <a:latin typeface="Calibri" panose="020F0502020204030204" pitchFamily="34" charset="0"/>
                        </a:rPr>
                        <a:t>46.784.338,91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9998900"/>
                  </a:ext>
                </a:extLst>
              </a:tr>
              <a:tr h="398017">
                <a:tc>
                  <a:txBody>
                    <a:bodyPr/>
                    <a:lstStyle/>
                    <a:p>
                      <a:pPr algn="l" fontAlgn="b"/>
                      <a:r>
                        <a:rPr lang="es-ES" sz="1400" b="0" i="0" u="none" strike="noStrike" dirty="0">
                          <a:solidFill>
                            <a:srgbClr val="000000"/>
                          </a:solidFill>
                          <a:effectLst/>
                          <a:latin typeface="Calibri" panose="020F0502020204030204" pitchFamily="34" charset="0"/>
                        </a:rPr>
                        <a:t>Total Deuda Pública Interna más otras obligaciones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EC" sz="1400" b="0" i="0" u="none" strike="noStrike">
                          <a:solidFill>
                            <a:srgbClr val="000000"/>
                          </a:solidFill>
                          <a:effectLst/>
                          <a:latin typeface="Calibri" panose="020F0502020204030204" pitchFamily="34" charset="0"/>
                        </a:rPr>
                        <a:t>28.314.422,75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9351923"/>
                  </a:ext>
                </a:extLst>
              </a:tr>
              <a:tr h="398017">
                <a:tc>
                  <a:txBody>
                    <a:bodyPr/>
                    <a:lstStyle/>
                    <a:p>
                      <a:pPr algn="ctr" fontAlgn="ctr"/>
                      <a:r>
                        <a:rPr lang="es-ES" sz="1400" b="1" i="0" u="none" strike="noStrike">
                          <a:solidFill>
                            <a:srgbClr val="FFFFFF"/>
                          </a:solidFill>
                          <a:effectLst/>
                          <a:latin typeface="Calibri" panose="020F0502020204030204" pitchFamily="34" charset="0"/>
                        </a:rPr>
                        <a:t>Total Deuda Pública Consolidada más otras obligaciones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tc>
                  <a:txBody>
                    <a:bodyPr/>
                    <a:lstStyle/>
                    <a:p>
                      <a:pPr algn="r" fontAlgn="ctr"/>
                      <a:r>
                        <a:rPr lang="es-EC" sz="1400" b="1" i="0" u="none" strike="noStrike" dirty="0">
                          <a:solidFill>
                            <a:srgbClr val="FFFFFF"/>
                          </a:solidFill>
                          <a:effectLst/>
                          <a:latin typeface="Calibri" panose="020F0502020204030204" pitchFamily="34" charset="0"/>
                        </a:rPr>
                        <a:t>75.098.761,66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extLst>
                  <a:ext uri="{0D108BD9-81ED-4DB2-BD59-A6C34878D82A}">
                    <a16:rowId xmlns:a16="http://schemas.microsoft.com/office/drawing/2014/main" val="239338024"/>
                  </a:ext>
                </a:extLst>
              </a:tr>
            </a:tbl>
          </a:graphicData>
        </a:graphic>
      </p:graphicFrame>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7" name="Imagen 6">
            <a:extLst>
              <a:ext uri="{FF2B5EF4-FFF2-40B4-BE49-F238E27FC236}">
                <a16:creationId xmlns:a16="http://schemas.microsoft.com/office/drawing/2014/main" id="{4346D8FD-3E08-4373-A207-406219E00AF5}"/>
              </a:ext>
            </a:extLst>
          </p:cNvPr>
          <p:cNvPicPr>
            <a:picLocks noChangeAspect="1"/>
          </p:cNvPicPr>
          <p:nvPr/>
        </p:nvPicPr>
        <p:blipFill>
          <a:blip r:embed="rId2"/>
          <a:stretch>
            <a:fillRect/>
          </a:stretch>
        </p:blipFill>
        <p:spPr>
          <a:xfrm>
            <a:off x="419100" y="967455"/>
            <a:ext cx="11353799" cy="4747545"/>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7" name="Imagen 6">
            <a:extLst>
              <a:ext uri="{FF2B5EF4-FFF2-40B4-BE49-F238E27FC236}">
                <a16:creationId xmlns:a16="http://schemas.microsoft.com/office/drawing/2014/main" id="{7AFC5E67-DD85-4EC9-AE54-33112018F78A}"/>
              </a:ext>
            </a:extLst>
          </p:cNvPr>
          <p:cNvPicPr>
            <a:picLocks noChangeAspect="1"/>
          </p:cNvPicPr>
          <p:nvPr/>
        </p:nvPicPr>
        <p:blipFill>
          <a:blip r:embed="rId2"/>
          <a:stretch>
            <a:fillRect/>
          </a:stretch>
        </p:blipFill>
        <p:spPr>
          <a:xfrm>
            <a:off x="668604" y="984250"/>
            <a:ext cx="10854792" cy="5086350"/>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685800" y="33909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9" name="Imagen 8">
            <a:extLst>
              <a:ext uri="{FF2B5EF4-FFF2-40B4-BE49-F238E27FC236}">
                <a16:creationId xmlns:a16="http://schemas.microsoft.com/office/drawing/2014/main" id="{73A63011-D067-4F20-9C43-6ED2879A6C25}"/>
              </a:ext>
            </a:extLst>
          </p:cNvPr>
          <p:cNvPicPr>
            <a:picLocks noChangeAspect="1"/>
          </p:cNvPicPr>
          <p:nvPr/>
        </p:nvPicPr>
        <p:blipFill>
          <a:blip r:embed="rId2"/>
          <a:stretch>
            <a:fillRect/>
          </a:stretch>
        </p:blipFill>
        <p:spPr>
          <a:xfrm>
            <a:off x="549278" y="1067473"/>
            <a:ext cx="11093443" cy="2125379"/>
          </a:xfrm>
          <a:prstGeom prst="rect">
            <a:avLst/>
          </a:prstGeom>
        </p:spPr>
      </p:pic>
      <p:pic>
        <p:nvPicPr>
          <p:cNvPr id="11" name="Imagen 10">
            <a:extLst>
              <a:ext uri="{FF2B5EF4-FFF2-40B4-BE49-F238E27FC236}">
                <a16:creationId xmlns:a16="http://schemas.microsoft.com/office/drawing/2014/main" id="{3916DC7A-3912-470E-806D-9483D35EA86F}"/>
              </a:ext>
            </a:extLst>
          </p:cNvPr>
          <p:cNvPicPr>
            <a:picLocks noChangeAspect="1"/>
          </p:cNvPicPr>
          <p:nvPr/>
        </p:nvPicPr>
        <p:blipFill>
          <a:blip r:embed="rId3"/>
          <a:stretch>
            <a:fillRect/>
          </a:stretch>
        </p:blipFill>
        <p:spPr>
          <a:xfrm>
            <a:off x="549278" y="3981061"/>
            <a:ext cx="11093443" cy="1866187"/>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23850"/>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1894113" y="1248636"/>
            <a:ext cx="6202117" cy="584775"/>
          </a:xfrm>
          <a:prstGeom prst="rect">
            <a:avLst/>
          </a:prstGeom>
          <a:noFill/>
        </p:spPr>
        <p:txBody>
          <a:bodyPr wrap="square">
            <a:spAutoFit/>
          </a:bodyPr>
          <a:lstStyle/>
          <a:p>
            <a:pPr>
              <a:defRPr/>
            </a:pPr>
            <a:endParaRPr lang="es-EC" altLang="es-EC" sz="1200" b="1" i="1" dirty="0">
              <a:latin typeface="Calibri Light" panose="020F0302020204030204" pitchFamily="34" charset="0"/>
              <a:cs typeface="Times New Roman" panose="02020603050405020304" pitchFamily="18" charset="0"/>
            </a:endParaRPr>
          </a:p>
          <a:p>
            <a:pPr>
              <a:defRPr/>
            </a:pPr>
            <a:r>
              <a:rPr lang="es-EC" altLang="es-EC" sz="2000" b="1" i="1" dirty="0">
                <a:latin typeface="Calibri Light" panose="020F0302020204030204" pitchFamily="34" charset="0"/>
                <a:cs typeface="Times New Roman" panose="02020603050405020304" pitchFamily="18" charset="0"/>
              </a:rPr>
              <a:t>Corte a diciembre 2024</a:t>
            </a:r>
          </a:p>
        </p:txBody>
      </p:sp>
      <p:pic>
        <p:nvPicPr>
          <p:cNvPr id="7" name="Imagen 6"/>
          <p:cNvPicPr>
            <a:picLocks noChangeAspect="1"/>
          </p:cNvPicPr>
          <p:nvPr/>
        </p:nvPicPr>
        <p:blipFill>
          <a:blip r:embed="rId2"/>
          <a:stretch>
            <a:fillRect/>
          </a:stretch>
        </p:blipFill>
        <p:spPr>
          <a:xfrm>
            <a:off x="1993211" y="1841029"/>
            <a:ext cx="7386697" cy="3289096"/>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DICIEMBRE 2024</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graphicFrame>
        <p:nvGraphicFramePr>
          <p:cNvPr id="7" name="Tabla 6">
            <a:extLst>
              <a:ext uri="{FF2B5EF4-FFF2-40B4-BE49-F238E27FC236}">
                <a16:creationId xmlns:a16="http://schemas.microsoft.com/office/drawing/2014/main" id="{204F92B2-E8EB-49A8-A0F0-95C20274FDFE}"/>
              </a:ext>
            </a:extLst>
          </p:cNvPr>
          <p:cNvGraphicFramePr>
            <a:graphicFrameLocks noGrp="1"/>
          </p:cNvGraphicFramePr>
          <p:nvPr>
            <p:extLst>
              <p:ext uri="{D42A27DB-BD31-4B8C-83A1-F6EECF244321}">
                <p14:modId xmlns:p14="http://schemas.microsoft.com/office/powerpoint/2010/main" val="1883990781"/>
              </p:ext>
            </p:extLst>
          </p:nvPr>
        </p:nvGraphicFramePr>
        <p:xfrm>
          <a:off x="7080955" y="2894154"/>
          <a:ext cx="4543778" cy="1967865"/>
        </p:xfrm>
        <a:graphic>
          <a:graphicData uri="http://schemas.openxmlformats.org/drawingml/2006/table">
            <a:tbl>
              <a:tblPr/>
              <a:tblGrid>
                <a:gridCol w="3129941">
                  <a:extLst>
                    <a:ext uri="{9D8B030D-6E8A-4147-A177-3AD203B41FA5}">
                      <a16:colId xmlns:a16="http://schemas.microsoft.com/office/drawing/2014/main" val="48025279"/>
                    </a:ext>
                  </a:extLst>
                </a:gridCol>
                <a:gridCol w="1413837">
                  <a:extLst>
                    <a:ext uri="{9D8B030D-6E8A-4147-A177-3AD203B41FA5}">
                      <a16:colId xmlns:a16="http://schemas.microsoft.com/office/drawing/2014/main" val="233210894"/>
                    </a:ext>
                  </a:extLst>
                </a:gridCol>
              </a:tblGrid>
              <a:tr h="396204">
                <a:tc>
                  <a:txBody>
                    <a:bodyPr/>
                    <a:lstStyle/>
                    <a:p>
                      <a:pPr algn="ctr" fontAlgn="ctr"/>
                      <a:r>
                        <a:rPr lang="es-EC" sz="1400" b="1" i="0" u="none" strike="noStrike">
                          <a:solidFill>
                            <a:srgbClr val="FFFFFF"/>
                          </a:solidFill>
                          <a:effectLst/>
                          <a:latin typeface="Calibri" panose="020F0502020204030204" pitchFamily="34" charset="0"/>
                        </a:rPr>
                        <a:t>CONCEPTO</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tc>
                  <a:txBody>
                    <a:bodyPr/>
                    <a:lstStyle/>
                    <a:p>
                      <a:pPr algn="ctr" fontAlgn="ctr"/>
                      <a:r>
                        <a:rPr lang="es-EC" sz="1400" b="1" i="0" u="none" strike="noStrike">
                          <a:solidFill>
                            <a:srgbClr val="FFFFFF"/>
                          </a:solidFill>
                          <a:effectLst/>
                          <a:latin typeface="Calibri" panose="020F0502020204030204" pitchFamily="34" charset="0"/>
                        </a:rPr>
                        <a:t>SECTOR PÚBLICO TOTAL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extLst>
                  <a:ext uri="{0D108BD9-81ED-4DB2-BD59-A6C34878D82A}">
                    <a16:rowId xmlns:a16="http://schemas.microsoft.com/office/drawing/2014/main" val="4092549792"/>
                  </a:ext>
                </a:extLst>
              </a:tr>
              <a:tr h="396204">
                <a:tc>
                  <a:txBody>
                    <a:bodyPr/>
                    <a:lstStyle/>
                    <a:p>
                      <a:pPr algn="l" fontAlgn="b"/>
                      <a:r>
                        <a:rPr lang="es-ES" sz="1400" b="0" i="0" u="none" strike="noStrike">
                          <a:solidFill>
                            <a:srgbClr val="000000"/>
                          </a:solidFill>
                          <a:effectLst/>
                          <a:latin typeface="Calibri" panose="020F0502020204030204" pitchFamily="34" charset="0"/>
                        </a:rPr>
                        <a:t>Total Deuda Pública Externa más otras obligaciones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EC" sz="1400" b="0" i="0" u="none" strike="noStrike">
                          <a:solidFill>
                            <a:srgbClr val="000000"/>
                          </a:solidFill>
                          <a:effectLst/>
                          <a:latin typeface="Calibri" panose="020F0502020204030204" pitchFamily="34" charset="0"/>
                        </a:rPr>
                        <a:t>49.910.665,50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9625765"/>
                  </a:ext>
                </a:extLst>
              </a:tr>
              <a:tr h="396204">
                <a:tc>
                  <a:txBody>
                    <a:bodyPr/>
                    <a:lstStyle/>
                    <a:p>
                      <a:pPr algn="l" fontAlgn="b"/>
                      <a:r>
                        <a:rPr lang="es-ES" sz="1400" b="0" i="0" u="none" strike="noStrike">
                          <a:solidFill>
                            <a:srgbClr val="000000"/>
                          </a:solidFill>
                          <a:effectLst/>
                          <a:latin typeface="Calibri" panose="020F0502020204030204" pitchFamily="34" charset="0"/>
                        </a:rPr>
                        <a:t>Total Deuda Pública Interna más otras obligaciones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EC" sz="1400" b="0" i="0" u="none" strike="noStrike">
                          <a:solidFill>
                            <a:srgbClr val="000000"/>
                          </a:solidFill>
                          <a:effectLst/>
                          <a:latin typeface="Calibri" panose="020F0502020204030204" pitchFamily="34" charset="0"/>
                        </a:rPr>
                        <a:t>3.952.749,27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4428774"/>
                  </a:ext>
                </a:extLst>
              </a:tr>
              <a:tr h="396204">
                <a:tc>
                  <a:txBody>
                    <a:bodyPr/>
                    <a:lstStyle/>
                    <a:p>
                      <a:pPr algn="ctr" fontAlgn="ctr"/>
                      <a:r>
                        <a:rPr lang="es-ES" sz="1400" b="1" i="0" u="none" strike="noStrike">
                          <a:solidFill>
                            <a:srgbClr val="FFFFFF"/>
                          </a:solidFill>
                          <a:effectLst/>
                          <a:latin typeface="Calibri" panose="020F0502020204030204" pitchFamily="34" charset="0"/>
                        </a:rPr>
                        <a:t>Total Deuda Pública Consolidada más otras obligaciones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tc>
                  <a:txBody>
                    <a:bodyPr/>
                    <a:lstStyle/>
                    <a:p>
                      <a:pPr algn="r" fontAlgn="ctr"/>
                      <a:r>
                        <a:rPr lang="es-EC" sz="1400" b="1" i="0" u="none" strike="noStrike">
                          <a:solidFill>
                            <a:srgbClr val="FFFFFF"/>
                          </a:solidFill>
                          <a:effectLst/>
                          <a:latin typeface="Calibri" panose="020F0502020204030204" pitchFamily="34" charset="0"/>
                        </a:rPr>
                        <a:t>53.863.414,77</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extLst>
                  <a:ext uri="{0D108BD9-81ED-4DB2-BD59-A6C34878D82A}">
                    <a16:rowId xmlns:a16="http://schemas.microsoft.com/office/drawing/2014/main" val="1140116219"/>
                  </a:ext>
                </a:extLst>
              </a:tr>
              <a:tr h="202427">
                <a:tc>
                  <a:txBody>
                    <a:bodyPr/>
                    <a:lstStyle/>
                    <a:p>
                      <a:pPr algn="l" fontAlgn="b"/>
                      <a:r>
                        <a:rPr lang="es-EC" sz="1400" b="0" i="0" u="none" strike="noStrike">
                          <a:solidFill>
                            <a:srgbClr val="000000"/>
                          </a:solidFill>
                          <a:effectLst/>
                          <a:latin typeface="Calibri" panose="020F0502020204030204" pitchFamily="34" charset="0"/>
                        </a:rPr>
                        <a:t>Otros Pasivos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EC" sz="1400" b="0" i="0" u="none" strike="noStrike" dirty="0">
                          <a:solidFill>
                            <a:srgbClr val="000000"/>
                          </a:solidFill>
                          <a:effectLst/>
                          <a:latin typeface="Calibri" panose="020F0502020204030204" pitchFamily="34" charset="0"/>
                        </a:rPr>
                        <a:t>2.439.303,07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61893068"/>
                  </a:ext>
                </a:extLst>
              </a:tr>
            </a:tbl>
          </a:graphicData>
        </a:graphic>
      </p:graphicFrame>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p:cNvPicPr>
            <a:picLocks noChangeAspect="1"/>
          </p:cNvPicPr>
          <p:nvPr/>
        </p:nvPicPr>
        <p:blipFill>
          <a:blip r:embed="rId2"/>
          <a:stretch>
            <a:fillRect/>
          </a:stretch>
        </p:blipFill>
        <p:spPr>
          <a:xfrm>
            <a:off x="639763" y="1111279"/>
            <a:ext cx="10897100" cy="4568420"/>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p:cNvPicPr>
            <a:picLocks noChangeAspect="1"/>
          </p:cNvPicPr>
          <p:nvPr/>
        </p:nvPicPr>
        <p:blipFill>
          <a:blip r:embed="rId2"/>
          <a:stretch>
            <a:fillRect/>
          </a:stretch>
        </p:blipFill>
        <p:spPr>
          <a:xfrm>
            <a:off x="519407" y="1010919"/>
            <a:ext cx="11255825" cy="5082801"/>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8" name="Imagen 7"/>
          <p:cNvPicPr>
            <a:picLocks noChangeAspect="1"/>
          </p:cNvPicPr>
          <p:nvPr/>
        </p:nvPicPr>
        <p:blipFill>
          <a:blip r:embed="rId2"/>
          <a:stretch>
            <a:fillRect/>
          </a:stretch>
        </p:blipFill>
        <p:spPr>
          <a:xfrm>
            <a:off x="998536" y="3877499"/>
            <a:ext cx="10086229" cy="2130249"/>
          </a:xfrm>
          <a:prstGeom prst="rect">
            <a:avLst/>
          </a:prstGeom>
        </p:spPr>
      </p:pic>
      <p:pic>
        <p:nvPicPr>
          <p:cNvPr id="7" name="Imagen 6"/>
          <p:cNvPicPr>
            <a:picLocks noChangeAspect="1"/>
          </p:cNvPicPr>
          <p:nvPr/>
        </p:nvPicPr>
        <p:blipFill>
          <a:blip r:embed="rId3"/>
          <a:stretch>
            <a:fillRect/>
          </a:stretch>
        </p:blipFill>
        <p:spPr>
          <a:xfrm>
            <a:off x="998537" y="1269600"/>
            <a:ext cx="10086229" cy="1988714"/>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diciembre 2024</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8" name="Imagen 7">
            <a:extLst>
              <a:ext uri="{FF2B5EF4-FFF2-40B4-BE49-F238E27FC236}">
                <a16:creationId xmlns:a16="http://schemas.microsoft.com/office/drawing/2014/main" id="{450CE86E-16D6-4AC1-84B6-F1FCC4666C24}"/>
              </a:ext>
            </a:extLst>
          </p:cNvPr>
          <p:cNvPicPr>
            <a:picLocks noChangeAspect="1"/>
          </p:cNvPicPr>
          <p:nvPr/>
        </p:nvPicPr>
        <p:blipFill>
          <a:blip r:embed="rId2"/>
          <a:stretch>
            <a:fillRect/>
          </a:stretch>
        </p:blipFill>
        <p:spPr>
          <a:xfrm>
            <a:off x="6608762" y="3724187"/>
            <a:ext cx="4472953" cy="1457413"/>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p:cNvPicPr>
            <a:picLocks noChangeAspect="1"/>
          </p:cNvPicPr>
          <p:nvPr/>
        </p:nvPicPr>
        <p:blipFill>
          <a:blip r:embed="rId3"/>
          <a:stretch>
            <a:fillRect/>
          </a:stretch>
        </p:blipFill>
        <p:spPr>
          <a:xfrm>
            <a:off x="537125" y="930520"/>
            <a:ext cx="11099800" cy="4755243"/>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p:cNvPicPr>
            <a:picLocks noChangeAspect="1"/>
          </p:cNvPicPr>
          <p:nvPr/>
        </p:nvPicPr>
        <p:blipFill>
          <a:blip r:embed="rId2"/>
          <a:stretch>
            <a:fillRect/>
          </a:stretch>
        </p:blipFill>
        <p:spPr>
          <a:xfrm>
            <a:off x="555786" y="889000"/>
            <a:ext cx="11163461" cy="5153660"/>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809221" y="1261701"/>
            <a:ext cx="10479264" cy="2028428"/>
          </a:xfrm>
          <a:prstGeom prst="rect">
            <a:avLst/>
          </a:prstGeom>
        </p:spPr>
      </p:pic>
      <p:pic>
        <p:nvPicPr>
          <p:cNvPr id="8" name="Imagen 7"/>
          <p:cNvPicPr>
            <a:picLocks noChangeAspect="1"/>
          </p:cNvPicPr>
          <p:nvPr/>
        </p:nvPicPr>
        <p:blipFill>
          <a:blip r:embed="rId3"/>
          <a:stretch>
            <a:fillRect/>
          </a:stretch>
        </p:blipFill>
        <p:spPr>
          <a:xfrm>
            <a:off x="809221" y="3969156"/>
            <a:ext cx="10479264" cy="1951584"/>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0"/>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diciembre 2024</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8" name="Imagen 7">
            <a:extLst>
              <a:ext uri="{FF2B5EF4-FFF2-40B4-BE49-F238E27FC236}">
                <a16:creationId xmlns:a16="http://schemas.microsoft.com/office/drawing/2014/main" id="{C5DACFD6-E5A2-42E9-BD52-264433C45CC1}"/>
              </a:ext>
            </a:extLst>
          </p:cNvPr>
          <p:cNvPicPr>
            <a:picLocks noChangeAspect="1"/>
          </p:cNvPicPr>
          <p:nvPr/>
        </p:nvPicPr>
        <p:blipFill>
          <a:blip r:embed="rId2"/>
          <a:stretch>
            <a:fillRect/>
          </a:stretch>
        </p:blipFill>
        <p:spPr>
          <a:xfrm>
            <a:off x="7319963" y="3347860"/>
            <a:ext cx="4275138" cy="1503540"/>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p:cNvPicPr>
            <a:picLocks noChangeAspect="1"/>
          </p:cNvPicPr>
          <p:nvPr/>
        </p:nvPicPr>
        <p:blipFill>
          <a:blip r:embed="rId2"/>
          <a:stretch>
            <a:fillRect/>
          </a:stretch>
        </p:blipFill>
        <p:spPr>
          <a:xfrm>
            <a:off x="466992" y="1106842"/>
            <a:ext cx="11326901" cy="4364162"/>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p:cNvPicPr>
            <a:picLocks noChangeAspect="1"/>
          </p:cNvPicPr>
          <p:nvPr/>
        </p:nvPicPr>
        <p:blipFill>
          <a:blip r:embed="rId2"/>
          <a:stretch>
            <a:fillRect/>
          </a:stretch>
        </p:blipFill>
        <p:spPr>
          <a:xfrm>
            <a:off x="569630" y="1011654"/>
            <a:ext cx="11102966" cy="4874532"/>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998538" y="3206044"/>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815903" y="1236455"/>
            <a:ext cx="10537896" cy="1811856"/>
          </a:xfrm>
          <a:prstGeom prst="rect">
            <a:avLst/>
          </a:prstGeom>
        </p:spPr>
      </p:pic>
      <p:pic>
        <p:nvPicPr>
          <p:cNvPr id="8" name="Imagen 7"/>
          <p:cNvPicPr>
            <a:picLocks noChangeAspect="1"/>
          </p:cNvPicPr>
          <p:nvPr/>
        </p:nvPicPr>
        <p:blipFill>
          <a:blip r:embed="rId3"/>
          <a:stretch>
            <a:fillRect/>
          </a:stretch>
        </p:blipFill>
        <p:spPr>
          <a:xfrm>
            <a:off x="815902" y="3765116"/>
            <a:ext cx="10537897" cy="1995604"/>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31 de diciembre de 2024</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59573"/>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5" name="Imagen 4">
            <a:extLst>
              <a:ext uri="{FF2B5EF4-FFF2-40B4-BE49-F238E27FC236}">
                <a16:creationId xmlns:a16="http://schemas.microsoft.com/office/drawing/2014/main" id="{A0D5E416-B7E5-49C5-8E50-D538ABE9E606}"/>
              </a:ext>
            </a:extLst>
          </p:cNvPr>
          <p:cNvPicPr>
            <a:picLocks noChangeAspect="1"/>
          </p:cNvPicPr>
          <p:nvPr/>
        </p:nvPicPr>
        <p:blipFill>
          <a:blip r:embed="rId2"/>
          <a:stretch>
            <a:fillRect/>
          </a:stretch>
        </p:blipFill>
        <p:spPr>
          <a:xfrm>
            <a:off x="714374" y="693206"/>
            <a:ext cx="10652125" cy="5010150"/>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113522" y="185562"/>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5" name="Imagen 4">
            <a:extLst>
              <a:ext uri="{FF2B5EF4-FFF2-40B4-BE49-F238E27FC236}">
                <a16:creationId xmlns:a16="http://schemas.microsoft.com/office/drawing/2014/main" id="{59147EEE-3589-4FCE-BC04-81AA7960478E}"/>
              </a:ext>
            </a:extLst>
          </p:cNvPr>
          <p:cNvPicPr>
            <a:picLocks noChangeAspect="1"/>
          </p:cNvPicPr>
          <p:nvPr/>
        </p:nvPicPr>
        <p:blipFill>
          <a:blip r:embed="rId2"/>
          <a:stretch>
            <a:fillRect/>
          </a:stretch>
        </p:blipFill>
        <p:spPr>
          <a:xfrm>
            <a:off x="587375" y="1162050"/>
            <a:ext cx="10776172" cy="2266950"/>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84BEFE4E-66F3-4667-878C-A153BA78A9DF}"/>
              </a:ext>
            </a:extLst>
          </p:cNvPr>
          <p:cNvPicPr>
            <a:picLocks noChangeAspect="1"/>
          </p:cNvPicPr>
          <p:nvPr/>
        </p:nvPicPr>
        <p:blipFill>
          <a:blip r:embed="rId2"/>
          <a:stretch>
            <a:fillRect/>
          </a:stretch>
        </p:blipFill>
        <p:spPr>
          <a:xfrm>
            <a:off x="1257300" y="200726"/>
            <a:ext cx="7943850" cy="5299961"/>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1697218" y="1196133"/>
            <a:ext cx="8762398" cy="3310553"/>
          </a:xfrm>
          <a:prstGeom prst="rect">
            <a:avLst/>
          </a:prstGeom>
        </p:spPr>
      </p:pic>
      <p:sp>
        <p:nvSpPr>
          <p:cNvPr id="4" name="CuadroTexto 3"/>
          <p:cNvSpPr txBox="1"/>
          <p:nvPr/>
        </p:nvSpPr>
        <p:spPr>
          <a:xfrm>
            <a:off x="7924800" y="330537"/>
            <a:ext cx="1729740" cy="307777"/>
          </a:xfrm>
          <a:prstGeom prst="rect">
            <a:avLst/>
          </a:prstGeom>
          <a:noFill/>
        </p:spPr>
        <p:txBody>
          <a:bodyPr wrap="square" rtlCol="0">
            <a:spAutoFit/>
          </a:bodyPr>
          <a:lstStyle/>
          <a:p>
            <a:r>
              <a:rPr lang="es-EC" dirty="0">
                <a:solidFill>
                  <a:srgbClr val="FF0000"/>
                </a:solidFill>
              </a:rPr>
              <a:t>Por actualizar</a:t>
            </a:r>
          </a:p>
        </p:txBody>
      </p:sp>
    </p:spTree>
    <p:extLst>
      <p:ext uri="{BB962C8B-B14F-4D97-AF65-F5344CB8AC3E}">
        <p14:creationId xmlns:p14="http://schemas.microsoft.com/office/powerpoint/2010/main" val="387484446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diciembre 2024</a:t>
            </a: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1411</TotalTime>
  <Words>2028</Words>
  <Application>Microsoft Office PowerPoint</Application>
  <PresentationFormat>Panorámica</PresentationFormat>
  <Paragraphs>257</Paragraphs>
  <Slides>46</Slides>
  <Notes>6</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46</vt:i4>
      </vt:variant>
    </vt:vector>
  </HeadingPairs>
  <TitlesOfParts>
    <vt:vector size="55" baseType="lpstr">
      <vt:lpstr>Arial</vt:lpstr>
      <vt:lpstr>Arial Black</vt:lpstr>
      <vt:lpstr>Calibri</vt:lpstr>
      <vt:lpstr>Calibri (Cuerpo)</vt:lpstr>
      <vt:lpstr>Calibri Light</vt:lpstr>
      <vt:lpstr>GOTHAM-LIGHT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cajasmarcia@gmail.com</dc:creator>
  <cp:lastModifiedBy>Hernández Cobos, Miguel Rodrigo</cp:lastModifiedBy>
  <cp:revision>139</cp:revision>
  <dcterms:created xsi:type="dcterms:W3CDTF">2021-05-27T23:45:58Z</dcterms:created>
  <dcterms:modified xsi:type="dcterms:W3CDTF">2025-03-01T00:47:17Z</dcterms:modified>
</cp:coreProperties>
</file>