
<file path=[Content_Types].xml><?xml version="1.0" encoding="utf-8"?>
<Types xmlns="http://schemas.openxmlformats.org/package/2006/content-types">
  <Default Extension="png" ContentType="image/pn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8"/>
  </p:notesMasterIdLst>
  <p:sldIdLst>
    <p:sldId id="256" r:id="rId2"/>
    <p:sldId id="261" r:id="rId3"/>
    <p:sldId id="263" r:id="rId4"/>
    <p:sldId id="264" r:id="rId5"/>
    <p:sldId id="265" r:id="rId6"/>
    <p:sldId id="266" r:id="rId7"/>
    <p:sldId id="267" r:id="rId8"/>
    <p:sldId id="268" r:id="rId9"/>
    <p:sldId id="269" r:id="rId10"/>
    <p:sldId id="270" r:id="rId11"/>
    <p:sldId id="271" r:id="rId12"/>
    <p:sldId id="276" r:id="rId13"/>
    <p:sldId id="275" r:id="rId14"/>
    <p:sldId id="272" r:id="rId15"/>
    <p:sldId id="273" r:id="rId16"/>
    <p:sldId id="274" r:id="rId17"/>
    <p:sldId id="277" r:id="rId18"/>
    <p:sldId id="278" r:id="rId19"/>
    <p:sldId id="279" r:id="rId20"/>
    <p:sldId id="280" r:id="rId21"/>
    <p:sldId id="281" r:id="rId22"/>
    <p:sldId id="282" r:id="rId23"/>
    <p:sldId id="283" r:id="rId24"/>
    <p:sldId id="303" r:id="rId25"/>
    <p:sldId id="284" r:id="rId26"/>
    <p:sldId id="285" r:id="rId27"/>
    <p:sldId id="30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7" r:id="rId44"/>
    <p:sldId id="308" r:id="rId45"/>
    <p:sldId id="309" r:id="rId46"/>
    <p:sldId id="260" r:id="rId4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3"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66B"/>
    <a:srgbClr val="2CB5E0"/>
    <a:srgbClr val="287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77"/>
    <p:restoredTop sz="94674"/>
  </p:normalViewPr>
  <p:slideViewPr>
    <p:cSldViewPr snapToGrid="0">
      <p:cViewPr>
        <p:scale>
          <a:sx n="75" d="100"/>
          <a:sy n="75" d="100"/>
        </p:scale>
        <p:origin x="216" y="-23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56"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5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a:p>
        </p:txBody>
      </p:sp>
    </p:spTree>
    <p:extLst>
      <p:ext uri="{BB962C8B-B14F-4D97-AF65-F5344CB8AC3E}">
        <p14:creationId xmlns:p14="http://schemas.microsoft.com/office/powerpoint/2010/main" val="236350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12</a:t>
            </a:fld>
            <a:endParaRPr/>
          </a:p>
        </p:txBody>
      </p:sp>
    </p:spTree>
    <p:extLst>
      <p:ext uri="{BB962C8B-B14F-4D97-AF65-F5344CB8AC3E}">
        <p14:creationId xmlns:p14="http://schemas.microsoft.com/office/powerpoint/2010/main" val="212188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27</a:t>
            </a:fld>
            <a:endParaRPr/>
          </a:p>
        </p:txBody>
      </p:sp>
    </p:spTree>
    <p:extLst>
      <p:ext uri="{BB962C8B-B14F-4D97-AF65-F5344CB8AC3E}">
        <p14:creationId xmlns:p14="http://schemas.microsoft.com/office/powerpoint/2010/main" val="174529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smtClean="0">
                <a:solidFill>
                  <a:schemeClr val="dk1"/>
                </a:solidFill>
                <a:latin typeface="Calibri"/>
                <a:ea typeface="Calibri"/>
                <a:cs typeface="Calibri"/>
                <a:sym typeface="Calibri"/>
              </a:rPr>
              <a:t>33</a:t>
            </a:fld>
            <a:endParaRPr lang="es-EC"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045792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a:t>
            </a:r>
            <a:r>
              <a:rPr lang="es-ES"/>
              <a:t>: EL CIERRE DEBERÁ SER DISEÑADO POR CADA INSTITUCIÓN DE ACUERDO AL MODELO</a:t>
            </a:r>
            <a:endParaRPr/>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0.emf"/><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3.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27;p5">
            <a:extLst>
              <a:ext uri="{FF2B5EF4-FFF2-40B4-BE49-F238E27FC236}">
                <a16:creationId xmlns:a16="http://schemas.microsoft.com/office/drawing/2014/main" id="{3445F9BB-A9B0-0D9C-B893-A9C2EE6004BB}"/>
              </a:ext>
            </a:extLst>
          </p:cNvPr>
          <p:cNvPicPr preferRelativeResize="0"/>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a:noFill/>
          <a:ln>
            <a:noFill/>
          </a:ln>
        </p:spPr>
      </p:pic>
      <p:sp>
        <p:nvSpPr>
          <p:cNvPr id="92" name="Google Shape;92;p1"/>
          <p:cNvSpPr txBox="1"/>
          <p:nvPr/>
        </p:nvSpPr>
        <p:spPr>
          <a:xfrm>
            <a:off x="235925" y="6161643"/>
            <a:ext cx="5733348"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5" name="Title 1">
            <a:extLst>
              <a:ext uri="{FF2B5EF4-FFF2-40B4-BE49-F238E27FC236}">
                <a16:creationId xmlns:a16="http://schemas.microsoft.com/office/drawing/2014/main" id="{957BD349-5EE1-4061-8206-8FF6677D28F2}"/>
              </a:ext>
            </a:extLst>
          </p:cNvPr>
          <p:cNvSpPr txBox="1">
            <a:spLocks noChangeArrowheads="1"/>
          </p:cNvSpPr>
          <p:nvPr/>
        </p:nvSpPr>
        <p:spPr bwMode="auto">
          <a:xfrm>
            <a:off x="3169168" y="3045018"/>
            <a:ext cx="9132888" cy="231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EC" altLang="es-EC" sz="4000" dirty="0">
                <a:solidFill>
                  <a:schemeClr val="bg1"/>
                </a:solidFill>
                <a:latin typeface="GOTHAM-LIGHT" pitchFamily="2" charset="0"/>
              </a:rPr>
              <a:t>Boletín de Deuda Pública y otras obligaciones del SPNF y la Seguridad Social / PIB</a:t>
            </a:r>
          </a:p>
          <a:p>
            <a:pPr algn="ctr" eaLnBrk="1" hangingPunct="1">
              <a:spcBef>
                <a:spcPct val="0"/>
              </a:spcBef>
              <a:buFontTx/>
              <a:buNone/>
            </a:pPr>
            <a:endParaRPr lang="es-EC" altLang="es-EC" sz="4000" dirty="0">
              <a:solidFill>
                <a:schemeClr val="bg1"/>
              </a:solidFill>
              <a:latin typeface="GOTHAM-LIGHT" pitchFamily="2" charset="0"/>
            </a:endParaRPr>
          </a:p>
        </p:txBody>
      </p:sp>
      <p:sp>
        <p:nvSpPr>
          <p:cNvPr id="7" name="Title 1">
            <a:extLst>
              <a:ext uri="{FF2B5EF4-FFF2-40B4-BE49-F238E27FC236}">
                <a16:creationId xmlns:a16="http://schemas.microsoft.com/office/drawing/2014/main" id="{1108E1A7-78F6-44C3-8AC9-03A8522444A6}"/>
              </a:ext>
            </a:extLst>
          </p:cNvPr>
          <p:cNvSpPr txBox="1">
            <a:spLocks noChangeArrowheads="1"/>
          </p:cNvSpPr>
          <p:nvPr/>
        </p:nvSpPr>
        <p:spPr bwMode="auto">
          <a:xfrm>
            <a:off x="1176583" y="1319926"/>
            <a:ext cx="491941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EC" sz="2800" dirty="0">
                <a:solidFill>
                  <a:schemeClr val="bg1"/>
                </a:solidFill>
                <a:latin typeface="GOTHAM-LIGHT" pitchFamily="2" charset="0"/>
              </a:rPr>
              <a:t>31 de </a:t>
            </a:r>
            <a:r>
              <a:rPr lang="en-US" altLang="es-EC" sz="2800" dirty="0" err="1">
                <a:solidFill>
                  <a:schemeClr val="bg1"/>
                </a:solidFill>
                <a:latin typeface="GOTHAM-LIGHT" pitchFamily="2" charset="0"/>
              </a:rPr>
              <a:t>Diciembre</a:t>
            </a:r>
            <a:r>
              <a:rPr lang="en-US" altLang="es-EC" sz="2800" dirty="0">
                <a:solidFill>
                  <a:schemeClr val="bg1"/>
                </a:solidFill>
                <a:latin typeface="GOTHAM-LIGHT" pitchFamily="2" charset="0"/>
              </a:rPr>
              <a:t> de 2024</a:t>
            </a:r>
            <a:endParaRPr lang="es-EC" altLang="es-EC" sz="2800" dirty="0">
              <a:solidFill>
                <a:schemeClr val="bg1"/>
              </a:solidFill>
              <a:latin typeface="GOTHAM-LIGHT"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41172018-71A0-4A45-BE2A-24448FCA6FA0}"/>
              </a:ext>
            </a:extLst>
          </p:cNvPr>
          <p:cNvSpPr txBox="1">
            <a:spLocks/>
          </p:cNvSpPr>
          <p:nvPr/>
        </p:nvSpPr>
        <p:spPr bwMode="auto">
          <a:xfrm>
            <a:off x="1066647" y="1862315"/>
            <a:ext cx="4241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C" altLang="es-EC" sz="1200" b="1" i="1" dirty="0">
                <a:latin typeface="Arial" panose="020B0604020202020204" pitchFamily="34" charset="0"/>
                <a:cs typeface="Arial" panose="020B0604020202020204" pitchFamily="34" charset="0"/>
              </a:rPr>
              <a:t>Saldo</a:t>
            </a:r>
            <a:r>
              <a:rPr lang="en-US" altLang="es-EC" sz="1200" b="1" i="1" dirty="0">
                <a:latin typeface="Arial" panose="020B0604020202020204" pitchFamily="34" charset="0"/>
                <a:cs typeface="Arial" panose="020B0604020202020204" pitchFamily="34" charset="0"/>
              </a:rPr>
              <a:t> al 31 de </a:t>
            </a:r>
            <a:r>
              <a:rPr lang="en-US" altLang="es-EC" sz="1200" b="1" i="1" dirty="0" err="1">
                <a:latin typeface="Arial" panose="020B0604020202020204" pitchFamily="34" charset="0"/>
                <a:cs typeface="Arial" panose="020B0604020202020204" pitchFamily="34" charset="0"/>
              </a:rPr>
              <a:t>diciembre</a:t>
            </a:r>
            <a:r>
              <a:rPr lang="en-US" altLang="es-EC" sz="1200" b="1" i="1" dirty="0">
                <a:latin typeface="Arial" panose="020B0604020202020204" pitchFamily="34" charset="0"/>
                <a:cs typeface="Arial" panose="020B0604020202020204" pitchFamily="34" charset="0"/>
              </a:rPr>
              <a:t> de 2024</a:t>
            </a:r>
          </a:p>
          <a:p>
            <a:pPr>
              <a:lnSpc>
                <a:spcPct val="100000"/>
              </a:lnSpc>
              <a:spcBef>
                <a:spcPct val="0"/>
              </a:spcBef>
              <a:buFontTx/>
              <a:buNone/>
            </a:pPr>
            <a:r>
              <a:rPr lang="en-US" altLang="es-EC" sz="1200" b="1" i="1" dirty="0" err="1">
                <a:latin typeface="Arial" panose="020B0604020202020204" pitchFamily="34" charset="0"/>
                <a:cs typeface="Arial" panose="020B0604020202020204" pitchFamily="34" charset="0"/>
              </a:rPr>
              <a:t>Cifras</a:t>
            </a:r>
            <a:r>
              <a:rPr lang="en-US" altLang="es-EC" sz="1200" b="1" i="1" dirty="0">
                <a:latin typeface="Arial" panose="020B0604020202020204" pitchFamily="34" charset="0"/>
                <a:cs typeface="Arial" panose="020B0604020202020204" pitchFamily="34" charset="0"/>
              </a:rPr>
              <a:t> </a:t>
            </a:r>
            <a:r>
              <a:rPr lang="en-US" altLang="es-EC" sz="1200" b="1" i="1" dirty="0" err="1">
                <a:latin typeface="Arial" panose="020B0604020202020204" pitchFamily="34" charset="0"/>
                <a:cs typeface="Arial" panose="020B0604020202020204" pitchFamily="34" charset="0"/>
              </a:rPr>
              <a:t>en</a:t>
            </a:r>
            <a:r>
              <a:rPr lang="en-US" altLang="es-EC" sz="1200" b="1" i="1" dirty="0">
                <a:latin typeface="Arial" panose="020B0604020202020204" pitchFamily="34" charset="0"/>
                <a:cs typeface="Arial" panose="020B0604020202020204" pitchFamily="34" charset="0"/>
              </a:rPr>
              <a:t> </a:t>
            </a:r>
            <a:r>
              <a:rPr lang="en-US" altLang="es-EC" sz="1200" b="1" i="1" dirty="0" err="1">
                <a:latin typeface="Arial" panose="020B0604020202020204" pitchFamily="34" charset="0"/>
                <a:cs typeface="Arial" panose="020B0604020202020204" pitchFamily="34" charset="0"/>
              </a:rPr>
              <a:t>millones</a:t>
            </a:r>
            <a:r>
              <a:rPr lang="en-US" altLang="es-EC" sz="1200" b="1" i="1" dirty="0">
                <a:latin typeface="Arial" panose="020B0604020202020204" pitchFamily="34" charset="0"/>
                <a:cs typeface="Arial" panose="020B0604020202020204" pitchFamily="34" charset="0"/>
              </a:rPr>
              <a:t> de </a:t>
            </a:r>
            <a:r>
              <a:rPr lang="en-US" altLang="es-EC" sz="1200" b="1" i="1" dirty="0" err="1">
                <a:latin typeface="Arial" panose="020B0604020202020204" pitchFamily="34" charset="0"/>
                <a:cs typeface="Arial" panose="020B0604020202020204" pitchFamily="34" charset="0"/>
              </a:rPr>
              <a:t>dólares</a:t>
            </a:r>
            <a:endParaRPr lang="es-EC" altLang="es-EC" sz="1200" b="1" i="1" dirty="0">
              <a:latin typeface="Arial" panose="020B0604020202020204" pitchFamily="34" charset="0"/>
              <a:cs typeface="Arial" panose="020B0604020202020204" pitchFamily="34" charset="0"/>
            </a:endParaRPr>
          </a:p>
        </p:txBody>
      </p:sp>
      <p:sp>
        <p:nvSpPr>
          <p:cNvPr id="6" name="Rectángulo 5">
            <a:extLst>
              <a:ext uri="{FF2B5EF4-FFF2-40B4-BE49-F238E27FC236}">
                <a16:creationId xmlns:a16="http://schemas.microsoft.com/office/drawing/2014/main" id="{6AD55F49-DE19-444B-93D2-0CFD7C38CA9E}"/>
              </a:ext>
            </a:extLst>
          </p:cNvPr>
          <p:cNvSpPr/>
          <p:nvPr/>
        </p:nvSpPr>
        <p:spPr>
          <a:xfrm>
            <a:off x="756687" y="66222"/>
            <a:ext cx="10887917" cy="1384995"/>
          </a:xfrm>
          <a:prstGeom prst="rect">
            <a:avLst/>
          </a:prstGeom>
        </p:spPr>
        <p:txBody>
          <a:bodyPr wrap="square">
            <a:spAutoFit/>
          </a:bodyPr>
          <a:lstStyle/>
          <a:p>
            <a:pPr>
              <a:defRPr/>
            </a:pPr>
            <a:r>
              <a:rPr lang="es-EC" sz="2800" dirty="0">
                <a:solidFill>
                  <a:srgbClr val="32266B"/>
                </a:solidFill>
                <a:latin typeface="Arial Black" panose="020B0A04020102020204" pitchFamily="34" charset="0"/>
                <a:sym typeface="Calibri"/>
              </a:rPr>
              <a:t>INDICADOR DE LA DEUDA PÚBLICA Y OTRAS OBLIGACIONES DEL SPNF Y LA SEGURIDAD SOCIAL / PIB.</a:t>
            </a:r>
          </a:p>
        </p:txBody>
      </p:sp>
      <p:sp>
        <p:nvSpPr>
          <p:cNvPr id="3" name="Rectángulo 2"/>
          <p:cNvSpPr/>
          <p:nvPr/>
        </p:nvSpPr>
        <p:spPr>
          <a:xfrm>
            <a:off x="1668924" y="3826650"/>
            <a:ext cx="8854152" cy="430887"/>
          </a:xfrm>
          <a:prstGeom prst="rect">
            <a:avLst/>
          </a:prstGeom>
        </p:spPr>
        <p:txBody>
          <a:bodyPr wrap="square">
            <a:spAutoFit/>
          </a:bodyPr>
          <a:lstStyle/>
          <a:p>
            <a:r>
              <a:rPr lang="es-MX" sz="1100" dirty="0">
                <a:latin typeface="+mj-lt"/>
              </a:rPr>
              <a:t>Nota: PIB 2024 última cifra previsional publicada (septiembre 2024) por el BCE https://www.bce.fin.ec/index.php/informacioneconomica/sector-real </a:t>
            </a:r>
            <a:endParaRPr lang="es-EC" sz="1100" dirty="0">
              <a:latin typeface="+mj-lt"/>
            </a:endParaRPr>
          </a:p>
        </p:txBody>
      </p:sp>
      <p:pic>
        <p:nvPicPr>
          <p:cNvPr id="8" name="Imagen 7">
            <a:extLst>
              <a:ext uri="{FF2B5EF4-FFF2-40B4-BE49-F238E27FC236}">
                <a16:creationId xmlns:a16="http://schemas.microsoft.com/office/drawing/2014/main" id="{13423179-F40F-4742-B089-9352DF3D7D04}"/>
              </a:ext>
            </a:extLst>
          </p:cNvPr>
          <p:cNvPicPr>
            <a:picLocks noChangeAspect="1"/>
          </p:cNvPicPr>
          <p:nvPr/>
        </p:nvPicPr>
        <p:blipFill>
          <a:blip r:embed="rId2"/>
          <a:stretch>
            <a:fillRect/>
          </a:stretch>
        </p:blipFill>
        <p:spPr>
          <a:xfrm>
            <a:off x="1943560" y="2670353"/>
            <a:ext cx="7419975" cy="1019175"/>
          </a:xfrm>
          <a:prstGeom prst="rect">
            <a:avLst/>
          </a:prstGeom>
        </p:spPr>
      </p:pic>
    </p:spTree>
    <p:extLst>
      <p:ext uri="{BB962C8B-B14F-4D97-AF65-F5344CB8AC3E}">
        <p14:creationId xmlns:p14="http://schemas.microsoft.com/office/powerpoint/2010/main" val="12238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8BF485E-0D93-4651-A278-A6B4DC597CA0}"/>
              </a:ext>
            </a:extLst>
          </p:cNvPr>
          <p:cNvSpPr>
            <a:spLocks noGrp="1"/>
          </p:cNvSpPr>
          <p:nvPr>
            <p:ph type="title"/>
          </p:nvPr>
        </p:nvSpPr>
        <p:spPr>
          <a:xfrm>
            <a:off x="711200" y="-5101"/>
            <a:ext cx="11213322" cy="691606"/>
          </a:xfrm>
        </p:spPr>
        <p:txBody>
          <a:bodyPr>
            <a:noAutofit/>
          </a:bodyPr>
          <a:lstStyle/>
          <a:p>
            <a:pPr>
              <a:defRPr/>
            </a:pPr>
            <a:br>
              <a:rPr lang="es-EC" sz="2000" dirty="0">
                <a:solidFill>
                  <a:srgbClr val="0070C0"/>
                </a:solidFill>
                <a:effectLst>
                  <a:outerShdw blurRad="38100" dist="38100" dir="2700000" algn="tl">
                    <a:srgbClr val="000000">
                      <a:alpha val="43137"/>
                    </a:srgbClr>
                  </a:outerShdw>
                </a:effectLst>
                <a:latin typeface="Arial Black" panose="020B0A04020102020204" pitchFamily="34" charset="0"/>
              </a:rPr>
            </a:br>
            <a:br>
              <a:rPr lang="es-EC" sz="2000" dirty="0">
                <a:solidFill>
                  <a:srgbClr val="0070C0"/>
                </a:solidFill>
                <a:effectLst>
                  <a:outerShdw blurRad="38100" dist="38100" dir="2700000" algn="tl">
                    <a:srgbClr val="000000">
                      <a:alpha val="43137"/>
                    </a:srgbClr>
                  </a:outerShdw>
                </a:effectLst>
                <a:latin typeface="Arial Black" panose="020B0A04020102020204" pitchFamily="34" charset="0"/>
              </a:rPr>
            </a:br>
            <a:r>
              <a:rPr lang="es-EC" sz="2000" dirty="0">
                <a:solidFill>
                  <a:srgbClr val="32266B"/>
                </a:solidFill>
                <a:latin typeface="Arial Black" panose="020B0A04020102020204" pitchFamily="34" charset="0"/>
                <a:ea typeface="Arial"/>
                <a:cs typeface="Arial"/>
              </a:rPr>
              <a:t>INDICADOR DE LA DEUDA PÚBLICA Y OTRAS OBLIGACIONES DEL SPNF Y LA SEGURIDAD SOCIAL / PIB</a:t>
            </a:r>
            <a:br>
              <a:rPr lang="es-EC" sz="2000" dirty="0">
                <a:solidFill>
                  <a:srgbClr val="32266B"/>
                </a:solidFill>
                <a:latin typeface="Arial Black" panose="020B0A04020102020204" pitchFamily="34" charset="0"/>
                <a:ea typeface="Arial"/>
                <a:cs typeface="Arial"/>
              </a:rPr>
            </a:br>
            <a:endParaRPr lang="es-EC" sz="2000" dirty="0">
              <a:solidFill>
                <a:srgbClr val="32266B"/>
              </a:solidFill>
              <a:latin typeface="Arial Black" panose="020B0A04020102020204" pitchFamily="34" charset="0"/>
              <a:ea typeface="Arial"/>
              <a:cs typeface="Arial"/>
            </a:endParaRPr>
          </a:p>
        </p:txBody>
      </p:sp>
      <p:pic>
        <p:nvPicPr>
          <p:cNvPr id="7" name="Imagen 6">
            <a:extLst>
              <a:ext uri="{FF2B5EF4-FFF2-40B4-BE49-F238E27FC236}">
                <a16:creationId xmlns:a16="http://schemas.microsoft.com/office/drawing/2014/main" id="{8B3A3546-E924-4B34-9717-0511D26937D2}"/>
              </a:ext>
            </a:extLst>
          </p:cNvPr>
          <p:cNvPicPr>
            <a:picLocks noChangeAspect="1"/>
          </p:cNvPicPr>
          <p:nvPr/>
        </p:nvPicPr>
        <p:blipFill>
          <a:blip r:embed="rId2"/>
          <a:stretch>
            <a:fillRect/>
          </a:stretch>
        </p:blipFill>
        <p:spPr>
          <a:xfrm>
            <a:off x="387264" y="711715"/>
            <a:ext cx="5559478" cy="3669785"/>
          </a:xfrm>
          <a:prstGeom prst="rect">
            <a:avLst/>
          </a:prstGeom>
        </p:spPr>
      </p:pic>
      <p:pic>
        <p:nvPicPr>
          <p:cNvPr id="10" name="Imagen 9">
            <a:extLst>
              <a:ext uri="{FF2B5EF4-FFF2-40B4-BE49-F238E27FC236}">
                <a16:creationId xmlns:a16="http://schemas.microsoft.com/office/drawing/2014/main" id="{51064B4E-9E79-4220-B27A-2277269EAD21}"/>
              </a:ext>
            </a:extLst>
          </p:cNvPr>
          <p:cNvPicPr>
            <a:picLocks noChangeAspect="1"/>
          </p:cNvPicPr>
          <p:nvPr/>
        </p:nvPicPr>
        <p:blipFill>
          <a:blip r:embed="rId3"/>
          <a:stretch>
            <a:fillRect/>
          </a:stretch>
        </p:blipFill>
        <p:spPr>
          <a:xfrm>
            <a:off x="6069372" y="686505"/>
            <a:ext cx="5735364" cy="3800586"/>
          </a:xfrm>
          <a:prstGeom prst="rect">
            <a:avLst/>
          </a:prstGeom>
        </p:spPr>
      </p:pic>
      <p:pic>
        <p:nvPicPr>
          <p:cNvPr id="12" name="Imagen 11">
            <a:extLst>
              <a:ext uri="{FF2B5EF4-FFF2-40B4-BE49-F238E27FC236}">
                <a16:creationId xmlns:a16="http://schemas.microsoft.com/office/drawing/2014/main" id="{92E953EB-1F74-446B-A720-5D06203EDF4A}"/>
              </a:ext>
            </a:extLst>
          </p:cNvPr>
          <p:cNvPicPr>
            <a:picLocks noChangeAspect="1"/>
          </p:cNvPicPr>
          <p:nvPr/>
        </p:nvPicPr>
        <p:blipFill>
          <a:blip r:embed="rId4"/>
          <a:stretch>
            <a:fillRect/>
          </a:stretch>
        </p:blipFill>
        <p:spPr>
          <a:xfrm>
            <a:off x="387264" y="4562475"/>
            <a:ext cx="5553451" cy="2003425"/>
          </a:xfrm>
          <a:prstGeom prst="rect">
            <a:avLst/>
          </a:prstGeom>
        </p:spPr>
      </p:pic>
      <p:pic>
        <p:nvPicPr>
          <p:cNvPr id="13" name="Imagen 12">
            <a:extLst>
              <a:ext uri="{FF2B5EF4-FFF2-40B4-BE49-F238E27FC236}">
                <a16:creationId xmlns:a16="http://schemas.microsoft.com/office/drawing/2014/main" id="{EEA25990-521B-49A1-B4E5-5D4055AE06B5}"/>
              </a:ext>
            </a:extLst>
          </p:cNvPr>
          <p:cNvPicPr>
            <a:picLocks noChangeAspect="1"/>
          </p:cNvPicPr>
          <p:nvPr/>
        </p:nvPicPr>
        <p:blipFill>
          <a:blip r:embed="rId5"/>
          <a:stretch>
            <a:fillRect/>
          </a:stretch>
        </p:blipFill>
        <p:spPr>
          <a:xfrm>
            <a:off x="6137767" y="4381500"/>
            <a:ext cx="5666969" cy="1404055"/>
          </a:xfrm>
          <a:prstGeom prst="rect">
            <a:avLst/>
          </a:prstGeom>
        </p:spPr>
      </p:pic>
    </p:spTree>
    <p:extLst>
      <p:ext uri="{BB962C8B-B14F-4D97-AF65-F5344CB8AC3E}">
        <p14:creationId xmlns:p14="http://schemas.microsoft.com/office/powerpoint/2010/main" val="99525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7"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1530221" y="2389150"/>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Arial"/>
              </a:rPr>
              <a:t>Deuda </a:t>
            </a:r>
            <a:r>
              <a:rPr lang="en-US" altLang="es-EC" sz="4000" dirty="0" err="1">
                <a:solidFill>
                  <a:schemeClr val="bg1"/>
                </a:solidFill>
                <a:latin typeface="Arial"/>
              </a:rPr>
              <a:t>Agregada</a:t>
            </a:r>
            <a:r>
              <a:rPr lang="en-US" altLang="es-EC" sz="4000" dirty="0">
                <a:solidFill>
                  <a:schemeClr val="bg1"/>
                </a:solidFill>
                <a:latin typeface="Arial"/>
              </a:rPr>
              <a:t> </a:t>
            </a:r>
            <a:endParaRPr lang="es-EC" altLang="es-EC" sz="4000" dirty="0">
              <a:solidFill>
                <a:schemeClr val="bg1"/>
              </a:solidFill>
              <a:latin typeface="Arial"/>
            </a:endParaRPr>
          </a:p>
        </p:txBody>
      </p:sp>
    </p:spTree>
    <p:extLst>
      <p:ext uri="{BB962C8B-B14F-4D97-AF65-F5344CB8AC3E}">
        <p14:creationId xmlns:p14="http://schemas.microsoft.com/office/powerpoint/2010/main" val="408601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9">
            <a:extLst>
              <a:ext uri="{FF2B5EF4-FFF2-40B4-BE49-F238E27FC236}">
                <a16:creationId xmlns:a16="http://schemas.microsoft.com/office/drawing/2014/main" id="{49F0EB79-53C8-46A4-86CC-7E8A6FA02158}"/>
              </a:ext>
            </a:extLst>
          </p:cNvPr>
          <p:cNvSpPr txBox="1">
            <a:spLocks/>
          </p:cNvSpPr>
          <p:nvPr/>
        </p:nvSpPr>
        <p:spPr bwMode="auto">
          <a:xfrm>
            <a:off x="317586" y="217890"/>
            <a:ext cx="7857067" cy="97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RESUMEN GENERAL DICIEMBRE 2024</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pic>
        <p:nvPicPr>
          <p:cNvPr id="9" name="Imagen 8">
            <a:extLst>
              <a:ext uri="{FF2B5EF4-FFF2-40B4-BE49-F238E27FC236}">
                <a16:creationId xmlns:a16="http://schemas.microsoft.com/office/drawing/2014/main" id="{0E138F94-3C63-41F0-92A1-1CBA1615AA69}"/>
              </a:ext>
            </a:extLst>
          </p:cNvPr>
          <p:cNvPicPr>
            <a:picLocks noChangeAspect="1"/>
          </p:cNvPicPr>
          <p:nvPr/>
        </p:nvPicPr>
        <p:blipFill>
          <a:blip r:embed="rId2"/>
          <a:stretch>
            <a:fillRect/>
          </a:stretch>
        </p:blipFill>
        <p:spPr>
          <a:xfrm>
            <a:off x="855662" y="911423"/>
            <a:ext cx="10231438" cy="2117286"/>
          </a:xfrm>
          <a:prstGeom prst="rect">
            <a:avLst/>
          </a:prstGeom>
        </p:spPr>
      </p:pic>
      <p:pic>
        <p:nvPicPr>
          <p:cNvPr id="10" name="Imagen 9">
            <a:extLst>
              <a:ext uri="{FF2B5EF4-FFF2-40B4-BE49-F238E27FC236}">
                <a16:creationId xmlns:a16="http://schemas.microsoft.com/office/drawing/2014/main" id="{FB26613E-73F7-480C-95B1-F1A021742D91}"/>
              </a:ext>
            </a:extLst>
          </p:cNvPr>
          <p:cNvPicPr>
            <a:picLocks noChangeAspect="1"/>
          </p:cNvPicPr>
          <p:nvPr/>
        </p:nvPicPr>
        <p:blipFill>
          <a:blip r:embed="rId3"/>
          <a:stretch>
            <a:fillRect/>
          </a:stretch>
        </p:blipFill>
        <p:spPr>
          <a:xfrm>
            <a:off x="855662" y="3294062"/>
            <a:ext cx="10231436" cy="2117286"/>
          </a:xfrm>
          <a:prstGeom prst="rect">
            <a:avLst/>
          </a:prstGeom>
        </p:spPr>
      </p:pic>
    </p:spTree>
    <p:extLst>
      <p:ext uri="{BB962C8B-B14F-4D97-AF65-F5344CB8AC3E}">
        <p14:creationId xmlns:p14="http://schemas.microsoft.com/office/powerpoint/2010/main" val="396973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0">
            <a:extLst>
              <a:ext uri="{FF2B5EF4-FFF2-40B4-BE49-F238E27FC236}">
                <a16:creationId xmlns:a16="http://schemas.microsoft.com/office/drawing/2014/main" id="{2AAC5332-8CFD-4436-AE9F-8DE99428126B}"/>
              </a:ext>
            </a:extLst>
          </p:cNvPr>
          <p:cNvSpPr/>
          <p:nvPr/>
        </p:nvSpPr>
        <p:spPr>
          <a:xfrm>
            <a:off x="6570132" y="2882265"/>
            <a:ext cx="4752623" cy="2114197"/>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5" name="Título 1">
            <a:extLst>
              <a:ext uri="{FF2B5EF4-FFF2-40B4-BE49-F238E27FC236}">
                <a16:creationId xmlns:a16="http://schemas.microsoft.com/office/drawing/2014/main" id="{8D8F2C10-0B53-45CE-B044-923BF152B95E}"/>
              </a:ext>
            </a:extLst>
          </p:cNvPr>
          <p:cNvSpPr txBox="1">
            <a:spLocks/>
          </p:cNvSpPr>
          <p:nvPr/>
        </p:nvSpPr>
        <p:spPr bwMode="auto">
          <a:xfrm>
            <a:off x="6570132" y="2347913"/>
            <a:ext cx="3522134" cy="392112"/>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diciembre 2024</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Título 1">
            <a:extLst>
              <a:ext uri="{FF2B5EF4-FFF2-40B4-BE49-F238E27FC236}">
                <a16:creationId xmlns:a16="http://schemas.microsoft.com/office/drawing/2014/main" id="{13E61240-EBAD-4B4E-8EE9-F4B79F399A5A}"/>
              </a:ext>
            </a:extLst>
          </p:cNvPr>
          <p:cNvSpPr>
            <a:spLocks noGrp="1" noChangeArrowheads="1"/>
          </p:cNvSpPr>
          <p:nvPr>
            <p:ph type="title"/>
          </p:nvPr>
        </p:nvSpPr>
        <p:spPr>
          <a:xfrm>
            <a:off x="-205274" y="0"/>
            <a:ext cx="12045820" cy="1016000"/>
          </a:xfrm>
        </p:spPr>
        <p:txBody>
          <a:bodyPr>
            <a:normAutofit/>
          </a:bodyPr>
          <a:lstStyle/>
          <a:p>
            <a:pPr algn="ctr"/>
            <a:r>
              <a:rPr lang="en-US" altLang="es-EC" sz="2800" kern="1200" dirty="0">
                <a:solidFill>
                  <a:srgbClr val="32266B"/>
                </a:solidFill>
                <a:latin typeface="Arial"/>
                <a:ea typeface="Arial"/>
                <a:cs typeface="Arial"/>
                <a:sym typeface="Arial"/>
              </a:rPr>
              <a:t>D</a:t>
            </a:r>
            <a:r>
              <a:rPr lang="es-EC" altLang="es-EC" sz="2800" kern="1200" dirty="0">
                <a:solidFill>
                  <a:srgbClr val="32266B"/>
                </a:solidFill>
                <a:latin typeface="Arial"/>
                <a:ea typeface="Arial"/>
                <a:cs typeface="Arial"/>
                <a:sym typeface="Arial"/>
              </a:rPr>
              <a:t>EUDA PÚBLICA AGREGADA DEL SECTOR PÚBLICO TOTAL </a:t>
            </a:r>
          </a:p>
        </p:txBody>
      </p:sp>
      <p:pic>
        <p:nvPicPr>
          <p:cNvPr id="8" name="Imagen 7">
            <a:extLst>
              <a:ext uri="{FF2B5EF4-FFF2-40B4-BE49-F238E27FC236}">
                <a16:creationId xmlns:a16="http://schemas.microsoft.com/office/drawing/2014/main" id="{6B8070C1-8096-4995-A2D6-4CED90BA6A67}"/>
              </a:ext>
            </a:extLst>
          </p:cNvPr>
          <p:cNvPicPr>
            <a:picLocks noChangeAspect="1"/>
          </p:cNvPicPr>
          <p:nvPr/>
        </p:nvPicPr>
        <p:blipFill>
          <a:blip r:embed="rId2"/>
          <a:stretch>
            <a:fillRect/>
          </a:stretch>
        </p:blipFill>
        <p:spPr>
          <a:xfrm>
            <a:off x="6769980" y="3196730"/>
            <a:ext cx="4352925" cy="1485265"/>
          </a:xfrm>
          <a:prstGeom prst="rect">
            <a:avLst/>
          </a:prstGeom>
        </p:spPr>
      </p:pic>
    </p:spTree>
    <p:extLst>
      <p:ext uri="{BB962C8B-B14F-4D97-AF65-F5344CB8AC3E}">
        <p14:creationId xmlns:p14="http://schemas.microsoft.com/office/powerpoint/2010/main" val="15373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3" name="Imagen 2"/>
          <p:cNvPicPr>
            <a:picLocks noChangeAspect="1"/>
          </p:cNvPicPr>
          <p:nvPr/>
        </p:nvPicPr>
        <p:blipFill>
          <a:blip r:embed="rId3"/>
          <a:stretch>
            <a:fillRect/>
          </a:stretch>
        </p:blipFill>
        <p:spPr>
          <a:xfrm>
            <a:off x="342720" y="957827"/>
            <a:ext cx="11367198" cy="4760937"/>
          </a:xfrm>
          <a:prstGeom prst="rect">
            <a:avLst/>
          </a:prstGeom>
        </p:spPr>
      </p:pic>
    </p:spTree>
    <p:extLst>
      <p:ext uri="{BB962C8B-B14F-4D97-AF65-F5344CB8AC3E}">
        <p14:creationId xmlns:p14="http://schemas.microsoft.com/office/powerpoint/2010/main" val="257241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stretch>
            <a:fillRect/>
          </a:stretch>
        </p:blipFill>
        <p:spPr>
          <a:xfrm>
            <a:off x="650476" y="907181"/>
            <a:ext cx="11282444" cy="5516480"/>
          </a:xfrm>
          <a:prstGeom prst="rect">
            <a:avLst/>
          </a:prstGeom>
        </p:spPr>
      </p:pic>
      <p:sp>
        <p:nvSpPr>
          <p:cNvPr id="4"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5" name="Imagen 4">
            <a:extLst>
              <a:ext uri="{FF2B5EF4-FFF2-40B4-BE49-F238E27FC236}">
                <a16:creationId xmlns:a16="http://schemas.microsoft.com/office/drawing/2014/main" id="{3D836649-668E-4591-B822-988962BDDDA8}"/>
              </a:ext>
            </a:extLst>
          </p:cNvPr>
          <p:cNvPicPr>
            <a:picLocks noChangeAspect="1"/>
          </p:cNvPicPr>
          <p:nvPr/>
        </p:nvPicPr>
        <p:blipFill>
          <a:blip r:embed="rId3"/>
          <a:stretch>
            <a:fillRect/>
          </a:stretch>
        </p:blipFill>
        <p:spPr>
          <a:xfrm>
            <a:off x="903040" y="297658"/>
            <a:ext cx="4249280" cy="695004"/>
          </a:xfrm>
          <a:prstGeom prst="rect">
            <a:avLst/>
          </a:prstGeom>
        </p:spPr>
      </p:pic>
    </p:spTree>
    <p:extLst>
      <p:ext uri="{BB962C8B-B14F-4D97-AF65-F5344CB8AC3E}">
        <p14:creationId xmlns:p14="http://schemas.microsoft.com/office/powerpoint/2010/main" val="37679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8" name="Título 1">
            <a:extLst>
              <a:ext uri="{FF2B5EF4-FFF2-40B4-BE49-F238E27FC236}">
                <a16:creationId xmlns:a16="http://schemas.microsoft.com/office/drawing/2014/main" id="{2E48D64F-D366-4040-B3B7-4D29BFFF39BB}"/>
              </a:ext>
            </a:extLst>
          </p:cNvPr>
          <p:cNvSpPr txBox="1">
            <a:spLocks/>
          </p:cNvSpPr>
          <p:nvPr/>
        </p:nvSpPr>
        <p:spPr bwMode="auto">
          <a:xfrm>
            <a:off x="797631" y="3354157"/>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6" name="Imagen 5">
            <a:extLst>
              <a:ext uri="{FF2B5EF4-FFF2-40B4-BE49-F238E27FC236}">
                <a16:creationId xmlns:a16="http://schemas.microsoft.com/office/drawing/2014/main" id="{6DC94E5C-9612-43BF-A2D7-BACAFB08C872}"/>
              </a:ext>
            </a:extLst>
          </p:cNvPr>
          <p:cNvPicPr>
            <a:picLocks noChangeAspect="1"/>
          </p:cNvPicPr>
          <p:nvPr/>
        </p:nvPicPr>
        <p:blipFill>
          <a:blip r:embed="rId3"/>
          <a:stretch>
            <a:fillRect/>
          </a:stretch>
        </p:blipFill>
        <p:spPr>
          <a:xfrm>
            <a:off x="604838" y="1009127"/>
            <a:ext cx="11195996" cy="1988074"/>
          </a:xfrm>
          <a:prstGeom prst="rect">
            <a:avLst/>
          </a:prstGeom>
        </p:spPr>
      </p:pic>
      <p:pic>
        <p:nvPicPr>
          <p:cNvPr id="9" name="Imagen 8">
            <a:extLst>
              <a:ext uri="{FF2B5EF4-FFF2-40B4-BE49-F238E27FC236}">
                <a16:creationId xmlns:a16="http://schemas.microsoft.com/office/drawing/2014/main" id="{D12488A3-F246-4C47-8104-398F4279D77C}"/>
              </a:ext>
            </a:extLst>
          </p:cNvPr>
          <p:cNvPicPr>
            <a:picLocks noChangeAspect="1"/>
          </p:cNvPicPr>
          <p:nvPr/>
        </p:nvPicPr>
        <p:blipFill>
          <a:blip r:embed="rId4"/>
          <a:stretch>
            <a:fillRect/>
          </a:stretch>
        </p:blipFill>
        <p:spPr>
          <a:xfrm>
            <a:off x="490537" y="3860800"/>
            <a:ext cx="11210925" cy="1647825"/>
          </a:xfrm>
          <a:prstGeom prst="rect">
            <a:avLst/>
          </a:prstGeom>
        </p:spPr>
      </p:pic>
    </p:spTree>
    <p:extLst>
      <p:ext uri="{BB962C8B-B14F-4D97-AF65-F5344CB8AC3E}">
        <p14:creationId xmlns:p14="http://schemas.microsoft.com/office/powerpoint/2010/main" val="295948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DC0CA16-D9C9-4791-8D1E-065E67BC45F8}"/>
              </a:ext>
            </a:extLst>
          </p:cNvPr>
          <p:cNvSpPr>
            <a:spLocks noGrp="1"/>
          </p:cNvSpPr>
          <p:nvPr>
            <p:ph type="title"/>
          </p:nvPr>
        </p:nvSpPr>
        <p:spPr>
          <a:xfrm>
            <a:off x="745282" y="0"/>
            <a:ext cx="11001958" cy="1287462"/>
          </a:xfrm>
        </p:spPr>
        <p:txBody>
          <a:bodyPr>
            <a:normAutofit/>
          </a:bodyPr>
          <a:lstStyle/>
          <a:p>
            <a:pPr>
              <a:defRPr/>
            </a:pPr>
            <a:r>
              <a:rPr lang="en-US" sz="2800" dirty="0">
                <a:solidFill>
                  <a:srgbClr val="32266B"/>
                </a:solidFill>
                <a:latin typeface="Arial"/>
                <a:ea typeface="Arial"/>
                <a:cs typeface="Arial"/>
                <a:sym typeface="Arial"/>
              </a:rPr>
              <a:t>D</a:t>
            </a:r>
            <a:r>
              <a:rPr lang="es-EC" sz="2800" dirty="0">
                <a:solidFill>
                  <a:srgbClr val="32266B"/>
                </a:solidFill>
                <a:latin typeface="Arial"/>
                <a:ea typeface="Arial"/>
                <a:cs typeface="Arial"/>
                <a:sym typeface="Arial"/>
              </a:rPr>
              <a:t>EUDA PÚBLICA AGREGADA DEL SECTOR PÚBLICO NO FINANCIERO </a:t>
            </a:r>
          </a:p>
        </p:txBody>
      </p:sp>
      <p:sp>
        <p:nvSpPr>
          <p:cNvPr id="5" name="Rectángulo: esquinas redondeadas 11">
            <a:extLst>
              <a:ext uri="{FF2B5EF4-FFF2-40B4-BE49-F238E27FC236}">
                <a16:creationId xmlns:a16="http://schemas.microsoft.com/office/drawing/2014/main" id="{EA771C9A-03D6-45F3-8547-C3076A2879D3}"/>
              </a:ext>
            </a:extLst>
          </p:cNvPr>
          <p:cNvSpPr/>
          <p:nvPr/>
        </p:nvSpPr>
        <p:spPr>
          <a:xfrm>
            <a:off x="6795911" y="2946400"/>
            <a:ext cx="4617156" cy="2146300"/>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6" name="Título 1">
            <a:extLst>
              <a:ext uri="{FF2B5EF4-FFF2-40B4-BE49-F238E27FC236}">
                <a16:creationId xmlns:a16="http://schemas.microsoft.com/office/drawing/2014/main" id="{117AA6DE-8D4E-42A1-AD23-7B730A017C20}"/>
              </a:ext>
            </a:extLst>
          </p:cNvPr>
          <p:cNvSpPr txBox="1">
            <a:spLocks/>
          </p:cNvSpPr>
          <p:nvPr/>
        </p:nvSpPr>
        <p:spPr bwMode="auto">
          <a:xfrm>
            <a:off x="6795911" y="2401538"/>
            <a:ext cx="4040363" cy="451556"/>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diciembre 2024</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graphicFrame>
        <p:nvGraphicFramePr>
          <p:cNvPr id="7" name="Tabla 6">
            <a:extLst>
              <a:ext uri="{FF2B5EF4-FFF2-40B4-BE49-F238E27FC236}">
                <a16:creationId xmlns:a16="http://schemas.microsoft.com/office/drawing/2014/main" id="{D38B5D84-D682-4C80-83CD-940EE2157438}"/>
              </a:ext>
            </a:extLst>
          </p:cNvPr>
          <p:cNvGraphicFramePr>
            <a:graphicFrameLocks noGrp="1"/>
          </p:cNvGraphicFramePr>
          <p:nvPr>
            <p:extLst>
              <p:ext uri="{D42A27DB-BD31-4B8C-83A1-F6EECF244321}">
                <p14:modId xmlns:p14="http://schemas.microsoft.com/office/powerpoint/2010/main" val="1593390172"/>
              </p:ext>
            </p:extLst>
          </p:nvPr>
        </p:nvGraphicFramePr>
        <p:xfrm>
          <a:off x="6896100" y="3170913"/>
          <a:ext cx="4229100" cy="1771355"/>
        </p:xfrm>
        <a:graphic>
          <a:graphicData uri="http://schemas.openxmlformats.org/drawingml/2006/table">
            <a:tbl>
              <a:tblPr/>
              <a:tblGrid>
                <a:gridCol w="2913179">
                  <a:extLst>
                    <a:ext uri="{9D8B030D-6E8A-4147-A177-3AD203B41FA5}">
                      <a16:colId xmlns:a16="http://schemas.microsoft.com/office/drawing/2014/main" val="3469081720"/>
                    </a:ext>
                  </a:extLst>
                </a:gridCol>
                <a:gridCol w="1315921">
                  <a:extLst>
                    <a:ext uri="{9D8B030D-6E8A-4147-A177-3AD203B41FA5}">
                      <a16:colId xmlns:a16="http://schemas.microsoft.com/office/drawing/2014/main" val="2191182584"/>
                    </a:ext>
                  </a:extLst>
                </a:gridCol>
              </a:tblGrid>
              <a:tr h="462620">
                <a:tc>
                  <a:txBody>
                    <a:bodyPr/>
                    <a:lstStyle/>
                    <a:p>
                      <a:pPr algn="ctr" fontAlgn="ctr"/>
                      <a:r>
                        <a:rPr lang="es-EC" sz="1400" b="1" i="0" u="none" strike="noStrike">
                          <a:solidFill>
                            <a:srgbClr val="FFFFFF"/>
                          </a:solidFill>
                          <a:effectLst/>
                          <a:latin typeface="Calibri" panose="020F0502020204030204" pitchFamily="34" charset="0"/>
                        </a:rPr>
                        <a:t>CONCEPTO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a:txBody>
                    <a:bodyPr/>
                    <a:lstStyle/>
                    <a:p>
                      <a:pPr algn="ctr" fontAlgn="ctr"/>
                      <a:r>
                        <a:rPr lang="es-EC" sz="1400" b="1" i="0" u="none" strike="noStrike">
                          <a:solidFill>
                            <a:srgbClr val="FFFFFF"/>
                          </a:solidFill>
                          <a:effectLst/>
                          <a:latin typeface="Calibri" panose="020F0502020204030204" pitchFamily="34" charset="0"/>
                        </a:rPr>
                        <a:t>SECTOR PÚBLICO NO FINANCIERO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extLst>
                  <a:ext uri="{0D108BD9-81ED-4DB2-BD59-A6C34878D82A}">
                    <a16:rowId xmlns:a16="http://schemas.microsoft.com/office/drawing/2014/main" val="820288960"/>
                  </a:ext>
                </a:extLst>
              </a:tr>
              <a:tr h="382159">
                <a:tc>
                  <a:txBody>
                    <a:bodyPr/>
                    <a:lstStyle/>
                    <a:p>
                      <a:pPr algn="l" fontAlgn="b"/>
                      <a:r>
                        <a:rPr lang="es-ES" sz="1400" b="0" i="0" u="none" strike="noStrike">
                          <a:solidFill>
                            <a:srgbClr val="000000"/>
                          </a:solidFill>
                          <a:effectLst/>
                          <a:latin typeface="Calibri" panose="020F0502020204030204" pitchFamily="34" charset="0"/>
                        </a:rPr>
                        <a:t>Total Deuda Pública Externa más otras obligaciones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C" sz="1400" b="0" i="0" u="none" strike="noStrike">
                          <a:solidFill>
                            <a:srgbClr val="000000"/>
                          </a:solidFill>
                          <a:effectLst/>
                          <a:latin typeface="Calibri" panose="020F0502020204030204" pitchFamily="34" charset="0"/>
                        </a:rPr>
                        <a:t>48.744.876,52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8922533"/>
                  </a:ext>
                </a:extLst>
              </a:tr>
              <a:tr h="382159">
                <a:tc>
                  <a:txBody>
                    <a:bodyPr/>
                    <a:lstStyle/>
                    <a:p>
                      <a:pPr algn="l" fontAlgn="b"/>
                      <a:r>
                        <a:rPr lang="es-ES" sz="1400" b="0" i="0" u="none" strike="noStrike">
                          <a:solidFill>
                            <a:srgbClr val="000000"/>
                          </a:solidFill>
                          <a:effectLst/>
                          <a:latin typeface="Calibri" panose="020F0502020204030204" pitchFamily="34" charset="0"/>
                        </a:rPr>
                        <a:t>Total Deuda Pública Interna más otras obligaciones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C" sz="1400" b="0" i="0" u="none" strike="noStrike">
                          <a:solidFill>
                            <a:srgbClr val="000000"/>
                          </a:solidFill>
                          <a:effectLst/>
                          <a:latin typeface="Calibri" panose="020F0502020204030204" pitchFamily="34" charset="0"/>
                        </a:rPr>
                        <a:t>32.029.944,46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2725743"/>
                  </a:ext>
                </a:extLst>
              </a:tr>
              <a:tr h="415450">
                <a:tc>
                  <a:txBody>
                    <a:bodyPr/>
                    <a:lstStyle/>
                    <a:p>
                      <a:pPr algn="ctr" fontAlgn="ctr"/>
                      <a:r>
                        <a:rPr lang="es-ES" sz="1400" b="1" i="0" u="none" strike="noStrike">
                          <a:solidFill>
                            <a:srgbClr val="FFFFFF"/>
                          </a:solidFill>
                          <a:effectLst/>
                          <a:latin typeface="Calibri" panose="020F0502020204030204" pitchFamily="34" charset="0"/>
                        </a:rPr>
                        <a:t>Total Deuda Pública Consolidada más otras obligaciones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a:txBody>
                    <a:bodyPr/>
                    <a:lstStyle/>
                    <a:p>
                      <a:pPr algn="r" fontAlgn="ctr"/>
                      <a:r>
                        <a:rPr lang="es-EC" sz="1400" b="1" i="0" u="none" strike="noStrike" dirty="0">
                          <a:solidFill>
                            <a:srgbClr val="FFFFFF"/>
                          </a:solidFill>
                          <a:effectLst/>
                          <a:latin typeface="Calibri" panose="020F0502020204030204" pitchFamily="34" charset="0"/>
                        </a:rPr>
                        <a:t>80.784.820,98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extLst>
                  <a:ext uri="{0D108BD9-81ED-4DB2-BD59-A6C34878D82A}">
                    <a16:rowId xmlns:a16="http://schemas.microsoft.com/office/drawing/2014/main" val="1971172523"/>
                  </a:ext>
                </a:extLst>
              </a:tr>
            </a:tbl>
          </a:graphicData>
        </a:graphic>
      </p:graphicFrame>
    </p:spTree>
    <p:extLst>
      <p:ext uri="{BB962C8B-B14F-4D97-AF65-F5344CB8AC3E}">
        <p14:creationId xmlns:p14="http://schemas.microsoft.com/office/powerpoint/2010/main" val="37262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96197" y="325438"/>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6" name="Imagen 5"/>
          <p:cNvPicPr>
            <a:picLocks noChangeAspect="1"/>
          </p:cNvPicPr>
          <p:nvPr/>
        </p:nvPicPr>
        <p:blipFill>
          <a:blip r:embed="rId2"/>
          <a:stretch>
            <a:fillRect/>
          </a:stretch>
        </p:blipFill>
        <p:spPr>
          <a:xfrm>
            <a:off x="535002" y="964149"/>
            <a:ext cx="11121172" cy="4710573"/>
          </a:xfrm>
          <a:prstGeom prst="rect">
            <a:avLst/>
          </a:prstGeom>
        </p:spPr>
      </p:pic>
    </p:spTree>
    <p:extLst>
      <p:ext uri="{BB962C8B-B14F-4D97-AF65-F5344CB8AC3E}">
        <p14:creationId xmlns:p14="http://schemas.microsoft.com/office/powerpoint/2010/main" val="176516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6" name="Título 1">
            <a:extLst>
              <a:ext uri="{FF2B5EF4-FFF2-40B4-BE49-F238E27FC236}">
                <a16:creationId xmlns:a16="http://schemas.microsoft.com/office/drawing/2014/main" id="{6628611F-24A1-446D-A9C8-0FCD1DFBC45F}"/>
              </a:ext>
            </a:extLst>
          </p:cNvPr>
          <p:cNvSpPr txBox="1">
            <a:spLocks/>
          </p:cNvSpPr>
          <p:nvPr/>
        </p:nvSpPr>
        <p:spPr>
          <a:xfrm>
            <a:off x="-2326053" y="103868"/>
            <a:ext cx="10515600" cy="6524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800" dirty="0">
                <a:solidFill>
                  <a:srgbClr val="32266B"/>
                </a:solidFill>
                <a:latin typeface="Arial"/>
                <a:ea typeface="Arial"/>
                <a:cs typeface="Arial"/>
                <a:sym typeface="Arial"/>
              </a:rPr>
              <a:t>ÍNDICE</a:t>
            </a:r>
            <a:r>
              <a:rPr lang="es-EC" sz="2800" dirty="0">
                <a:solidFill>
                  <a:srgbClr val="32266B"/>
                </a:solidFill>
                <a:latin typeface="Arial"/>
                <a:ea typeface="Arial"/>
                <a:cs typeface="Arial"/>
              </a:rPr>
              <a:t> DE CONTENIDOS</a:t>
            </a:r>
          </a:p>
        </p:txBody>
      </p:sp>
      <p:sp>
        <p:nvSpPr>
          <p:cNvPr id="7" name="Marcador de contenido 2">
            <a:extLst>
              <a:ext uri="{FF2B5EF4-FFF2-40B4-BE49-F238E27FC236}">
                <a16:creationId xmlns:a16="http://schemas.microsoft.com/office/drawing/2014/main" id="{A59F3A20-0F64-4321-A0BE-D554CE664289}"/>
              </a:ext>
            </a:extLst>
          </p:cNvPr>
          <p:cNvSpPr txBox="1">
            <a:spLocks noChangeArrowheads="1"/>
          </p:cNvSpPr>
          <p:nvPr/>
        </p:nvSpPr>
        <p:spPr>
          <a:xfrm>
            <a:off x="1565275" y="769712"/>
            <a:ext cx="8963025" cy="494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Font typeface="Wingdings" panose="05000000000000000000" pitchFamily="2" charset="2"/>
              <a:buChar char="Ø"/>
            </a:pPr>
            <a:r>
              <a:rPr lang="es-EC" altLang="es-EC" sz="2000" dirty="0">
                <a:latin typeface="Calibri (Cuerpo)"/>
                <a:cs typeface="Times New Roman" panose="02020603050405020304" pitchFamily="18" charset="0"/>
              </a:rPr>
              <a:t>Presentación.</a:t>
            </a:r>
          </a:p>
          <a:p>
            <a:pPr algn="just">
              <a:buFont typeface="Wingdings" panose="05000000000000000000" pitchFamily="2" charset="2"/>
              <a:buChar char="Ø"/>
            </a:pPr>
            <a:r>
              <a:rPr lang="es-EC" altLang="es-EC" sz="2000" dirty="0">
                <a:latin typeface="Calibri (Cuerpo)"/>
                <a:cs typeface="Times New Roman" panose="02020603050405020304" pitchFamily="18" charset="0"/>
              </a:rPr>
              <a:t>Glosario de aclaraciones y definiciones.</a:t>
            </a:r>
          </a:p>
          <a:p>
            <a:pPr algn="just">
              <a:buFont typeface="Wingdings" panose="05000000000000000000" pitchFamily="2" charset="2"/>
              <a:buChar char="Ø"/>
            </a:pPr>
            <a:r>
              <a:rPr lang="es-EC" altLang="es-EC" sz="2000" dirty="0">
                <a:latin typeface="Calibri (Cuerpo)"/>
                <a:cs typeface="Times New Roman" panose="02020603050405020304" pitchFamily="18" charset="0"/>
              </a:rPr>
              <a:t>Indicador de la Deuda Pública y otras obligaciones del SPNF y la Seguridad Social / PIB.</a:t>
            </a:r>
          </a:p>
          <a:p>
            <a:pPr algn="just">
              <a:buFont typeface="Wingdings" panose="05000000000000000000" pitchFamily="2" charset="2"/>
              <a:buChar char="Ø"/>
            </a:pPr>
            <a:r>
              <a:rPr lang="es-EC" altLang="es-EC" sz="2000" dirty="0">
                <a:latin typeface="Calibri (Cuerpo)"/>
                <a:cs typeface="Times New Roman" panose="02020603050405020304" pitchFamily="18" charset="0"/>
              </a:rPr>
              <a:t>Información de Deuda Externa Agregada y Consolidada.</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Presupuesto General del Estado. 	</a:t>
            </a:r>
          </a:p>
          <a:p>
            <a:pPr algn="just">
              <a:buFont typeface="Wingdings" panose="05000000000000000000" pitchFamily="2" charset="2"/>
              <a:buChar char="Ø"/>
            </a:pPr>
            <a:r>
              <a:rPr lang="es-EC" altLang="es-EC" sz="2000" dirty="0">
                <a:latin typeface="Calibri (Cuerpo)"/>
                <a:cs typeface="Times New Roman" panose="02020603050405020304" pitchFamily="18" charset="0"/>
              </a:rPr>
              <a:t>Información de Deuda Interna Agregada y Consolidada.</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Presupuesto General del Estado.</a:t>
            </a:r>
          </a:p>
          <a:p>
            <a:pPr algn="just">
              <a:buFont typeface="Wingdings" panose="05000000000000000000" pitchFamily="2" charset="2"/>
              <a:buChar char="Ø"/>
            </a:pPr>
            <a:r>
              <a:rPr lang="es-EC" altLang="es-EC" sz="2000" dirty="0">
                <a:latin typeface="Calibri (Cuerpo)"/>
                <a:cs typeface="Times New Roman" panose="02020603050405020304" pitchFamily="18" charset="0"/>
              </a:rPr>
              <a:t>Pasivos contingentes del Gobierno Central de acuerdo con el Artículo 123 del COPLAFIP.</a:t>
            </a:r>
          </a:p>
        </p:txBody>
      </p:sp>
    </p:spTree>
    <p:extLst>
      <p:ext uri="{BB962C8B-B14F-4D97-AF65-F5344CB8AC3E}">
        <p14:creationId xmlns:p14="http://schemas.microsoft.com/office/powerpoint/2010/main" val="38374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525671" y="875933"/>
            <a:ext cx="11445505" cy="5486767"/>
          </a:xfrm>
          <a:prstGeom prst="rect">
            <a:avLst/>
          </a:prstGeom>
        </p:spPr>
      </p:pic>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Tree>
    <p:extLst>
      <p:ext uri="{BB962C8B-B14F-4D97-AF65-F5344CB8AC3E}">
        <p14:creationId xmlns:p14="http://schemas.microsoft.com/office/powerpoint/2010/main" val="31444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Título 1">
            <a:extLst>
              <a:ext uri="{FF2B5EF4-FFF2-40B4-BE49-F238E27FC236}">
                <a16:creationId xmlns:a16="http://schemas.microsoft.com/office/drawing/2014/main" id="{5900A355-54CA-4AD8-85BF-0C1AB8D3C3DA}"/>
              </a:ext>
            </a:extLst>
          </p:cNvPr>
          <p:cNvSpPr txBox="1">
            <a:spLocks/>
          </p:cNvSpPr>
          <p:nvPr/>
        </p:nvSpPr>
        <p:spPr bwMode="auto">
          <a:xfrm>
            <a:off x="685800"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9" name="Imagen 8">
            <a:extLst>
              <a:ext uri="{FF2B5EF4-FFF2-40B4-BE49-F238E27FC236}">
                <a16:creationId xmlns:a16="http://schemas.microsoft.com/office/drawing/2014/main" id="{26E1CC78-2662-431A-A731-2DD9CBACD6D0}"/>
              </a:ext>
            </a:extLst>
          </p:cNvPr>
          <p:cNvPicPr>
            <a:picLocks noChangeAspect="1"/>
          </p:cNvPicPr>
          <p:nvPr/>
        </p:nvPicPr>
        <p:blipFill>
          <a:blip r:embed="rId2"/>
          <a:stretch>
            <a:fillRect/>
          </a:stretch>
        </p:blipFill>
        <p:spPr>
          <a:xfrm>
            <a:off x="428625" y="1083469"/>
            <a:ext cx="11382375" cy="1937426"/>
          </a:xfrm>
          <a:prstGeom prst="rect">
            <a:avLst/>
          </a:prstGeom>
        </p:spPr>
      </p:pic>
      <p:pic>
        <p:nvPicPr>
          <p:cNvPr id="11" name="Imagen 10">
            <a:extLst>
              <a:ext uri="{FF2B5EF4-FFF2-40B4-BE49-F238E27FC236}">
                <a16:creationId xmlns:a16="http://schemas.microsoft.com/office/drawing/2014/main" id="{FB53847B-68C0-48BC-9C4B-CE8B99CFD173}"/>
              </a:ext>
            </a:extLst>
          </p:cNvPr>
          <p:cNvPicPr>
            <a:picLocks noChangeAspect="1"/>
          </p:cNvPicPr>
          <p:nvPr/>
        </p:nvPicPr>
        <p:blipFill>
          <a:blip r:embed="rId3"/>
          <a:stretch>
            <a:fillRect/>
          </a:stretch>
        </p:blipFill>
        <p:spPr>
          <a:xfrm>
            <a:off x="428625" y="3837106"/>
            <a:ext cx="11639550" cy="1504950"/>
          </a:xfrm>
          <a:prstGeom prst="rect">
            <a:avLst/>
          </a:prstGeom>
        </p:spPr>
      </p:pic>
      <p:sp>
        <p:nvSpPr>
          <p:cNvPr id="12" name="Rectángulo 11">
            <a:extLst>
              <a:ext uri="{FF2B5EF4-FFF2-40B4-BE49-F238E27FC236}">
                <a16:creationId xmlns:a16="http://schemas.microsoft.com/office/drawing/2014/main" id="{485BA35A-E5F3-4F3B-9DD4-D5FC1EA2B1AC}"/>
              </a:ext>
            </a:extLst>
          </p:cNvPr>
          <p:cNvSpPr/>
          <p:nvPr/>
        </p:nvSpPr>
        <p:spPr>
          <a:xfrm>
            <a:off x="428624" y="5512593"/>
            <a:ext cx="8855075" cy="307777"/>
          </a:xfrm>
          <a:prstGeom prst="rect">
            <a:avLst/>
          </a:prstGeom>
        </p:spPr>
        <p:txBody>
          <a:bodyPr wrap="square">
            <a:spAutoFit/>
          </a:bodyPr>
          <a:lstStyle/>
          <a:p>
            <a:r>
              <a:rPr lang="es-ES" i="1" dirty="0">
                <a:latin typeface="Calibri" panose="020F0502020204030204" pitchFamily="34" charset="0"/>
              </a:rPr>
              <a:t>Nota (1):  No forman parte de la Deuda Pública ni tampoco del indicador Deuda y otras obligaciones sobre el PIB</a:t>
            </a:r>
            <a:r>
              <a:rPr lang="es-ES" dirty="0"/>
              <a:t> </a:t>
            </a:r>
            <a:endParaRPr lang="es-EC" dirty="0"/>
          </a:p>
        </p:txBody>
      </p:sp>
    </p:spTree>
    <p:extLst>
      <p:ext uri="{BB962C8B-B14F-4D97-AF65-F5344CB8AC3E}">
        <p14:creationId xmlns:p14="http://schemas.microsoft.com/office/powerpoint/2010/main" val="4082093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EA48F10-0ACD-4BA0-87C5-E6A442FB2122}"/>
              </a:ext>
            </a:extLst>
          </p:cNvPr>
          <p:cNvSpPr txBox="1">
            <a:spLocks/>
          </p:cNvSpPr>
          <p:nvPr/>
        </p:nvSpPr>
        <p:spPr bwMode="auto">
          <a:xfrm>
            <a:off x="679340" y="68439"/>
            <a:ext cx="11301165" cy="1084439"/>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AGREGADA DEL PRESUPUESTO GENERAL DEL ESTADO  </a:t>
            </a:r>
          </a:p>
        </p:txBody>
      </p:sp>
      <p:sp>
        <p:nvSpPr>
          <p:cNvPr id="5" name="Título 1">
            <a:extLst>
              <a:ext uri="{FF2B5EF4-FFF2-40B4-BE49-F238E27FC236}">
                <a16:creationId xmlns:a16="http://schemas.microsoft.com/office/drawing/2014/main" id="{809B0C65-93BF-4FFF-B66E-98F8EA626D30}"/>
              </a:ext>
            </a:extLst>
          </p:cNvPr>
          <p:cNvSpPr txBox="1">
            <a:spLocks/>
          </p:cNvSpPr>
          <p:nvPr/>
        </p:nvSpPr>
        <p:spPr bwMode="auto">
          <a:xfrm>
            <a:off x="6920089" y="2269067"/>
            <a:ext cx="3982860" cy="51999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diciembre 2024</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49082728-CB47-4409-9213-CED9B7BB030A}"/>
              </a:ext>
            </a:extLst>
          </p:cNvPr>
          <p:cNvSpPr/>
          <p:nvPr/>
        </p:nvSpPr>
        <p:spPr>
          <a:xfrm>
            <a:off x="6920089" y="2789060"/>
            <a:ext cx="4594578" cy="2200628"/>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graphicFrame>
        <p:nvGraphicFramePr>
          <p:cNvPr id="3" name="Tabla 2">
            <a:extLst>
              <a:ext uri="{FF2B5EF4-FFF2-40B4-BE49-F238E27FC236}">
                <a16:creationId xmlns:a16="http://schemas.microsoft.com/office/drawing/2014/main" id="{8904680D-72E4-4D4D-AC62-EA20EDA1091A}"/>
              </a:ext>
            </a:extLst>
          </p:cNvPr>
          <p:cNvGraphicFramePr>
            <a:graphicFrameLocks noGrp="1"/>
          </p:cNvGraphicFramePr>
          <p:nvPr>
            <p:extLst>
              <p:ext uri="{D42A27DB-BD31-4B8C-83A1-F6EECF244321}">
                <p14:modId xmlns:p14="http://schemas.microsoft.com/office/powerpoint/2010/main" val="887957509"/>
              </p:ext>
            </p:extLst>
          </p:nvPr>
        </p:nvGraphicFramePr>
        <p:xfrm>
          <a:off x="7090128" y="2910204"/>
          <a:ext cx="4254500" cy="1958340"/>
        </p:xfrm>
        <a:graphic>
          <a:graphicData uri="http://schemas.openxmlformats.org/drawingml/2006/table">
            <a:tbl>
              <a:tblPr/>
              <a:tblGrid>
                <a:gridCol w="2930675">
                  <a:extLst>
                    <a:ext uri="{9D8B030D-6E8A-4147-A177-3AD203B41FA5}">
                      <a16:colId xmlns:a16="http://schemas.microsoft.com/office/drawing/2014/main" val="198185016"/>
                    </a:ext>
                  </a:extLst>
                </a:gridCol>
                <a:gridCol w="1323825">
                  <a:extLst>
                    <a:ext uri="{9D8B030D-6E8A-4147-A177-3AD203B41FA5}">
                      <a16:colId xmlns:a16="http://schemas.microsoft.com/office/drawing/2014/main" val="2260529685"/>
                    </a:ext>
                  </a:extLst>
                </a:gridCol>
              </a:tblGrid>
              <a:tr h="592681">
                <a:tc>
                  <a:txBody>
                    <a:bodyPr/>
                    <a:lstStyle/>
                    <a:p>
                      <a:pPr algn="ctr" fontAlgn="ctr"/>
                      <a:r>
                        <a:rPr lang="es-EC" sz="1400" b="1" i="0" u="none" strike="noStrike">
                          <a:solidFill>
                            <a:srgbClr val="FFFFFF"/>
                          </a:solidFill>
                          <a:effectLst/>
                          <a:latin typeface="Calibri" panose="020F0502020204030204" pitchFamily="34" charset="0"/>
                        </a:rPr>
                        <a:t>CONCEPTO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a:txBody>
                    <a:bodyPr/>
                    <a:lstStyle/>
                    <a:p>
                      <a:pPr algn="ctr" fontAlgn="ctr"/>
                      <a:r>
                        <a:rPr lang="es-EC" sz="1400" b="1" i="0" u="none" strike="noStrike">
                          <a:solidFill>
                            <a:srgbClr val="FFFFFF"/>
                          </a:solidFill>
                          <a:effectLst/>
                          <a:latin typeface="Calibri" panose="020F0502020204030204" pitchFamily="34" charset="0"/>
                        </a:rPr>
                        <a:t>PRESUPUESTO GENERAL DEL ESTADO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extLst>
                  <a:ext uri="{0D108BD9-81ED-4DB2-BD59-A6C34878D82A}">
                    <a16:rowId xmlns:a16="http://schemas.microsoft.com/office/drawing/2014/main" val="2854610931"/>
                  </a:ext>
                </a:extLst>
              </a:tr>
              <a:tr h="398017">
                <a:tc>
                  <a:txBody>
                    <a:bodyPr/>
                    <a:lstStyle/>
                    <a:p>
                      <a:pPr algn="l" fontAlgn="b"/>
                      <a:r>
                        <a:rPr lang="es-ES" sz="1400" b="0" i="0" u="none" strike="noStrike">
                          <a:solidFill>
                            <a:srgbClr val="000000"/>
                          </a:solidFill>
                          <a:effectLst/>
                          <a:latin typeface="Calibri" panose="020F0502020204030204" pitchFamily="34" charset="0"/>
                        </a:rPr>
                        <a:t>Total Deuda Pública Externa más otras obligaciones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C" sz="1400" b="0" i="0" u="none" strike="noStrike">
                          <a:solidFill>
                            <a:srgbClr val="000000"/>
                          </a:solidFill>
                          <a:effectLst/>
                          <a:latin typeface="Calibri" panose="020F0502020204030204" pitchFamily="34" charset="0"/>
                        </a:rPr>
                        <a:t>46.784.338,91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9998900"/>
                  </a:ext>
                </a:extLst>
              </a:tr>
              <a:tr h="398017">
                <a:tc>
                  <a:txBody>
                    <a:bodyPr/>
                    <a:lstStyle/>
                    <a:p>
                      <a:pPr algn="l" fontAlgn="b"/>
                      <a:r>
                        <a:rPr lang="es-ES" sz="1400" b="0" i="0" u="none" strike="noStrike" dirty="0">
                          <a:solidFill>
                            <a:srgbClr val="000000"/>
                          </a:solidFill>
                          <a:effectLst/>
                          <a:latin typeface="Calibri" panose="020F0502020204030204" pitchFamily="34" charset="0"/>
                        </a:rPr>
                        <a:t>Total Deuda Pública Interna más otras obligaciones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C" sz="1400" b="0" i="0" u="none" strike="noStrike">
                          <a:solidFill>
                            <a:srgbClr val="000000"/>
                          </a:solidFill>
                          <a:effectLst/>
                          <a:latin typeface="Calibri" panose="020F0502020204030204" pitchFamily="34" charset="0"/>
                        </a:rPr>
                        <a:t>28.314.422,75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9351923"/>
                  </a:ext>
                </a:extLst>
              </a:tr>
              <a:tr h="398017">
                <a:tc>
                  <a:txBody>
                    <a:bodyPr/>
                    <a:lstStyle/>
                    <a:p>
                      <a:pPr algn="ctr" fontAlgn="ctr"/>
                      <a:r>
                        <a:rPr lang="es-ES" sz="1400" b="1" i="0" u="none" strike="noStrike">
                          <a:solidFill>
                            <a:srgbClr val="FFFFFF"/>
                          </a:solidFill>
                          <a:effectLst/>
                          <a:latin typeface="Calibri" panose="020F0502020204030204" pitchFamily="34" charset="0"/>
                        </a:rPr>
                        <a:t>Total Deuda Pública Consolidada más otras obligaciones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a:txBody>
                    <a:bodyPr/>
                    <a:lstStyle/>
                    <a:p>
                      <a:pPr algn="r" fontAlgn="ctr"/>
                      <a:r>
                        <a:rPr lang="es-EC" sz="1400" b="1" i="0" u="none" strike="noStrike" dirty="0">
                          <a:solidFill>
                            <a:srgbClr val="FFFFFF"/>
                          </a:solidFill>
                          <a:effectLst/>
                          <a:latin typeface="Calibri" panose="020F0502020204030204" pitchFamily="34" charset="0"/>
                        </a:rPr>
                        <a:t>75.098.761,66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extLst>
                  <a:ext uri="{0D108BD9-81ED-4DB2-BD59-A6C34878D82A}">
                    <a16:rowId xmlns:a16="http://schemas.microsoft.com/office/drawing/2014/main" val="239338024"/>
                  </a:ext>
                </a:extLst>
              </a:tr>
            </a:tbl>
          </a:graphicData>
        </a:graphic>
      </p:graphicFrame>
    </p:spTree>
    <p:extLst>
      <p:ext uri="{BB962C8B-B14F-4D97-AF65-F5344CB8AC3E}">
        <p14:creationId xmlns:p14="http://schemas.microsoft.com/office/powerpoint/2010/main" val="243124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7" name="Imagen 6">
            <a:extLst>
              <a:ext uri="{FF2B5EF4-FFF2-40B4-BE49-F238E27FC236}">
                <a16:creationId xmlns:a16="http://schemas.microsoft.com/office/drawing/2014/main" id="{4346D8FD-3E08-4373-A207-406219E00AF5}"/>
              </a:ext>
            </a:extLst>
          </p:cNvPr>
          <p:cNvPicPr>
            <a:picLocks noChangeAspect="1"/>
          </p:cNvPicPr>
          <p:nvPr/>
        </p:nvPicPr>
        <p:blipFill>
          <a:blip r:embed="rId2"/>
          <a:stretch>
            <a:fillRect/>
          </a:stretch>
        </p:blipFill>
        <p:spPr>
          <a:xfrm>
            <a:off x="419100" y="967455"/>
            <a:ext cx="11353799" cy="4747545"/>
          </a:xfrm>
          <a:prstGeom prst="rect">
            <a:avLst/>
          </a:prstGeom>
        </p:spPr>
      </p:pic>
    </p:spTree>
    <p:extLst>
      <p:ext uri="{BB962C8B-B14F-4D97-AF65-F5344CB8AC3E}">
        <p14:creationId xmlns:p14="http://schemas.microsoft.com/office/powerpoint/2010/main" val="283491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7" name="Imagen 6">
            <a:extLst>
              <a:ext uri="{FF2B5EF4-FFF2-40B4-BE49-F238E27FC236}">
                <a16:creationId xmlns:a16="http://schemas.microsoft.com/office/drawing/2014/main" id="{7AFC5E67-DD85-4EC9-AE54-33112018F78A}"/>
              </a:ext>
            </a:extLst>
          </p:cNvPr>
          <p:cNvPicPr>
            <a:picLocks noChangeAspect="1"/>
          </p:cNvPicPr>
          <p:nvPr/>
        </p:nvPicPr>
        <p:blipFill>
          <a:blip r:embed="rId2"/>
          <a:stretch>
            <a:fillRect/>
          </a:stretch>
        </p:blipFill>
        <p:spPr>
          <a:xfrm>
            <a:off x="668604" y="984250"/>
            <a:ext cx="10854792" cy="5086350"/>
          </a:xfrm>
          <a:prstGeom prst="rect">
            <a:avLst/>
          </a:prstGeom>
        </p:spPr>
      </p:pic>
    </p:spTree>
    <p:extLst>
      <p:ext uri="{BB962C8B-B14F-4D97-AF65-F5344CB8AC3E}">
        <p14:creationId xmlns:p14="http://schemas.microsoft.com/office/powerpoint/2010/main" val="239883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Título 1">
            <a:extLst>
              <a:ext uri="{FF2B5EF4-FFF2-40B4-BE49-F238E27FC236}">
                <a16:creationId xmlns:a16="http://schemas.microsoft.com/office/drawing/2014/main" id="{343A7AA1-39C0-4E5D-983E-626194029710}"/>
              </a:ext>
            </a:extLst>
          </p:cNvPr>
          <p:cNvSpPr txBox="1">
            <a:spLocks/>
          </p:cNvSpPr>
          <p:nvPr/>
        </p:nvSpPr>
        <p:spPr bwMode="auto">
          <a:xfrm>
            <a:off x="685800" y="33909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9" name="Imagen 8">
            <a:extLst>
              <a:ext uri="{FF2B5EF4-FFF2-40B4-BE49-F238E27FC236}">
                <a16:creationId xmlns:a16="http://schemas.microsoft.com/office/drawing/2014/main" id="{73A63011-D067-4F20-9C43-6ED2879A6C25}"/>
              </a:ext>
            </a:extLst>
          </p:cNvPr>
          <p:cNvPicPr>
            <a:picLocks noChangeAspect="1"/>
          </p:cNvPicPr>
          <p:nvPr/>
        </p:nvPicPr>
        <p:blipFill>
          <a:blip r:embed="rId2"/>
          <a:stretch>
            <a:fillRect/>
          </a:stretch>
        </p:blipFill>
        <p:spPr>
          <a:xfrm>
            <a:off x="549278" y="1067473"/>
            <a:ext cx="11093443" cy="2125379"/>
          </a:xfrm>
          <a:prstGeom prst="rect">
            <a:avLst/>
          </a:prstGeom>
        </p:spPr>
      </p:pic>
      <p:pic>
        <p:nvPicPr>
          <p:cNvPr id="11" name="Imagen 10">
            <a:extLst>
              <a:ext uri="{FF2B5EF4-FFF2-40B4-BE49-F238E27FC236}">
                <a16:creationId xmlns:a16="http://schemas.microsoft.com/office/drawing/2014/main" id="{3916DC7A-3912-470E-806D-9483D35EA86F}"/>
              </a:ext>
            </a:extLst>
          </p:cNvPr>
          <p:cNvPicPr>
            <a:picLocks noChangeAspect="1"/>
          </p:cNvPicPr>
          <p:nvPr/>
        </p:nvPicPr>
        <p:blipFill>
          <a:blip r:embed="rId3"/>
          <a:stretch>
            <a:fillRect/>
          </a:stretch>
        </p:blipFill>
        <p:spPr>
          <a:xfrm>
            <a:off x="549278" y="3981061"/>
            <a:ext cx="11093443" cy="1866187"/>
          </a:xfrm>
          <a:prstGeom prst="rect">
            <a:avLst/>
          </a:prstGeom>
        </p:spPr>
      </p:pic>
    </p:spTree>
    <p:extLst>
      <p:ext uri="{BB962C8B-B14F-4D97-AF65-F5344CB8AC3E}">
        <p14:creationId xmlns:p14="http://schemas.microsoft.com/office/powerpoint/2010/main" val="30272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333CC1A-CD2F-4E18-83E8-C38884633333}"/>
              </a:ext>
            </a:extLst>
          </p:cNvPr>
          <p:cNvSpPr txBox="1">
            <a:spLocks/>
          </p:cNvSpPr>
          <p:nvPr/>
        </p:nvSpPr>
        <p:spPr bwMode="auto">
          <a:xfrm>
            <a:off x="685800" y="323850"/>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PASIVOS CONTINGENTES</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Título 1">
            <a:extLst>
              <a:ext uri="{FF2B5EF4-FFF2-40B4-BE49-F238E27FC236}">
                <a16:creationId xmlns:a16="http://schemas.microsoft.com/office/drawing/2014/main" id="{3633FC1F-AD2A-4727-AD00-557A6E335369}"/>
              </a:ext>
            </a:extLst>
          </p:cNvPr>
          <p:cNvSpPr>
            <a:spLocks noGrp="1" noChangeArrowheads="1"/>
          </p:cNvSpPr>
          <p:nvPr>
            <p:ph type="title"/>
          </p:nvPr>
        </p:nvSpPr>
        <p:spPr>
          <a:xfrm>
            <a:off x="6494106" y="150812"/>
            <a:ext cx="5483290" cy="739775"/>
          </a:xfrm>
        </p:spPr>
        <p:txBody>
          <a:bodyPr>
            <a:noAutofit/>
          </a:bodyPr>
          <a:lstStyle/>
          <a:p>
            <a:pPr algn="ctr"/>
            <a:r>
              <a:rPr lang="en-US" altLang="es-EC" sz="2800" kern="1200" dirty="0">
                <a:solidFill>
                  <a:srgbClr val="32266B"/>
                </a:solidFill>
                <a:latin typeface="Arial"/>
                <a:ea typeface="Arial"/>
                <a:cs typeface="Arial"/>
                <a:sym typeface="Arial"/>
              </a:rPr>
              <a:t>PASIVOS</a:t>
            </a:r>
            <a:r>
              <a:rPr lang="en-US" altLang="es-EC" sz="2800" kern="1200" dirty="0">
                <a:solidFill>
                  <a:srgbClr val="32266B"/>
                </a:solidFill>
                <a:latin typeface="Arial"/>
                <a:ea typeface="Arial"/>
                <a:cs typeface="Arial"/>
              </a:rPr>
              <a:t> CONTINGENTES</a:t>
            </a:r>
            <a:endParaRPr lang="es-EC" altLang="es-EC" sz="2800" kern="1200" dirty="0">
              <a:solidFill>
                <a:srgbClr val="32266B"/>
              </a:solidFill>
              <a:latin typeface="Arial"/>
              <a:ea typeface="Arial"/>
              <a:cs typeface="Arial"/>
            </a:endParaRPr>
          </a:p>
        </p:txBody>
      </p:sp>
      <p:sp>
        <p:nvSpPr>
          <p:cNvPr id="6" name="CuadroTexto 5">
            <a:extLst>
              <a:ext uri="{FF2B5EF4-FFF2-40B4-BE49-F238E27FC236}">
                <a16:creationId xmlns:a16="http://schemas.microsoft.com/office/drawing/2014/main" id="{F6C68CED-9C53-4134-A5C8-DA7CF2B632CD}"/>
              </a:ext>
            </a:extLst>
          </p:cNvPr>
          <p:cNvSpPr txBox="1"/>
          <p:nvPr/>
        </p:nvSpPr>
        <p:spPr>
          <a:xfrm>
            <a:off x="1894113" y="1248636"/>
            <a:ext cx="6202117" cy="584775"/>
          </a:xfrm>
          <a:prstGeom prst="rect">
            <a:avLst/>
          </a:prstGeom>
          <a:noFill/>
        </p:spPr>
        <p:txBody>
          <a:bodyPr wrap="square">
            <a:spAutoFit/>
          </a:bodyPr>
          <a:lstStyle/>
          <a:p>
            <a:pPr>
              <a:defRPr/>
            </a:pPr>
            <a:endParaRPr lang="es-EC" altLang="es-EC" sz="1200" b="1" i="1" dirty="0">
              <a:latin typeface="Calibri Light" panose="020F0302020204030204" pitchFamily="34" charset="0"/>
              <a:cs typeface="Times New Roman" panose="02020603050405020304" pitchFamily="18" charset="0"/>
            </a:endParaRPr>
          </a:p>
          <a:p>
            <a:pPr>
              <a:defRPr/>
            </a:pPr>
            <a:r>
              <a:rPr lang="es-EC" altLang="es-EC" sz="2000" b="1" i="1" dirty="0">
                <a:latin typeface="Calibri Light" panose="020F0302020204030204" pitchFamily="34" charset="0"/>
                <a:cs typeface="Times New Roman" panose="02020603050405020304" pitchFamily="18" charset="0"/>
              </a:rPr>
              <a:t>Corte a diciembre 2024</a:t>
            </a:r>
          </a:p>
        </p:txBody>
      </p:sp>
      <p:pic>
        <p:nvPicPr>
          <p:cNvPr id="7" name="Imagen 6"/>
          <p:cNvPicPr>
            <a:picLocks noChangeAspect="1"/>
          </p:cNvPicPr>
          <p:nvPr/>
        </p:nvPicPr>
        <p:blipFill>
          <a:blip r:embed="rId2"/>
          <a:stretch>
            <a:fillRect/>
          </a:stretch>
        </p:blipFill>
        <p:spPr>
          <a:xfrm>
            <a:off x="1993211" y="1841029"/>
            <a:ext cx="7386697" cy="3289096"/>
          </a:xfrm>
          <a:prstGeom prst="rect">
            <a:avLst/>
          </a:prstGeom>
        </p:spPr>
      </p:pic>
    </p:spTree>
    <p:extLst>
      <p:ext uri="{BB962C8B-B14F-4D97-AF65-F5344CB8AC3E}">
        <p14:creationId xmlns:p14="http://schemas.microsoft.com/office/powerpoint/2010/main" val="980024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8"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2225675" y="2617788"/>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GOTHAM-LIGHT" pitchFamily="2" charset="0"/>
              </a:rPr>
              <a:t>Deuda </a:t>
            </a:r>
            <a:r>
              <a:rPr lang="en-US" altLang="es-EC" sz="4000" dirty="0" err="1">
                <a:solidFill>
                  <a:schemeClr val="bg1"/>
                </a:solidFill>
                <a:latin typeface="GOTHAM-LIGHT" pitchFamily="2" charset="0"/>
              </a:rPr>
              <a:t>Consolidada</a:t>
            </a:r>
            <a:r>
              <a:rPr lang="en-US" altLang="es-EC" sz="4000" dirty="0">
                <a:solidFill>
                  <a:schemeClr val="bg1"/>
                </a:solidFill>
                <a:latin typeface="GOTHAM-LIGHT" pitchFamily="2" charset="0"/>
              </a:rPr>
              <a:t> </a:t>
            </a:r>
            <a:endParaRPr lang="es-EC" altLang="es-EC" sz="4000" dirty="0">
              <a:solidFill>
                <a:schemeClr val="bg1"/>
              </a:solidFill>
              <a:latin typeface="GOTHAM-LIGHT" pitchFamily="2" charset="0"/>
            </a:endParaRPr>
          </a:p>
        </p:txBody>
      </p:sp>
    </p:spTree>
    <p:extLst>
      <p:ext uri="{BB962C8B-B14F-4D97-AF65-F5344CB8AC3E}">
        <p14:creationId xmlns:p14="http://schemas.microsoft.com/office/powerpoint/2010/main" val="51224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56196BB-B126-49A7-87D3-033FBAD7D135}"/>
              </a:ext>
            </a:extLst>
          </p:cNvPr>
          <p:cNvSpPr txBox="1">
            <a:spLocks/>
          </p:cNvSpPr>
          <p:nvPr/>
        </p:nvSpPr>
        <p:spPr bwMode="auto">
          <a:xfrm>
            <a:off x="653012" y="130629"/>
            <a:ext cx="11243517" cy="877952"/>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TOTAL</a:t>
            </a:r>
          </a:p>
        </p:txBody>
      </p:sp>
      <p:sp>
        <p:nvSpPr>
          <p:cNvPr id="5" name="Título 1">
            <a:extLst>
              <a:ext uri="{FF2B5EF4-FFF2-40B4-BE49-F238E27FC236}">
                <a16:creationId xmlns:a16="http://schemas.microsoft.com/office/drawing/2014/main" id="{0AE48A19-B7E6-45C0-B04C-1D3A31AB7856}"/>
              </a:ext>
            </a:extLst>
          </p:cNvPr>
          <p:cNvSpPr txBox="1">
            <a:spLocks/>
          </p:cNvSpPr>
          <p:nvPr/>
        </p:nvSpPr>
        <p:spPr bwMode="auto">
          <a:xfrm>
            <a:off x="6897511" y="2381250"/>
            <a:ext cx="4005438" cy="32861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DICIEMBRE 2024</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Miles de dólares USD</a:t>
            </a:r>
          </a:p>
        </p:txBody>
      </p:sp>
      <p:sp>
        <p:nvSpPr>
          <p:cNvPr id="6" name="Rectángulo: esquinas redondeadas 10">
            <a:extLst>
              <a:ext uri="{FF2B5EF4-FFF2-40B4-BE49-F238E27FC236}">
                <a16:creationId xmlns:a16="http://schemas.microsoft.com/office/drawing/2014/main" id="{651F8E05-3BF2-4751-9CBD-9C2B177EE8AF}"/>
              </a:ext>
            </a:extLst>
          </p:cNvPr>
          <p:cNvSpPr/>
          <p:nvPr/>
        </p:nvSpPr>
        <p:spPr>
          <a:xfrm>
            <a:off x="6987822" y="2800351"/>
            <a:ext cx="4730044" cy="215547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graphicFrame>
        <p:nvGraphicFramePr>
          <p:cNvPr id="7" name="Tabla 6">
            <a:extLst>
              <a:ext uri="{FF2B5EF4-FFF2-40B4-BE49-F238E27FC236}">
                <a16:creationId xmlns:a16="http://schemas.microsoft.com/office/drawing/2014/main" id="{204F92B2-E8EB-49A8-A0F0-95C20274FDFE}"/>
              </a:ext>
            </a:extLst>
          </p:cNvPr>
          <p:cNvGraphicFramePr>
            <a:graphicFrameLocks noGrp="1"/>
          </p:cNvGraphicFramePr>
          <p:nvPr>
            <p:extLst>
              <p:ext uri="{D42A27DB-BD31-4B8C-83A1-F6EECF244321}">
                <p14:modId xmlns:p14="http://schemas.microsoft.com/office/powerpoint/2010/main" val="1883990781"/>
              </p:ext>
            </p:extLst>
          </p:nvPr>
        </p:nvGraphicFramePr>
        <p:xfrm>
          <a:off x="7080955" y="2894154"/>
          <a:ext cx="4543778" cy="1967865"/>
        </p:xfrm>
        <a:graphic>
          <a:graphicData uri="http://schemas.openxmlformats.org/drawingml/2006/table">
            <a:tbl>
              <a:tblPr/>
              <a:tblGrid>
                <a:gridCol w="3129941">
                  <a:extLst>
                    <a:ext uri="{9D8B030D-6E8A-4147-A177-3AD203B41FA5}">
                      <a16:colId xmlns:a16="http://schemas.microsoft.com/office/drawing/2014/main" val="48025279"/>
                    </a:ext>
                  </a:extLst>
                </a:gridCol>
                <a:gridCol w="1413837">
                  <a:extLst>
                    <a:ext uri="{9D8B030D-6E8A-4147-A177-3AD203B41FA5}">
                      <a16:colId xmlns:a16="http://schemas.microsoft.com/office/drawing/2014/main" val="233210894"/>
                    </a:ext>
                  </a:extLst>
                </a:gridCol>
              </a:tblGrid>
              <a:tr h="396204">
                <a:tc>
                  <a:txBody>
                    <a:bodyPr/>
                    <a:lstStyle/>
                    <a:p>
                      <a:pPr algn="ctr" fontAlgn="ctr"/>
                      <a:r>
                        <a:rPr lang="es-EC" sz="1400" b="1" i="0" u="none" strike="noStrike">
                          <a:solidFill>
                            <a:srgbClr val="FFFFFF"/>
                          </a:solidFill>
                          <a:effectLst/>
                          <a:latin typeface="Calibri" panose="020F0502020204030204" pitchFamily="34" charset="0"/>
                        </a:rPr>
                        <a:t>CONCEPTO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a:txBody>
                    <a:bodyPr/>
                    <a:lstStyle/>
                    <a:p>
                      <a:pPr algn="ctr" fontAlgn="ctr"/>
                      <a:r>
                        <a:rPr lang="es-EC" sz="1400" b="1" i="0" u="none" strike="noStrike">
                          <a:solidFill>
                            <a:srgbClr val="FFFFFF"/>
                          </a:solidFill>
                          <a:effectLst/>
                          <a:latin typeface="Calibri" panose="020F0502020204030204" pitchFamily="34" charset="0"/>
                        </a:rPr>
                        <a:t>SECTOR PÚBLICO 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extLst>
                  <a:ext uri="{0D108BD9-81ED-4DB2-BD59-A6C34878D82A}">
                    <a16:rowId xmlns:a16="http://schemas.microsoft.com/office/drawing/2014/main" val="4092549792"/>
                  </a:ext>
                </a:extLst>
              </a:tr>
              <a:tr h="396204">
                <a:tc>
                  <a:txBody>
                    <a:bodyPr/>
                    <a:lstStyle/>
                    <a:p>
                      <a:pPr algn="l" fontAlgn="b"/>
                      <a:r>
                        <a:rPr lang="es-ES" sz="1400" b="0" i="0" u="none" strike="noStrike">
                          <a:solidFill>
                            <a:srgbClr val="000000"/>
                          </a:solidFill>
                          <a:effectLst/>
                          <a:latin typeface="Calibri" panose="020F0502020204030204" pitchFamily="34" charset="0"/>
                        </a:rPr>
                        <a:t>Total Deuda Pública Externa más otras obligaciones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C" sz="1400" b="0" i="0" u="none" strike="noStrike">
                          <a:solidFill>
                            <a:srgbClr val="000000"/>
                          </a:solidFill>
                          <a:effectLst/>
                          <a:latin typeface="Calibri" panose="020F0502020204030204" pitchFamily="34" charset="0"/>
                        </a:rPr>
                        <a:t>49.910.665,50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9625765"/>
                  </a:ext>
                </a:extLst>
              </a:tr>
              <a:tr h="396204">
                <a:tc>
                  <a:txBody>
                    <a:bodyPr/>
                    <a:lstStyle/>
                    <a:p>
                      <a:pPr algn="l" fontAlgn="b"/>
                      <a:r>
                        <a:rPr lang="es-ES" sz="1400" b="0" i="0" u="none" strike="noStrike">
                          <a:solidFill>
                            <a:srgbClr val="000000"/>
                          </a:solidFill>
                          <a:effectLst/>
                          <a:latin typeface="Calibri" panose="020F0502020204030204" pitchFamily="34" charset="0"/>
                        </a:rPr>
                        <a:t>Total Deuda Pública Interna más otras obligaciones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C" sz="1400" b="0" i="0" u="none" strike="noStrike">
                          <a:solidFill>
                            <a:srgbClr val="000000"/>
                          </a:solidFill>
                          <a:effectLst/>
                          <a:latin typeface="Calibri" panose="020F0502020204030204" pitchFamily="34" charset="0"/>
                        </a:rPr>
                        <a:t>3.952.749,27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4428774"/>
                  </a:ext>
                </a:extLst>
              </a:tr>
              <a:tr h="396204">
                <a:tc>
                  <a:txBody>
                    <a:bodyPr/>
                    <a:lstStyle/>
                    <a:p>
                      <a:pPr algn="ctr" fontAlgn="ctr"/>
                      <a:r>
                        <a:rPr lang="es-ES" sz="1400" b="1" i="0" u="none" strike="noStrike">
                          <a:solidFill>
                            <a:srgbClr val="FFFFFF"/>
                          </a:solidFill>
                          <a:effectLst/>
                          <a:latin typeface="Calibri" panose="020F0502020204030204" pitchFamily="34" charset="0"/>
                        </a:rPr>
                        <a:t>Total Deuda Pública Consolidada más otras obligaciones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a:txBody>
                    <a:bodyPr/>
                    <a:lstStyle/>
                    <a:p>
                      <a:pPr algn="r" fontAlgn="ctr"/>
                      <a:r>
                        <a:rPr lang="es-EC" sz="1400" b="1" i="0" u="none" strike="noStrike">
                          <a:solidFill>
                            <a:srgbClr val="FFFFFF"/>
                          </a:solidFill>
                          <a:effectLst/>
                          <a:latin typeface="Calibri" panose="020F0502020204030204" pitchFamily="34" charset="0"/>
                        </a:rPr>
                        <a:t>53.863.414,77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extLst>
                  <a:ext uri="{0D108BD9-81ED-4DB2-BD59-A6C34878D82A}">
                    <a16:rowId xmlns:a16="http://schemas.microsoft.com/office/drawing/2014/main" val="1140116219"/>
                  </a:ext>
                </a:extLst>
              </a:tr>
              <a:tr h="202427">
                <a:tc>
                  <a:txBody>
                    <a:bodyPr/>
                    <a:lstStyle/>
                    <a:p>
                      <a:pPr algn="l" fontAlgn="b"/>
                      <a:r>
                        <a:rPr lang="es-EC" sz="1400" b="0" i="0" u="none" strike="noStrike">
                          <a:solidFill>
                            <a:srgbClr val="000000"/>
                          </a:solidFill>
                          <a:effectLst/>
                          <a:latin typeface="Calibri" panose="020F0502020204030204" pitchFamily="34" charset="0"/>
                        </a:rPr>
                        <a:t>Otros Pasivos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C" sz="1400" b="0" i="0" u="none" strike="noStrike" dirty="0">
                          <a:solidFill>
                            <a:srgbClr val="000000"/>
                          </a:solidFill>
                          <a:effectLst/>
                          <a:latin typeface="Calibri" panose="020F0502020204030204" pitchFamily="34" charset="0"/>
                        </a:rPr>
                        <a:t>2.439.303,07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1893068"/>
                  </a:ext>
                </a:extLst>
              </a:tr>
            </a:tbl>
          </a:graphicData>
        </a:graphic>
      </p:graphicFrame>
    </p:spTree>
    <p:extLst>
      <p:ext uri="{BB962C8B-B14F-4D97-AF65-F5344CB8AC3E}">
        <p14:creationId xmlns:p14="http://schemas.microsoft.com/office/powerpoint/2010/main" val="115877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639763" y="1111279"/>
            <a:ext cx="10897100" cy="4568420"/>
          </a:xfrm>
          <a:prstGeom prst="rect">
            <a:avLst/>
          </a:prstGeom>
        </p:spPr>
      </p:pic>
    </p:spTree>
    <p:extLst>
      <p:ext uri="{BB962C8B-B14F-4D97-AF65-F5344CB8AC3E}">
        <p14:creationId xmlns:p14="http://schemas.microsoft.com/office/powerpoint/2010/main" val="140945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
        <p:nvSpPr>
          <p:cNvPr id="4" name="Marcador de contenido 2">
            <a:extLst>
              <a:ext uri="{FF2B5EF4-FFF2-40B4-BE49-F238E27FC236}">
                <a16:creationId xmlns:a16="http://schemas.microsoft.com/office/drawing/2014/main" id="{6AE06EAF-DF3C-478A-A09F-D6DD62AB7D0E}"/>
              </a:ext>
            </a:extLst>
          </p:cNvPr>
          <p:cNvSpPr txBox="1">
            <a:spLocks noChangeArrowheads="1"/>
          </p:cNvSpPr>
          <p:nvPr/>
        </p:nvSpPr>
        <p:spPr bwMode="auto">
          <a:xfrm>
            <a:off x="838200" y="1087068"/>
            <a:ext cx="100012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C" altLang="es-EC" sz="1400" dirty="0">
                <a:latin typeface="Calibri (Cuerpo)"/>
                <a:cs typeface="Times New Roman" panose="02020603050405020304" pitchFamily="18" charset="0"/>
              </a:rPr>
              <a:t>La Ley Orgánica para el Ordenamiento de las Finanzas Públicas en el Suplemento al Registro Oficial No. 253 de 24 de julio de 2020, introdujo importantes modificaciones al Código Orgánico de Planificación y Finanzas Públicas (COPLAFIP). Con Decreto Ejecutivo No. 1203, publicado en el Suplemento al Registro Oficial No. 346 de 9 de diciembre 2020, se reformó el Reglamento al COPLAFIP.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Las modificaciones mencionadas, incluyeron cambios relacionados con la definición de “</a:t>
            </a:r>
            <a:r>
              <a:rPr lang="es-EC" altLang="es-EC" sz="1400" b="1" i="1" dirty="0">
                <a:latin typeface="Calibri (Cuerpo)"/>
                <a:cs typeface="Times New Roman" panose="02020603050405020304" pitchFamily="18" charset="0"/>
              </a:rPr>
              <a:t>endeudamiento público</a:t>
            </a:r>
            <a:r>
              <a:rPr lang="es-EC" altLang="es-EC" sz="1400" dirty="0">
                <a:latin typeface="Calibri (Cuerpo)"/>
                <a:cs typeface="Times New Roman" panose="02020603050405020304" pitchFamily="18" charset="0"/>
              </a:rPr>
              <a:t>”; y, se incorporó una sección sobre la “</a:t>
            </a:r>
            <a:r>
              <a:rPr lang="es-EC" altLang="es-EC" sz="1400" b="1" i="1" dirty="0">
                <a:latin typeface="Calibri (Cuerpo)"/>
                <a:cs typeface="Times New Roman" panose="02020603050405020304" pitchFamily="18" charset="0"/>
              </a:rPr>
              <a:t>Regla de deuda y otras obligaciones</a:t>
            </a:r>
            <a:r>
              <a:rPr lang="es-EC" altLang="es-EC" sz="1400" dirty="0">
                <a:latin typeface="Calibri (Cuerpo)"/>
                <a:cs typeface="Times New Roman" panose="02020603050405020304" pitchFamily="18" charset="0"/>
              </a:rPr>
              <a:t>”, que hace referencia al Indicador Deuda / 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Con Acuerdo Ministerial No. 0077 de 14 de agosto de 2021, se expidió la metodología para el cálculo del </a:t>
            </a:r>
            <a:r>
              <a:rPr lang="es-EC" altLang="es-EC" sz="1400" b="1" i="1" dirty="0">
                <a:latin typeface="Calibri (Cuerpo)"/>
                <a:cs typeface="Times New Roman" panose="02020603050405020304" pitchFamily="18" charset="0"/>
              </a:rPr>
              <a:t>Indicador de la Regla de deuda y otras obligaciones de pago del sector público no financiero y Seguridad Social</a:t>
            </a:r>
            <a:r>
              <a:rPr lang="es-EC" altLang="es-EC" sz="1400" dirty="0">
                <a:latin typeface="Calibri (Cuerpo)"/>
                <a:cs typeface="Times New Roman" panose="02020603050405020304" pitchFamily="18" charset="0"/>
              </a:rPr>
              <a:t>, en cuya disposición derogatoria suprimió los Acuerdos Ministeriales No. MEF-2018-0134 de 19 de noviembre de 2018, No. 036 de 20 de mayo de 2021 y No. 071 de 20 de junio de 2021.</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El Art. 133 del Reglamento al Código Orgánico de Planificación y Finanzas prevé que “Estados agregados y consolidados de la deuda pública. - El Ministerio de Finanzas </a:t>
            </a:r>
            <a:r>
              <a:rPr lang="es-EC" altLang="es-EC" sz="1400" b="1" i="1" dirty="0">
                <a:latin typeface="Calibri (Cuerpo)"/>
                <a:cs typeface="Times New Roman" panose="02020603050405020304" pitchFamily="18" charset="0"/>
              </a:rPr>
              <a:t>elaborará los estados agregados y consolidados de la deuda pública del sector público</a:t>
            </a:r>
            <a:r>
              <a:rPr lang="es-EC" altLang="es-EC" sz="1400" dirty="0">
                <a:latin typeface="Calibri (Cuerpo)"/>
                <a:cs typeface="Times New Roman" panose="02020603050405020304" pitchFamily="18" charset="0"/>
              </a:rPr>
              <a:t>, hasta sesenta (60) días después de finalizado cada mes, mismos que servirán de base para calcular la relación deuda/PIB.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p:txBody>
      </p:sp>
    </p:spTree>
    <p:extLst>
      <p:ext uri="{BB962C8B-B14F-4D97-AF65-F5344CB8AC3E}">
        <p14:creationId xmlns:p14="http://schemas.microsoft.com/office/powerpoint/2010/main" val="352466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519407" y="1010919"/>
            <a:ext cx="11255825" cy="5082801"/>
          </a:xfrm>
          <a:prstGeom prst="rect">
            <a:avLst/>
          </a:prstGeom>
        </p:spPr>
      </p:pic>
    </p:spTree>
    <p:extLst>
      <p:ext uri="{BB962C8B-B14F-4D97-AF65-F5344CB8AC3E}">
        <p14:creationId xmlns:p14="http://schemas.microsoft.com/office/powerpoint/2010/main" val="179024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Título 1">
            <a:extLst>
              <a:ext uri="{FF2B5EF4-FFF2-40B4-BE49-F238E27FC236}">
                <a16:creationId xmlns:a16="http://schemas.microsoft.com/office/drawing/2014/main" id="{DD55237F-0F8C-4AA2-B3B5-310E3B117F18}"/>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8" name="Imagen 7"/>
          <p:cNvPicPr>
            <a:picLocks noChangeAspect="1"/>
          </p:cNvPicPr>
          <p:nvPr/>
        </p:nvPicPr>
        <p:blipFill>
          <a:blip r:embed="rId2"/>
          <a:stretch>
            <a:fillRect/>
          </a:stretch>
        </p:blipFill>
        <p:spPr>
          <a:xfrm>
            <a:off x="998536" y="3877499"/>
            <a:ext cx="10086229" cy="2130249"/>
          </a:xfrm>
          <a:prstGeom prst="rect">
            <a:avLst/>
          </a:prstGeom>
        </p:spPr>
      </p:pic>
      <p:pic>
        <p:nvPicPr>
          <p:cNvPr id="7" name="Imagen 6"/>
          <p:cNvPicPr>
            <a:picLocks noChangeAspect="1"/>
          </p:cNvPicPr>
          <p:nvPr/>
        </p:nvPicPr>
        <p:blipFill>
          <a:blip r:embed="rId3"/>
          <a:stretch>
            <a:fillRect/>
          </a:stretch>
        </p:blipFill>
        <p:spPr>
          <a:xfrm>
            <a:off x="998537" y="1269600"/>
            <a:ext cx="10086229" cy="1988714"/>
          </a:xfrm>
          <a:prstGeom prst="rect">
            <a:avLst/>
          </a:prstGeom>
        </p:spPr>
      </p:pic>
    </p:spTree>
    <p:extLst>
      <p:ext uri="{BB962C8B-B14F-4D97-AF65-F5344CB8AC3E}">
        <p14:creationId xmlns:p14="http://schemas.microsoft.com/office/powerpoint/2010/main" val="2884186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63E3414-F635-4203-BFA0-C0498C1D5563}"/>
              </a:ext>
            </a:extLst>
          </p:cNvPr>
          <p:cNvSpPr txBox="1">
            <a:spLocks/>
          </p:cNvSpPr>
          <p:nvPr/>
        </p:nvSpPr>
        <p:spPr bwMode="auto">
          <a:xfrm>
            <a:off x="641285" y="0"/>
            <a:ext cx="11245915" cy="1219200"/>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NO FINANCIERO </a:t>
            </a:r>
          </a:p>
        </p:txBody>
      </p:sp>
      <p:sp>
        <p:nvSpPr>
          <p:cNvPr id="5" name="Título 1">
            <a:extLst>
              <a:ext uri="{FF2B5EF4-FFF2-40B4-BE49-F238E27FC236}">
                <a16:creationId xmlns:a16="http://schemas.microsoft.com/office/drawing/2014/main" id="{B9936026-C7C0-4466-980E-7D52E065C102}"/>
              </a:ext>
            </a:extLst>
          </p:cNvPr>
          <p:cNvSpPr txBox="1">
            <a:spLocks/>
          </p:cNvSpPr>
          <p:nvPr/>
        </p:nvSpPr>
        <p:spPr bwMode="auto">
          <a:xfrm>
            <a:off x="6493228" y="2659063"/>
            <a:ext cx="4432298" cy="860425"/>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diciembre 2024</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38B9946D-6796-466E-B2AF-9CAF36FE6469}"/>
              </a:ext>
            </a:extLst>
          </p:cNvPr>
          <p:cNvSpPr/>
          <p:nvPr/>
        </p:nvSpPr>
        <p:spPr>
          <a:xfrm>
            <a:off x="6493228" y="3519488"/>
            <a:ext cx="4671483" cy="190482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8" name="Imagen 7">
            <a:extLst>
              <a:ext uri="{FF2B5EF4-FFF2-40B4-BE49-F238E27FC236}">
                <a16:creationId xmlns:a16="http://schemas.microsoft.com/office/drawing/2014/main" id="{450CE86E-16D6-4AC1-84B6-F1FCC4666C24}"/>
              </a:ext>
            </a:extLst>
          </p:cNvPr>
          <p:cNvPicPr>
            <a:picLocks noChangeAspect="1"/>
          </p:cNvPicPr>
          <p:nvPr/>
        </p:nvPicPr>
        <p:blipFill>
          <a:blip r:embed="rId2"/>
          <a:stretch>
            <a:fillRect/>
          </a:stretch>
        </p:blipFill>
        <p:spPr>
          <a:xfrm>
            <a:off x="6608762" y="3724187"/>
            <a:ext cx="4472953" cy="1457413"/>
          </a:xfrm>
          <a:prstGeom prst="rect">
            <a:avLst/>
          </a:prstGeom>
        </p:spPr>
      </p:pic>
    </p:spTree>
    <p:extLst>
      <p:ext uri="{BB962C8B-B14F-4D97-AF65-F5344CB8AC3E}">
        <p14:creationId xmlns:p14="http://schemas.microsoft.com/office/powerpoint/2010/main" val="404035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p:cNvPicPr>
            <a:picLocks noChangeAspect="1"/>
          </p:cNvPicPr>
          <p:nvPr/>
        </p:nvPicPr>
        <p:blipFill>
          <a:blip r:embed="rId3"/>
          <a:stretch>
            <a:fillRect/>
          </a:stretch>
        </p:blipFill>
        <p:spPr>
          <a:xfrm>
            <a:off x="537125" y="930520"/>
            <a:ext cx="11099800" cy="4755243"/>
          </a:xfrm>
          <a:prstGeom prst="rect">
            <a:avLst/>
          </a:prstGeom>
        </p:spPr>
      </p:pic>
    </p:spTree>
    <p:extLst>
      <p:ext uri="{BB962C8B-B14F-4D97-AF65-F5344CB8AC3E}">
        <p14:creationId xmlns:p14="http://schemas.microsoft.com/office/powerpoint/2010/main" val="408791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p:cNvPicPr>
            <a:picLocks noChangeAspect="1"/>
          </p:cNvPicPr>
          <p:nvPr/>
        </p:nvPicPr>
        <p:blipFill>
          <a:blip r:embed="rId2"/>
          <a:stretch>
            <a:fillRect/>
          </a:stretch>
        </p:blipFill>
        <p:spPr>
          <a:xfrm>
            <a:off x="555786" y="889000"/>
            <a:ext cx="11163461" cy="5153660"/>
          </a:xfrm>
          <a:prstGeom prst="rect">
            <a:avLst/>
          </a:prstGeom>
        </p:spPr>
      </p:pic>
    </p:spTree>
    <p:extLst>
      <p:ext uri="{BB962C8B-B14F-4D97-AF65-F5344CB8AC3E}">
        <p14:creationId xmlns:p14="http://schemas.microsoft.com/office/powerpoint/2010/main" val="2583034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Título 1">
            <a:extLst>
              <a:ext uri="{FF2B5EF4-FFF2-40B4-BE49-F238E27FC236}">
                <a16:creationId xmlns:a16="http://schemas.microsoft.com/office/drawing/2014/main" id="{62BED741-AC2D-4E85-A909-3C7B06897053}"/>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809221" y="1261701"/>
            <a:ext cx="10479264" cy="2028428"/>
          </a:xfrm>
          <a:prstGeom prst="rect">
            <a:avLst/>
          </a:prstGeom>
        </p:spPr>
      </p:pic>
      <p:pic>
        <p:nvPicPr>
          <p:cNvPr id="8" name="Imagen 7"/>
          <p:cNvPicPr>
            <a:picLocks noChangeAspect="1"/>
          </p:cNvPicPr>
          <p:nvPr/>
        </p:nvPicPr>
        <p:blipFill>
          <a:blip r:embed="rId3"/>
          <a:stretch>
            <a:fillRect/>
          </a:stretch>
        </p:blipFill>
        <p:spPr>
          <a:xfrm>
            <a:off x="809221" y="3969156"/>
            <a:ext cx="10479264" cy="1951584"/>
          </a:xfrm>
          <a:prstGeom prst="rect">
            <a:avLst/>
          </a:prstGeom>
        </p:spPr>
      </p:pic>
    </p:spTree>
    <p:extLst>
      <p:ext uri="{BB962C8B-B14F-4D97-AF65-F5344CB8AC3E}">
        <p14:creationId xmlns:p14="http://schemas.microsoft.com/office/powerpoint/2010/main" val="1265305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23969E7-611A-49C2-99FF-A2A1710AB0C0}"/>
              </a:ext>
            </a:extLst>
          </p:cNvPr>
          <p:cNvSpPr txBox="1">
            <a:spLocks/>
          </p:cNvSpPr>
          <p:nvPr/>
        </p:nvSpPr>
        <p:spPr bwMode="auto">
          <a:xfrm>
            <a:off x="645011" y="0"/>
            <a:ext cx="11344825" cy="1004888"/>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PRESUPUESTO GENERAL DEL ESTADO </a:t>
            </a:r>
          </a:p>
        </p:txBody>
      </p:sp>
      <p:sp>
        <p:nvSpPr>
          <p:cNvPr id="5" name="Título 1">
            <a:extLst>
              <a:ext uri="{FF2B5EF4-FFF2-40B4-BE49-F238E27FC236}">
                <a16:creationId xmlns:a16="http://schemas.microsoft.com/office/drawing/2014/main" id="{FA6EAA5C-CBEB-47EE-AE27-257C2AAA4B20}"/>
              </a:ext>
            </a:extLst>
          </p:cNvPr>
          <p:cNvSpPr txBox="1">
            <a:spLocks/>
          </p:cNvSpPr>
          <p:nvPr/>
        </p:nvSpPr>
        <p:spPr bwMode="auto">
          <a:xfrm>
            <a:off x="7137752" y="2655357"/>
            <a:ext cx="3765197" cy="69250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diciembre 2024</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 Cifras en miles de dólares USD</a:t>
            </a:r>
          </a:p>
        </p:txBody>
      </p:sp>
      <p:sp>
        <p:nvSpPr>
          <p:cNvPr id="6" name="Rectángulo: esquinas redondeadas 4">
            <a:extLst>
              <a:ext uri="{FF2B5EF4-FFF2-40B4-BE49-F238E27FC236}">
                <a16:creationId xmlns:a16="http://schemas.microsoft.com/office/drawing/2014/main" id="{E4249835-2646-43B5-8E22-7EB47CD07BDE}"/>
              </a:ext>
            </a:extLst>
          </p:cNvPr>
          <p:cNvSpPr/>
          <p:nvPr/>
        </p:nvSpPr>
        <p:spPr>
          <a:xfrm>
            <a:off x="7137752" y="3282597"/>
            <a:ext cx="4741332" cy="181504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8" name="Imagen 7">
            <a:extLst>
              <a:ext uri="{FF2B5EF4-FFF2-40B4-BE49-F238E27FC236}">
                <a16:creationId xmlns:a16="http://schemas.microsoft.com/office/drawing/2014/main" id="{C5DACFD6-E5A2-42E9-BD52-264433C45CC1}"/>
              </a:ext>
            </a:extLst>
          </p:cNvPr>
          <p:cNvPicPr>
            <a:picLocks noChangeAspect="1"/>
          </p:cNvPicPr>
          <p:nvPr/>
        </p:nvPicPr>
        <p:blipFill>
          <a:blip r:embed="rId2"/>
          <a:stretch>
            <a:fillRect/>
          </a:stretch>
        </p:blipFill>
        <p:spPr>
          <a:xfrm>
            <a:off x="7319963" y="3347860"/>
            <a:ext cx="4275138" cy="1503540"/>
          </a:xfrm>
          <a:prstGeom prst="rect">
            <a:avLst/>
          </a:prstGeom>
        </p:spPr>
      </p:pic>
    </p:spTree>
    <p:extLst>
      <p:ext uri="{BB962C8B-B14F-4D97-AF65-F5344CB8AC3E}">
        <p14:creationId xmlns:p14="http://schemas.microsoft.com/office/powerpoint/2010/main" val="673733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466992" y="1106842"/>
            <a:ext cx="11326901" cy="4364162"/>
          </a:xfrm>
          <a:prstGeom prst="rect">
            <a:avLst/>
          </a:prstGeom>
        </p:spPr>
      </p:pic>
    </p:spTree>
    <p:extLst>
      <p:ext uri="{BB962C8B-B14F-4D97-AF65-F5344CB8AC3E}">
        <p14:creationId xmlns:p14="http://schemas.microsoft.com/office/powerpoint/2010/main" val="246719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569630" y="1011654"/>
            <a:ext cx="11102966" cy="4874532"/>
          </a:xfrm>
          <a:prstGeom prst="rect">
            <a:avLst/>
          </a:prstGeom>
        </p:spPr>
      </p:pic>
    </p:spTree>
    <p:extLst>
      <p:ext uri="{BB962C8B-B14F-4D97-AF65-F5344CB8AC3E}">
        <p14:creationId xmlns:p14="http://schemas.microsoft.com/office/powerpoint/2010/main" val="1151874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Título 1">
            <a:extLst>
              <a:ext uri="{FF2B5EF4-FFF2-40B4-BE49-F238E27FC236}">
                <a16:creationId xmlns:a16="http://schemas.microsoft.com/office/drawing/2014/main" id="{108F52C5-1E94-4A1A-A2EA-5D2CB100E41C}"/>
              </a:ext>
            </a:extLst>
          </p:cNvPr>
          <p:cNvSpPr txBox="1">
            <a:spLocks/>
          </p:cNvSpPr>
          <p:nvPr/>
        </p:nvSpPr>
        <p:spPr bwMode="auto">
          <a:xfrm>
            <a:off x="998538" y="3206044"/>
            <a:ext cx="4241800" cy="441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815903" y="1236455"/>
            <a:ext cx="10537896" cy="1811856"/>
          </a:xfrm>
          <a:prstGeom prst="rect">
            <a:avLst/>
          </a:prstGeom>
        </p:spPr>
      </p:pic>
      <p:pic>
        <p:nvPicPr>
          <p:cNvPr id="8" name="Imagen 7"/>
          <p:cNvPicPr>
            <a:picLocks noChangeAspect="1"/>
          </p:cNvPicPr>
          <p:nvPr/>
        </p:nvPicPr>
        <p:blipFill>
          <a:blip r:embed="rId3"/>
          <a:stretch>
            <a:fillRect/>
          </a:stretch>
        </p:blipFill>
        <p:spPr>
          <a:xfrm>
            <a:off x="815902" y="3765116"/>
            <a:ext cx="10537897" cy="1995604"/>
          </a:xfrm>
          <a:prstGeom prst="rect">
            <a:avLst/>
          </a:prstGeom>
        </p:spPr>
      </p:pic>
    </p:spTree>
    <p:extLst>
      <p:ext uri="{BB962C8B-B14F-4D97-AF65-F5344CB8AC3E}">
        <p14:creationId xmlns:p14="http://schemas.microsoft.com/office/powerpoint/2010/main" val="65237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0242F2FC-1EE9-452B-AE93-8D7877348AA2}"/>
              </a:ext>
            </a:extLst>
          </p:cNvPr>
          <p:cNvSpPr txBox="1">
            <a:spLocks/>
          </p:cNvSpPr>
          <p:nvPr/>
        </p:nvSpPr>
        <p:spPr bwMode="auto">
          <a:xfrm>
            <a:off x="838200" y="1094889"/>
            <a:ext cx="10709275"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Mediante Acuerdo Ministerial No. 096 de 15 de octubre de 2021, se expidió la norma técnica de elaboración, contenido y publicación del boletín de deuda pública y su anexo estadístico.</a:t>
            </a:r>
          </a:p>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El Art.-3 del Acuerdo 096 estipula “Contenido del boletín de deuda pública. El boletín de Deuda Pública contendrá al menos cinco secciones destinadas a: </a:t>
            </a:r>
          </a:p>
          <a:p>
            <a:pPr marL="857250" lvl="1" indent="-400050" algn="just">
              <a:lnSpc>
                <a:spcPct val="100000"/>
              </a:lnSpc>
              <a:spcBef>
                <a:spcPts val="0"/>
              </a:spcBef>
              <a:buFont typeface="+mj-lt"/>
              <a:buAutoNum type="romanLcPeriod"/>
              <a:defRPr/>
            </a:pPr>
            <a:r>
              <a:rPr lang="es-EC" sz="1300" dirty="0">
                <a:latin typeface="Calibri (Cuerpo)"/>
                <a:ea typeface="Calibri" panose="020F0502020204030204" pitchFamily="34" charset="0"/>
                <a:cs typeface="Times New Roman" panose="02020603050405020304" pitchFamily="18" charset="0"/>
              </a:rPr>
              <a:t>	</a:t>
            </a:r>
            <a:r>
              <a:rPr lang="es-EC" sz="1300" i="1" dirty="0">
                <a:latin typeface="Calibri (Cuerpo)"/>
                <a:ea typeface="Calibri" panose="020F0502020204030204" pitchFamily="34" charset="0"/>
                <a:cs typeface="Times New Roman" panose="02020603050405020304" pitchFamily="18" charset="0"/>
              </a:rPr>
              <a:t>una presentación,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la publicación del indicador deuda y otras obligaciones del Sector Público No Financiero incluyen la Seguridad Social respecto al PIB de acuerdo con la definición establecida en el Acuerdo 077 de 14 de agosto de 2021 y su norma técnica de implementación.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información de la deuda agregada y consolidada del presupuesto General del Estado, del Sector Público No Financiero incluyendo a la Seguridad Social y del Sector Público Total en concordancia a lo definido en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Pasivos contingentes del gobierno central de acuerdo con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Glosario de aclaraciones y definiciones.”</a:t>
            </a:r>
          </a:p>
          <a:p>
            <a:pPr marL="0" indent="0" algn="just">
              <a:buFont typeface="Arial" panose="020B0604020202020204" pitchFamily="34" charset="0"/>
              <a:buNone/>
              <a:defRPr/>
            </a:pPr>
            <a:r>
              <a:rPr lang="es-EC" sz="1400" dirty="0">
                <a:latin typeface="Calibri (Cuerpo)"/>
                <a:cs typeface="Times New Roman" panose="02020603050405020304" pitchFamily="18" charset="0"/>
              </a:rPr>
              <a:t>Mediante Acuerdo Ministerial No. 099 de 22 de octubre de 2021, se expidió:</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 Definiciones Referenciales sobre Componentes requeridos para el cálculo del Indicador de la Regla de deuda y otras obligaciones de pago del sector público no financiero y seguridad social.</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 Definiciones Conceptuales, Estados Agregados y Consolidados de la Deuda Pública y Otras Obligaciones del Sector Público.</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III: Definiciones Generales para la aplicación de la metodología: Sector Público.</a:t>
            </a:r>
          </a:p>
          <a:p>
            <a:pPr marL="857250" lvl="1" indent="-400050" algn="just">
              <a:buFont typeface="Arial" panose="020B0604020202020204" pitchFamily="34" charset="0"/>
              <a:buAutoNum type="romanLcParenBoth"/>
              <a:defRPr/>
            </a:pPr>
            <a:endParaRPr lang="es-EC" sz="1300" i="1" dirty="0">
              <a:latin typeface="Calibri (Cuerpo)"/>
              <a:cs typeface="Times New Roman" panose="02020603050405020304" pitchFamily="18" charset="0"/>
            </a:endParaRPr>
          </a:p>
          <a:p>
            <a:pPr marL="0" indent="0" algn="just">
              <a:buFont typeface="Arial" panose="020B0604020202020204" pitchFamily="34" charset="0"/>
              <a:buNone/>
              <a:defRPr/>
            </a:pPr>
            <a:r>
              <a:rPr lang="es-EC" sz="1400" dirty="0">
                <a:latin typeface="Calibri (Cuerpo)"/>
                <a:cs typeface="Times New Roman" panose="02020603050405020304" pitchFamily="18" charset="0"/>
              </a:rPr>
              <a:t>Por el alcance y la cobertura establecido en la normativa bajo la nueva metodología la información se presenta de manera provisional, la misma que será actualizada de contar con información adicional.</a:t>
            </a:r>
          </a:p>
        </p:txBody>
      </p:sp>
      <p:sp>
        <p:nvSpPr>
          <p:cNvPr id="5"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43119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F0FE0F0-86FA-48F3-9D3E-467F1C93FB2B}"/>
              </a:ext>
            </a:extLst>
          </p:cNvPr>
          <p:cNvSpPr txBox="1">
            <a:spLocks/>
          </p:cNvSpPr>
          <p:nvPr/>
        </p:nvSpPr>
        <p:spPr bwMode="auto">
          <a:xfrm>
            <a:off x="1149812" y="2140846"/>
            <a:ext cx="10056253"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Información para el seguimiento del Programa con el FMI</a:t>
            </a:r>
            <a:br>
              <a:rPr lang="es-ES" sz="2800" dirty="0">
                <a:solidFill>
                  <a:srgbClr val="32266B"/>
                </a:solidFill>
                <a:latin typeface="Arial"/>
                <a:ea typeface="Arial"/>
                <a:cs typeface="Arial"/>
              </a:rPr>
            </a:br>
            <a:r>
              <a:rPr lang="es-ES" sz="2800" dirty="0">
                <a:solidFill>
                  <a:srgbClr val="32266B"/>
                </a:solidFill>
                <a:latin typeface="Arial"/>
                <a:ea typeface="Arial"/>
                <a:cs typeface="Arial"/>
              </a:rPr>
              <a:t>Al 31 de diciembre de 2024</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996670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223102-0CFB-4F83-BAD7-7DDBA1CA72EE}"/>
              </a:ext>
            </a:extLst>
          </p:cNvPr>
          <p:cNvSpPr txBox="1">
            <a:spLocks/>
          </p:cNvSpPr>
          <p:nvPr/>
        </p:nvSpPr>
        <p:spPr bwMode="auto">
          <a:xfrm>
            <a:off x="3333919" y="259573"/>
            <a:ext cx="5222252" cy="43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EXTERNA</a:t>
            </a:r>
            <a:endParaRPr lang="es-EC" sz="2800" dirty="0">
              <a:solidFill>
                <a:srgbClr val="32266B"/>
              </a:solidFill>
              <a:latin typeface="Arial"/>
              <a:ea typeface="Arial"/>
              <a:cs typeface="Arial"/>
            </a:endParaRPr>
          </a:p>
        </p:txBody>
      </p:sp>
      <p:pic>
        <p:nvPicPr>
          <p:cNvPr id="5" name="Imagen 4">
            <a:extLst>
              <a:ext uri="{FF2B5EF4-FFF2-40B4-BE49-F238E27FC236}">
                <a16:creationId xmlns:a16="http://schemas.microsoft.com/office/drawing/2014/main" id="{A0D5E416-B7E5-49C5-8E50-D538ABE9E606}"/>
              </a:ext>
            </a:extLst>
          </p:cNvPr>
          <p:cNvPicPr>
            <a:picLocks noChangeAspect="1"/>
          </p:cNvPicPr>
          <p:nvPr/>
        </p:nvPicPr>
        <p:blipFill>
          <a:blip r:embed="rId2"/>
          <a:stretch>
            <a:fillRect/>
          </a:stretch>
        </p:blipFill>
        <p:spPr>
          <a:xfrm>
            <a:off x="714374" y="693206"/>
            <a:ext cx="10652125" cy="5010150"/>
          </a:xfrm>
          <a:prstGeom prst="rect">
            <a:avLst/>
          </a:prstGeom>
        </p:spPr>
      </p:pic>
    </p:spTree>
    <p:extLst>
      <p:ext uri="{BB962C8B-B14F-4D97-AF65-F5344CB8AC3E}">
        <p14:creationId xmlns:p14="http://schemas.microsoft.com/office/powerpoint/2010/main" val="1844456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255D60-2BD7-4933-8536-1096DD128C98}"/>
              </a:ext>
            </a:extLst>
          </p:cNvPr>
          <p:cNvSpPr txBox="1">
            <a:spLocks noGrp="1"/>
          </p:cNvSpPr>
          <p:nvPr>
            <p:ph type="title"/>
          </p:nvPr>
        </p:nvSpPr>
        <p:spPr bwMode="auto">
          <a:xfrm>
            <a:off x="-113522" y="185562"/>
            <a:ext cx="10515600" cy="57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EXTERNA TOTAL POR SECTORES </a:t>
            </a:r>
            <a:endParaRPr lang="es-EC" sz="2800" dirty="0">
              <a:solidFill>
                <a:srgbClr val="32266B"/>
              </a:solidFill>
              <a:latin typeface="Arial"/>
              <a:ea typeface="Arial"/>
              <a:cs typeface="Arial"/>
              <a:sym typeface="Arial"/>
            </a:endParaRPr>
          </a:p>
        </p:txBody>
      </p:sp>
      <p:pic>
        <p:nvPicPr>
          <p:cNvPr id="5" name="Imagen 4">
            <a:extLst>
              <a:ext uri="{FF2B5EF4-FFF2-40B4-BE49-F238E27FC236}">
                <a16:creationId xmlns:a16="http://schemas.microsoft.com/office/drawing/2014/main" id="{59147EEE-3589-4FCE-BC04-81AA7960478E}"/>
              </a:ext>
            </a:extLst>
          </p:cNvPr>
          <p:cNvPicPr>
            <a:picLocks noChangeAspect="1"/>
          </p:cNvPicPr>
          <p:nvPr/>
        </p:nvPicPr>
        <p:blipFill>
          <a:blip r:embed="rId2"/>
          <a:stretch>
            <a:fillRect/>
          </a:stretch>
        </p:blipFill>
        <p:spPr>
          <a:xfrm>
            <a:off x="587375" y="1162050"/>
            <a:ext cx="10776172" cy="2266950"/>
          </a:xfrm>
          <a:prstGeom prst="rect">
            <a:avLst/>
          </a:prstGeom>
        </p:spPr>
      </p:pic>
    </p:spTree>
    <p:extLst>
      <p:ext uri="{BB962C8B-B14F-4D97-AF65-F5344CB8AC3E}">
        <p14:creationId xmlns:p14="http://schemas.microsoft.com/office/powerpoint/2010/main" val="2257737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079C1A6-B603-462D-8DF6-4FBC82C6B37E}"/>
              </a:ext>
            </a:extLst>
          </p:cNvPr>
          <p:cNvSpPr txBox="1">
            <a:spLocks/>
          </p:cNvSpPr>
          <p:nvPr/>
        </p:nvSpPr>
        <p:spPr bwMode="auto">
          <a:xfrm>
            <a:off x="1429731" y="2234152"/>
            <a:ext cx="9144000"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ANEXO No.1</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3345164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4BEFE4E-66F3-4667-878C-A153BA78A9DF}"/>
              </a:ext>
            </a:extLst>
          </p:cNvPr>
          <p:cNvPicPr>
            <a:picLocks noChangeAspect="1"/>
          </p:cNvPicPr>
          <p:nvPr/>
        </p:nvPicPr>
        <p:blipFill>
          <a:blip r:embed="rId2"/>
          <a:stretch>
            <a:fillRect/>
          </a:stretch>
        </p:blipFill>
        <p:spPr>
          <a:xfrm>
            <a:off x="1257300" y="200726"/>
            <a:ext cx="7943850" cy="5299961"/>
          </a:xfrm>
          <a:prstGeom prst="rect">
            <a:avLst/>
          </a:prstGeom>
        </p:spPr>
      </p:pic>
    </p:spTree>
    <p:extLst>
      <p:ext uri="{BB962C8B-B14F-4D97-AF65-F5344CB8AC3E}">
        <p14:creationId xmlns:p14="http://schemas.microsoft.com/office/powerpoint/2010/main" val="2222408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697218" y="1196133"/>
            <a:ext cx="8762398" cy="3310553"/>
          </a:xfrm>
          <a:prstGeom prst="rect">
            <a:avLst/>
          </a:prstGeom>
        </p:spPr>
      </p:pic>
      <p:sp>
        <p:nvSpPr>
          <p:cNvPr id="4" name="CuadroTexto 3"/>
          <p:cNvSpPr txBox="1"/>
          <p:nvPr/>
        </p:nvSpPr>
        <p:spPr>
          <a:xfrm>
            <a:off x="7924800" y="330537"/>
            <a:ext cx="1729740" cy="307777"/>
          </a:xfrm>
          <a:prstGeom prst="rect">
            <a:avLst/>
          </a:prstGeom>
          <a:noFill/>
        </p:spPr>
        <p:txBody>
          <a:bodyPr wrap="square" rtlCol="0">
            <a:spAutoFit/>
          </a:bodyPr>
          <a:lstStyle/>
          <a:p>
            <a:r>
              <a:rPr lang="es-EC" dirty="0">
                <a:solidFill>
                  <a:srgbClr val="FF0000"/>
                </a:solidFill>
              </a:rPr>
              <a:t>Por actualizar</a:t>
            </a:r>
          </a:p>
        </p:txBody>
      </p:sp>
    </p:spTree>
    <p:extLst>
      <p:ext uri="{BB962C8B-B14F-4D97-AF65-F5344CB8AC3E}">
        <p14:creationId xmlns:p14="http://schemas.microsoft.com/office/powerpoint/2010/main" val="38748444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CAEBA6E6-590C-DD70-DED5-B2D6F8C51AD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761" y="7732"/>
            <a:ext cx="12178254" cy="685026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09A8611-703B-4CCC-830E-9E892B5DFE3A}"/>
              </a:ext>
            </a:extLst>
          </p:cNvPr>
          <p:cNvSpPr txBox="1">
            <a:spLocks/>
          </p:cNvSpPr>
          <p:nvPr/>
        </p:nvSpPr>
        <p:spPr>
          <a:xfrm>
            <a:off x="2072594" y="1270000"/>
            <a:ext cx="7654925" cy="558800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EXTERNA </a:t>
            </a:r>
          </a:p>
          <a:p>
            <a:pPr>
              <a:lnSpc>
                <a:spcPct val="100000"/>
              </a:lnSpc>
              <a:spcBef>
                <a:spcPts val="0"/>
              </a:spcBef>
              <a:defRPr/>
            </a:pPr>
            <a:r>
              <a:rPr lang="es-EC" sz="1000" b="1" dirty="0">
                <a:solidFill>
                  <a:schemeClr val="tx1">
                    <a:lumMod val="75000"/>
                    <a:lumOff val="25000"/>
                  </a:schemeClr>
                </a:solidFill>
              </a:rPr>
              <a:t>Préstamos Externos: </a:t>
            </a:r>
          </a:p>
          <a:p>
            <a:pPr lvl="1">
              <a:lnSpc>
                <a:spcPct val="100000"/>
              </a:lnSpc>
              <a:spcBef>
                <a:spcPts val="0"/>
              </a:spcBef>
              <a:defRPr/>
            </a:pPr>
            <a:r>
              <a:rPr lang="es-EC" sz="1000" dirty="0"/>
              <a:t>Convenios Originales (Bancos)</a:t>
            </a:r>
          </a:p>
          <a:p>
            <a:pPr lvl="1">
              <a:lnSpc>
                <a:spcPct val="100000"/>
              </a:lnSpc>
              <a:spcBef>
                <a:spcPts val="0"/>
              </a:spcBef>
              <a:defRPr/>
            </a:pPr>
            <a:r>
              <a:rPr lang="es-EC" sz="1000" dirty="0"/>
              <a:t>Convenios Originales (Gobiernos) </a:t>
            </a:r>
          </a:p>
          <a:p>
            <a:pPr lvl="1">
              <a:lnSpc>
                <a:spcPct val="100000"/>
              </a:lnSpc>
              <a:spcBef>
                <a:spcPts val="0"/>
              </a:spcBef>
              <a:defRPr/>
            </a:pPr>
            <a:r>
              <a:rPr lang="es-EC" sz="1000" dirty="0"/>
              <a:t>Organismos Internacionales (Multilaterales)</a:t>
            </a:r>
          </a:p>
          <a:p>
            <a:pPr lvl="1">
              <a:lnSpc>
                <a:spcPct val="100000"/>
              </a:lnSpc>
              <a:spcBef>
                <a:spcPts val="0"/>
              </a:spcBef>
              <a:defRPr/>
            </a:pPr>
            <a:r>
              <a:rPr lang="es-EC" sz="1000" dirty="0"/>
              <a:t>Proveedores</a:t>
            </a:r>
          </a:p>
          <a:p>
            <a:pPr>
              <a:lnSpc>
                <a:spcPct val="100000"/>
              </a:lnSpc>
              <a:spcBef>
                <a:spcPts val="0"/>
              </a:spcBef>
              <a:defRPr/>
            </a:pPr>
            <a:r>
              <a:rPr lang="es-EC" sz="1000" b="1" dirty="0"/>
              <a:t>Títulos de Deuda: </a:t>
            </a:r>
          </a:p>
          <a:p>
            <a:pPr lvl="1">
              <a:lnSpc>
                <a:spcPct val="100000"/>
              </a:lnSpc>
              <a:spcBef>
                <a:spcPts val="0"/>
              </a:spcBef>
              <a:defRPr/>
            </a:pPr>
            <a:r>
              <a:rPr lang="es-EC" sz="1000" dirty="0"/>
              <a:t>Títulos de Deuda emitidos en Mercados Internacionales </a:t>
            </a:r>
          </a:p>
          <a:p>
            <a:pPr>
              <a:lnSpc>
                <a:spcPct val="100000"/>
              </a:lnSpc>
              <a:spcBef>
                <a:spcPts val="0"/>
              </a:spcBef>
              <a:defRPr/>
            </a:pPr>
            <a:r>
              <a:rPr lang="es-EC" sz="1000" b="1" dirty="0"/>
              <a:t>Otras Obligaciones:</a:t>
            </a:r>
          </a:p>
          <a:p>
            <a:pPr lvl="1">
              <a:lnSpc>
                <a:spcPct val="100000"/>
              </a:lnSpc>
              <a:spcBef>
                <a:spcPts val="0"/>
              </a:spcBef>
              <a:defRPr/>
            </a:pPr>
            <a:r>
              <a:rPr lang="es-EC" sz="1000" b="1" dirty="0"/>
              <a:t>Financiamiento atado a Petróleo </a:t>
            </a:r>
          </a:p>
          <a:p>
            <a:pPr lvl="2">
              <a:lnSpc>
                <a:spcPct val="100000"/>
              </a:lnSpc>
              <a:spcBef>
                <a:spcPts val="0"/>
              </a:spcBef>
              <a:defRPr/>
            </a:pPr>
            <a:r>
              <a:rPr lang="es-EC" sz="1000" dirty="0"/>
              <a:t>Anticipos Pactados en los Contratos Comerciales de Venta de Productos </a:t>
            </a:r>
          </a:p>
          <a:p>
            <a:pPr lvl="2">
              <a:lnSpc>
                <a:spcPct val="100000"/>
              </a:lnSpc>
              <a:spcBef>
                <a:spcPts val="0"/>
              </a:spcBef>
              <a:defRPr/>
            </a:pPr>
            <a:r>
              <a:rPr lang="es-EC" sz="1000" dirty="0"/>
              <a:t>Derechos Contractuales Originados o Vinculados a operaciones Ordinarias (Schlumberger)</a:t>
            </a:r>
          </a:p>
          <a:p>
            <a:pPr>
              <a:lnSpc>
                <a:spcPct val="100000"/>
              </a:lnSpc>
              <a:spcBef>
                <a:spcPts val="0"/>
              </a:spcBef>
              <a:defRPr/>
            </a:pPr>
            <a:r>
              <a:rPr lang="es-EC" sz="1000" b="1" dirty="0"/>
              <a:t>Otros pasivos:</a:t>
            </a:r>
          </a:p>
          <a:p>
            <a:pPr lvl="1">
              <a:lnSpc>
                <a:spcPct val="100000"/>
              </a:lnSpc>
              <a:spcBef>
                <a:spcPts val="0"/>
              </a:spcBef>
              <a:defRPr/>
            </a:pPr>
            <a:r>
              <a:rPr lang="es-EC" sz="1000" dirty="0"/>
              <a:t>Cartas de Crédito</a:t>
            </a:r>
          </a:p>
          <a:p>
            <a:pPr lvl="1">
              <a:lnSpc>
                <a:spcPct val="100000"/>
              </a:lnSpc>
              <a:spcBef>
                <a:spcPts val="0"/>
              </a:spcBef>
              <a:defRPr/>
            </a:pPr>
            <a:r>
              <a:rPr lang="es-EC" sz="1000" dirty="0"/>
              <a:t>Secretaría de Hidrocarburos</a:t>
            </a:r>
          </a:p>
          <a:p>
            <a:pPr lvl="1">
              <a:lnSpc>
                <a:spcPct val="100000"/>
              </a:lnSpc>
              <a:spcBef>
                <a:spcPts val="0"/>
              </a:spcBef>
              <a:defRPr/>
            </a:pPr>
            <a:r>
              <a:rPr lang="es-EC" sz="1000" dirty="0"/>
              <a:t>Derechos Especiales de Giro (DEG) (Préstamos al BCE y asignaciones al BCE y MEF) </a:t>
            </a:r>
          </a:p>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INTERNA </a:t>
            </a:r>
          </a:p>
          <a:p>
            <a:pPr>
              <a:lnSpc>
                <a:spcPct val="100000"/>
              </a:lnSpc>
              <a:spcBef>
                <a:spcPts val="0"/>
              </a:spcBef>
              <a:defRPr/>
            </a:pPr>
            <a:r>
              <a:rPr lang="es-EC" sz="1000" b="1" dirty="0"/>
              <a:t>Títulos de Deuda:</a:t>
            </a:r>
          </a:p>
          <a:p>
            <a:pPr lvl="1">
              <a:lnSpc>
                <a:spcPct val="100000"/>
              </a:lnSpc>
              <a:spcBef>
                <a:spcPts val="0"/>
              </a:spcBef>
              <a:defRPr/>
            </a:pPr>
            <a:r>
              <a:rPr lang="es-EC" sz="1000" dirty="0"/>
              <a:t>Título de Deuda Interna Sector Público</a:t>
            </a:r>
          </a:p>
          <a:p>
            <a:pPr lvl="1">
              <a:lnSpc>
                <a:spcPct val="100000"/>
              </a:lnSpc>
              <a:spcBef>
                <a:spcPts val="0"/>
              </a:spcBef>
              <a:defRPr/>
            </a:pPr>
            <a:r>
              <a:rPr lang="es-EC" sz="1000" dirty="0"/>
              <a:t>Títulos de Deuda Interna Sector Privado</a:t>
            </a:r>
          </a:p>
          <a:p>
            <a:pPr>
              <a:lnSpc>
                <a:spcPct val="100000"/>
              </a:lnSpc>
              <a:spcBef>
                <a:spcPts val="0"/>
              </a:spcBef>
              <a:defRPr/>
            </a:pPr>
            <a:r>
              <a:rPr lang="es-EC" sz="1000" b="1" dirty="0"/>
              <a:t>Préstamos de Deuda:</a:t>
            </a:r>
          </a:p>
          <a:p>
            <a:pPr lvl="1">
              <a:lnSpc>
                <a:spcPct val="100000"/>
              </a:lnSpc>
              <a:spcBef>
                <a:spcPts val="0"/>
              </a:spcBef>
              <a:defRPr/>
            </a:pPr>
            <a:r>
              <a:rPr lang="es-EC" sz="1000" dirty="0"/>
              <a:t>Préstamo Banco Central del Ecuador BCE</a:t>
            </a:r>
          </a:p>
          <a:p>
            <a:pPr lvl="1">
              <a:lnSpc>
                <a:spcPct val="100000"/>
              </a:lnSpc>
              <a:spcBef>
                <a:spcPts val="0"/>
              </a:spcBef>
              <a:defRPr/>
            </a:pPr>
            <a:r>
              <a:rPr lang="es-EC" sz="1000" dirty="0"/>
              <a:t>Préstamo Banco del Estado BDE</a:t>
            </a:r>
          </a:p>
          <a:p>
            <a:pPr lvl="1">
              <a:lnSpc>
                <a:spcPct val="100000"/>
              </a:lnSpc>
              <a:spcBef>
                <a:spcPts val="0"/>
              </a:spcBef>
              <a:defRPr/>
            </a:pPr>
            <a:r>
              <a:rPr lang="es-EC" sz="1000" dirty="0"/>
              <a:t>Convenio Seguridad Social.</a:t>
            </a:r>
            <a:endParaRPr lang="es-EC" sz="1000" b="1" dirty="0"/>
          </a:p>
          <a:p>
            <a:pPr>
              <a:lnSpc>
                <a:spcPct val="100000"/>
              </a:lnSpc>
              <a:spcBef>
                <a:spcPts val="0"/>
              </a:spcBef>
              <a:defRPr/>
            </a:pPr>
            <a:r>
              <a:rPr lang="es-EC" sz="1000" b="1" dirty="0"/>
              <a:t>Obligaciones no pagadas y registradas en los presupuestos clausurados:</a:t>
            </a:r>
          </a:p>
          <a:p>
            <a:pPr>
              <a:lnSpc>
                <a:spcPct val="100000"/>
              </a:lnSpc>
              <a:spcBef>
                <a:spcPts val="0"/>
              </a:spcBef>
              <a:defRPr/>
            </a:pPr>
            <a:r>
              <a:rPr lang="es-EC" sz="1000" b="1" dirty="0"/>
              <a:t>Obligaciones de Gobiernos Autónomos Descentralizados</a:t>
            </a:r>
            <a:endParaRPr lang="es-EC" sz="1000" dirty="0"/>
          </a:p>
          <a:p>
            <a:pPr>
              <a:lnSpc>
                <a:spcPct val="100000"/>
              </a:lnSpc>
              <a:spcBef>
                <a:spcPts val="0"/>
              </a:spcBef>
              <a:defRPr/>
            </a:pPr>
            <a:r>
              <a:rPr lang="es-EC" sz="1000" b="1" dirty="0"/>
              <a:t>Obligaciones de Empresas Públicas</a:t>
            </a:r>
          </a:p>
          <a:p>
            <a:pPr>
              <a:lnSpc>
                <a:spcPct val="100000"/>
              </a:lnSpc>
              <a:spcBef>
                <a:spcPts val="0"/>
              </a:spcBef>
              <a:defRPr/>
            </a:pPr>
            <a:r>
              <a:rPr lang="es-EC" sz="1000" b="1" dirty="0"/>
              <a:t>Otras Obligaciones:</a:t>
            </a:r>
          </a:p>
          <a:p>
            <a:pPr lvl="1">
              <a:lnSpc>
                <a:spcPct val="100000"/>
              </a:lnSpc>
              <a:spcBef>
                <a:spcPts val="0"/>
              </a:spcBef>
              <a:defRPr/>
            </a:pPr>
            <a:r>
              <a:rPr lang="es-EC" sz="1000" dirty="0"/>
              <a:t>Certificados de Tesorería CETES</a:t>
            </a:r>
          </a:p>
          <a:p>
            <a:pPr lvl="1">
              <a:lnSpc>
                <a:spcPct val="100000"/>
              </a:lnSpc>
              <a:spcBef>
                <a:spcPts val="0"/>
              </a:spcBef>
              <a:defRPr/>
            </a:pPr>
            <a:r>
              <a:rPr lang="es-EC" sz="1000" dirty="0"/>
              <a:t>Pasivos de Convenios de Liquidez</a:t>
            </a:r>
          </a:p>
          <a:p>
            <a:pPr lvl="1">
              <a:lnSpc>
                <a:spcPct val="100000"/>
              </a:lnSpc>
              <a:spcBef>
                <a:spcPts val="0"/>
              </a:spcBef>
              <a:defRPr/>
            </a:pPr>
            <a:r>
              <a:rPr lang="es-EC" sz="1000" dirty="0"/>
              <a:t>Obligaciones de la Seguridad Social </a:t>
            </a:r>
          </a:p>
          <a:p>
            <a:pPr lvl="1">
              <a:lnSpc>
                <a:spcPct val="100000"/>
              </a:lnSpc>
              <a:spcBef>
                <a:spcPts val="0"/>
              </a:spcBef>
              <a:defRPr/>
            </a:pPr>
            <a:r>
              <a:rPr lang="es-EC" sz="1000" dirty="0"/>
              <a:t>Obligaciones pendientes de pago del ejercicio fiscal en curso</a:t>
            </a:r>
          </a:p>
          <a:p>
            <a:pPr>
              <a:lnSpc>
                <a:spcPct val="100000"/>
              </a:lnSpc>
              <a:spcBef>
                <a:spcPts val="0"/>
              </a:spcBef>
              <a:defRPr/>
            </a:pPr>
            <a:r>
              <a:rPr lang="es-EC" sz="1000" b="1" dirty="0"/>
              <a:t>Otros Pasivos:</a:t>
            </a:r>
          </a:p>
          <a:p>
            <a:pPr lvl="1">
              <a:lnSpc>
                <a:spcPct val="100000"/>
              </a:lnSpc>
              <a:spcBef>
                <a:spcPts val="0"/>
              </a:spcBef>
              <a:defRPr/>
            </a:pPr>
            <a:r>
              <a:rPr lang="es-EC" sz="1000" dirty="0"/>
              <a:t>Convenio MEF-BCE/Acciones</a:t>
            </a:r>
          </a:p>
          <a:p>
            <a:pPr lvl="1">
              <a:lnSpc>
                <a:spcPct val="100000"/>
              </a:lnSpc>
              <a:spcBef>
                <a:spcPts val="0"/>
              </a:spcBef>
              <a:defRPr/>
            </a:pPr>
            <a:endParaRPr lang="es-EC" sz="1000" dirty="0"/>
          </a:p>
        </p:txBody>
      </p:sp>
      <p:sp>
        <p:nvSpPr>
          <p:cNvPr id="5" name="Título 1">
            <a:extLst>
              <a:ext uri="{FF2B5EF4-FFF2-40B4-BE49-F238E27FC236}">
                <a16:creationId xmlns:a16="http://schemas.microsoft.com/office/drawing/2014/main" id="{9C9BB573-D68C-4A01-A719-6EF978261B7E}"/>
              </a:ext>
            </a:extLst>
          </p:cNvPr>
          <p:cNvSpPr txBox="1">
            <a:spLocks/>
          </p:cNvSpPr>
          <p:nvPr/>
        </p:nvSpPr>
        <p:spPr bwMode="auto">
          <a:xfrm>
            <a:off x="2886834" y="629310"/>
            <a:ext cx="5757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Clasificación de Deuda </a:t>
            </a:r>
          </a:p>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Boletín Estadístico – diciembre 2024</a:t>
            </a:r>
          </a:p>
        </p:txBody>
      </p:sp>
      <p:sp>
        <p:nvSpPr>
          <p:cNvPr id="6" name="Título 1"/>
          <p:cNvSpPr>
            <a:spLocks noGrp="1"/>
          </p:cNvSpPr>
          <p:nvPr>
            <p:ph type="title"/>
          </p:nvPr>
        </p:nvSpPr>
        <p:spPr>
          <a:xfrm>
            <a:off x="642257" y="164597"/>
            <a:ext cx="10515600" cy="695695"/>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1006865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72163A6-E351-4177-8671-EC2485E69F55}"/>
              </a:ext>
            </a:extLst>
          </p:cNvPr>
          <p:cNvSpPr txBox="1">
            <a:spLocks noChangeArrowheads="1"/>
          </p:cNvSpPr>
          <p:nvPr/>
        </p:nvSpPr>
        <p:spPr bwMode="auto">
          <a:xfrm>
            <a:off x="3146425" y="1292225"/>
            <a:ext cx="34591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Total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No Financiero</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Presupuesto General del Estado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Central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de Desarrollo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Instituto Ecuatoriano de Seguridad Social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Derechos Especiales de Giros</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Certificados de Tesorería </a:t>
            </a: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p:txBody>
      </p:sp>
      <p:sp>
        <p:nvSpPr>
          <p:cNvPr id="5" name="Marcador de contenido 2">
            <a:extLst>
              <a:ext uri="{FF2B5EF4-FFF2-40B4-BE49-F238E27FC236}">
                <a16:creationId xmlns:a16="http://schemas.microsoft.com/office/drawing/2014/main" id="{F3C0D596-97CC-4343-A161-23AC4636877C}"/>
              </a:ext>
            </a:extLst>
          </p:cNvPr>
          <p:cNvSpPr txBox="1">
            <a:spLocks noChangeArrowheads="1"/>
          </p:cNvSpPr>
          <p:nvPr/>
        </p:nvSpPr>
        <p:spPr bwMode="auto">
          <a:xfrm>
            <a:off x="7315200" y="1292225"/>
            <a:ext cx="914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buFont typeface="Arial" panose="020B0604020202020204" pitchFamily="34" charset="0"/>
              <a:buNone/>
            </a:pPr>
            <a:endParaRPr lang="es-EC" altLang="es-EC" sz="1400" b="1" i="1">
              <a:latin typeface="Calibri (Cuerpo)"/>
              <a:ea typeface="Calibri" panose="020F0502020204030204" pitchFamily="34" charset="0"/>
              <a:cs typeface="Times New Roman" panose="02020603050405020304" pitchFamily="18" charset="0"/>
            </a:endParaRP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SPT</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SPNF</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PGE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BCE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BDE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IESS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DEGs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CETES</a:t>
            </a:r>
          </a:p>
        </p:txBody>
      </p:sp>
      <p:sp>
        <p:nvSpPr>
          <p:cNvPr id="6" name="Título 1">
            <a:extLst>
              <a:ext uri="{FF2B5EF4-FFF2-40B4-BE49-F238E27FC236}">
                <a16:creationId xmlns:a16="http://schemas.microsoft.com/office/drawing/2014/main" id="{DADE70AB-01C6-467E-9815-97C27FB9897B}"/>
              </a:ext>
            </a:extLst>
          </p:cNvPr>
          <p:cNvSpPr>
            <a:spLocks noGrp="1"/>
          </p:cNvSpPr>
          <p:nvPr>
            <p:ph type="title"/>
          </p:nvPr>
        </p:nvSpPr>
        <p:spPr>
          <a:xfrm>
            <a:off x="838200" y="365125"/>
            <a:ext cx="10515600" cy="652463"/>
          </a:xfrm>
        </p:spPr>
        <p:txBody>
          <a:bodyPr>
            <a:normAutofit/>
          </a:bodyPr>
          <a:lstStyle/>
          <a:p>
            <a:pPr algn="ctr">
              <a:defRPr/>
            </a:pPr>
            <a:r>
              <a:rPr lang="en-US" sz="2800" dirty="0">
                <a:solidFill>
                  <a:srgbClr val="32266B"/>
                </a:solidFill>
                <a:latin typeface="Arial"/>
                <a:ea typeface="Arial"/>
                <a:cs typeface="Arial"/>
              </a:rPr>
              <a:t>G</a:t>
            </a:r>
            <a:r>
              <a:rPr lang="es-EC" sz="2800" dirty="0">
                <a:solidFill>
                  <a:srgbClr val="32266B"/>
                </a:solidFill>
                <a:latin typeface="Arial"/>
                <a:ea typeface="Arial"/>
                <a:cs typeface="Arial"/>
              </a:rPr>
              <a:t>LOSARIO</a:t>
            </a:r>
          </a:p>
        </p:txBody>
      </p:sp>
    </p:spTree>
    <p:extLst>
      <p:ext uri="{BB962C8B-B14F-4D97-AF65-F5344CB8AC3E}">
        <p14:creationId xmlns:p14="http://schemas.microsoft.com/office/powerpoint/2010/main" val="26620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D4E3A9A4-90D1-45C7-B5BA-E519B53237C3}"/>
              </a:ext>
            </a:extLst>
          </p:cNvPr>
          <p:cNvSpPr txBox="1">
            <a:spLocks noChangeArrowheads="1"/>
          </p:cNvSpPr>
          <p:nvPr/>
        </p:nvSpPr>
        <p:spPr bwMode="auto">
          <a:xfrm>
            <a:off x="838200" y="1181100"/>
            <a:ext cx="10515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altLang="es-EC" sz="1500" dirty="0"/>
          </a:p>
          <a:p>
            <a:pPr algn="just"/>
            <a:r>
              <a:rPr lang="es-ES" altLang="es-EC" sz="1500" dirty="0"/>
              <a:t>La Deuda Externa corresponde a la deuda pública originada en instrumentos de entidades públicas frente a no residentes de la misma economía.</a:t>
            </a:r>
          </a:p>
          <a:p>
            <a:pPr algn="just"/>
            <a:r>
              <a:rPr lang="es-ES" altLang="es-EC" sz="1500" dirty="0"/>
              <a:t>La Deuda Interna corresponde a la deuda pública originada en instrumentos de entidades públicas frente a residentes de la misma economía. </a:t>
            </a:r>
          </a:p>
          <a:p>
            <a:pPr algn="just"/>
            <a:r>
              <a:rPr lang="es-ES" altLang="es-EC" sz="1500" dirty="0"/>
              <a:t>Agregación es la manera general como se declara estadísticamente la información monetaria y financiera, pero también constituye la manera como se agrupan este conjunto de datos sectoriales.  La agregación es el resultado de la sumatoria de dos componentes: (i) los saldos de todas las unidades institucionales sean estos sectores o subsectores: y, (ii) los flujos de las mismas unidades institucionales.  La agregación se expresa dentro de una categoría sea solo de activos o solo de pasivos.  Apartado V, literal 186, página 34. Manual de Estadísticas de Finanzas Públicas del Fondo Monetario Internacional (2014).</a:t>
            </a:r>
            <a:endParaRPr lang="es-EC" altLang="es-EC" sz="1500" dirty="0"/>
          </a:p>
          <a:p>
            <a:pPr algn="just"/>
            <a:r>
              <a:rPr lang="es-ES" altLang="es-EC" sz="1500" dirty="0"/>
              <a:t>La consolidación de datos,  es la manera general como se declara estadísticamente la información tanto monetaria como financiera de un país, un sector o un subsector.  La consolidación ofrece una mirada panorámica tanto de activos como de pasivos de un sector y de sus subsectores.  La consolidación es un ejercicio que explica la cancelación de flujos y saldos derivados de las operaciones crediticias y operaciones financieras deudoras y acreedoras entre las distintas unidades institucionales del mismo sector a las que hace referencia. Apartado V, literal 187, página 34. Manual de Estadísticas de Finanzas Publicas del Fondo Monetario Internacional (2014).</a:t>
            </a:r>
          </a:p>
          <a:p>
            <a:endParaRPr lang="es-EC" altLang="es-EC" dirty="0"/>
          </a:p>
        </p:txBody>
      </p:sp>
      <p:sp>
        <p:nvSpPr>
          <p:cNvPr id="5" name="Título 1">
            <a:extLst>
              <a:ext uri="{FF2B5EF4-FFF2-40B4-BE49-F238E27FC236}">
                <a16:creationId xmlns:a16="http://schemas.microsoft.com/office/drawing/2014/main" id="{75CDD5F0-772B-4E75-90AD-BA66E1FD4D14}"/>
              </a:ext>
            </a:extLst>
          </p:cNvPr>
          <p:cNvSpPr>
            <a:spLocks noGrp="1"/>
          </p:cNvSpPr>
          <p:nvPr>
            <p:ph type="title"/>
          </p:nvPr>
        </p:nvSpPr>
        <p:spPr>
          <a:xfrm>
            <a:off x="838200" y="254000"/>
            <a:ext cx="10515600" cy="927100"/>
          </a:xfrm>
        </p:spPr>
        <p:txBody>
          <a:bodyPr>
            <a:normAutofit/>
          </a:bodyPr>
          <a:lstStyle/>
          <a:p>
            <a:pPr algn="ctr">
              <a:defRPr/>
            </a:pPr>
            <a:r>
              <a:rPr lang="en-US" sz="2800" dirty="0">
                <a:solidFill>
                  <a:srgbClr val="32266B"/>
                </a:solidFill>
                <a:latin typeface="Arial"/>
                <a:ea typeface="Arial"/>
                <a:cs typeface="Arial"/>
              </a:rPr>
              <a:t>DEFINICIONES</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372768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AFE3CF-5E2C-468A-86F5-AB65E1B31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825625"/>
            <a:ext cx="89868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0C3D44F8-5F1E-4AD5-B62B-0F25F4A66B54}"/>
              </a:ext>
            </a:extLst>
          </p:cNvPr>
          <p:cNvSpPr txBox="1">
            <a:spLocks/>
          </p:cNvSpPr>
          <p:nvPr/>
        </p:nvSpPr>
        <p:spPr>
          <a:xfrm>
            <a:off x="838200" y="120650"/>
            <a:ext cx="10515600" cy="13843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defRPr/>
            </a:pPr>
            <a:br>
              <a:rPr lang="en-US" sz="2800" dirty="0">
                <a:solidFill>
                  <a:srgbClr val="32266B"/>
                </a:solidFill>
                <a:latin typeface="Arial"/>
                <a:ea typeface="Arial"/>
                <a:cs typeface="Arial"/>
              </a:rPr>
            </a:br>
            <a:r>
              <a:rPr lang="en-US" sz="2800" dirty="0">
                <a:solidFill>
                  <a:srgbClr val="32266B"/>
                </a:solidFill>
                <a:latin typeface="Arial"/>
                <a:ea typeface="Arial"/>
                <a:cs typeface="Arial"/>
              </a:rPr>
              <a:t>CONCEPTOS GENERALES DE SECTORIZACIÓN</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SECTOR PÚBLICO DISTRIBUCIÓN</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72046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79F279D-654B-4319-A026-09D44F6D9D0D}"/>
              </a:ext>
            </a:extLst>
          </p:cNvPr>
          <p:cNvSpPr txBox="1">
            <a:spLocks/>
          </p:cNvSpPr>
          <p:nvPr/>
        </p:nvSpPr>
        <p:spPr bwMode="auto">
          <a:xfrm>
            <a:off x="3251200" y="3789363"/>
            <a:ext cx="8540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C" sz="2800" dirty="0">
                <a:solidFill>
                  <a:srgbClr val="32266B"/>
                </a:solidFill>
                <a:latin typeface="Arial"/>
                <a:ea typeface="Arial"/>
                <a:cs typeface="Arial"/>
                <a:sym typeface="Calibri"/>
              </a:rPr>
              <a:t>INDICADOR DE LA DEUDA PÚBLICA Y OTRAS OBLIGACIONES DEL SPNF Y LA SEGURIDAD SOCIAL / PIB</a:t>
            </a:r>
          </a:p>
        </p:txBody>
      </p:sp>
    </p:spTree>
    <p:extLst>
      <p:ext uri="{BB962C8B-B14F-4D97-AF65-F5344CB8AC3E}">
        <p14:creationId xmlns:p14="http://schemas.microsoft.com/office/powerpoint/2010/main" val="92045880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1411</TotalTime>
  <Words>2028</Words>
  <Application>Microsoft Office PowerPoint</Application>
  <PresentationFormat>Panorámica</PresentationFormat>
  <Paragraphs>257</Paragraphs>
  <Slides>46</Slides>
  <Notes>6</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46</vt:i4>
      </vt:variant>
    </vt:vector>
  </HeadingPairs>
  <TitlesOfParts>
    <vt:vector size="55" baseType="lpstr">
      <vt:lpstr>Arial</vt:lpstr>
      <vt:lpstr>Arial Black</vt:lpstr>
      <vt:lpstr>Calibri</vt:lpstr>
      <vt:lpstr>Calibri (Cuerpo)</vt:lpstr>
      <vt:lpstr>Calibri Light</vt:lpstr>
      <vt:lpstr>GOTHAM-LIGHT</vt:lpstr>
      <vt:lpstr>Times New Roman</vt:lpstr>
      <vt:lpstr>Wingdings</vt:lpstr>
      <vt:lpstr>Tema de Office</vt:lpstr>
      <vt:lpstr>Presentación de PowerPoint</vt:lpstr>
      <vt:lpstr>Presentación de PowerPoint</vt:lpstr>
      <vt:lpstr>PRESENTACIÓN</vt:lpstr>
      <vt:lpstr>PRESENTACIÓN</vt:lpstr>
      <vt:lpstr>PRESENTACIÓN</vt:lpstr>
      <vt:lpstr>GLOSARIO</vt:lpstr>
      <vt:lpstr>DEFINICIONES</vt:lpstr>
      <vt:lpstr>Presentación de PowerPoint</vt:lpstr>
      <vt:lpstr>Presentación de PowerPoint</vt:lpstr>
      <vt:lpstr>Presentación de PowerPoint</vt:lpstr>
      <vt:lpstr>  INDICADOR DE LA DEUDA PÚBLICA Y OTRAS OBLIGACIONES DEL SPNF Y LA SEGURIDAD SOCIAL / PIB </vt:lpstr>
      <vt:lpstr>Presentación de PowerPoint</vt:lpstr>
      <vt:lpstr>Presentación de PowerPoint</vt:lpstr>
      <vt:lpstr>DEUDA PÚBLICA AGREGADA DEL SECTOR PÚBLICO TOTAL </vt:lpstr>
      <vt:lpstr>Presentación de PowerPoint</vt:lpstr>
      <vt:lpstr>Presentación de PowerPoint</vt:lpstr>
      <vt:lpstr>Presentación de PowerPoint</vt:lpstr>
      <vt:lpstr>DEUDA PÚBLICA AGREGADA DEL SECTOR PÚBLICO NO FINANCIERO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PASIVOS CONTINGENTES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DEUDA PÚBLICA EXTERNA TOTAL POR SECTORES </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Hernández Cobos, Miguel Rodrigo</cp:lastModifiedBy>
  <cp:revision>139</cp:revision>
  <dcterms:created xsi:type="dcterms:W3CDTF">2021-05-27T23:45:58Z</dcterms:created>
  <dcterms:modified xsi:type="dcterms:W3CDTF">2025-03-01T00:47:17Z</dcterms:modified>
</cp:coreProperties>
</file>