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smtClean="0">
                <a:solidFill>
                  <a:schemeClr val="dk1"/>
                </a:solidFill>
                <a:latin typeface="Calibri"/>
                <a:ea typeface="Calibri"/>
                <a:cs typeface="Calibri"/>
                <a:sym typeface="Calibri"/>
              </a:rPr>
              <a:t>33</a:t>
            </a:fld>
            <a:endParaRPr lang="es-EC"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04579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30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Noviembre</a:t>
            </a:r>
            <a:r>
              <a:rPr lang="en-US" altLang="es-EC" sz="2800" dirty="0" smtClean="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30 de </a:t>
            </a:r>
            <a:r>
              <a:rPr lang="en-US" altLang="es-EC" sz="1200" b="1" i="1" dirty="0" err="1" smtClean="0">
                <a:latin typeface="Calibri Light" panose="020F0302020204030204" pitchFamily="34" charset="0"/>
                <a:cs typeface="Times New Roman" panose="02020603050405020304" pitchFamily="18" charset="0"/>
              </a:rPr>
              <a:t>noviembre</a:t>
            </a:r>
            <a:r>
              <a:rPr lang="en-US" altLang="es-EC" sz="1200" b="1" i="1" dirty="0" smtClean="0">
                <a:latin typeface="Calibri Light" panose="020F0302020204030204" pitchFamily="34" charset="0"/>
                <a:cs typeface="Times New Roman" panose="02020603050405020304" pitchFamily="18" charset="0"/>
              </a:rPr>
              <a:t> 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854152"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(septiembre 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660679" y="2757100"/>
            <a:ext cx="8500356" cy="910071"/>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379644" y="706099"/>
            <a:ext cx="5553451" cy="3702524"/>
          </a:xfrm>
          <a:prstGeom prst="rect">
            <a:avLst/>
          </a:prstGeom>
        </p:spPr>
      </p:pic>
      <p:pic>
        <p:nvPicPr>
          <p:cNvPr id="3" name="Imagen 2"/>
          <p:cNvPicPr>
            <a:picLocks noChangeAspect="1"/>
          </p:cNvPicPr>
          <p:nvPr/>
        </p:nvPicPr>
        <p:blipFill>
          <a:blip r:embed="rId3"/>
          <a:stretch>
            <a:fillRect/>
          </a:stretch>
        </p:blipFill>
        <p:spPr>
          <a:xfrm>
            <a:off x="6069372" y="706099"/>
            <a:ext cx="5855150" cy="3702524"/>
          </a:xfrm>
          <a:prstGeom prst="rect">
            <a:avLst/>
          </a:prstGeom>
        </p:spPr>
      </p:pic>
      <p:pic>
        <p:nvPicPr>
          <p:cNvPr id="5" name="Imagen 4"/>
          <p:cNvPicPr>
            <a:picLocks noChangeAspect="1"/>
          </p:cNvPicPr>
          <p:nvPr/>
        </p:nvPicPr>
        <p:blipFill>
          <a:blip r:embed="rId4"/>
          <a:stretch>
            <a:fillRect/>
          </a:stretch>
        </p:blipFill>
        <p:spPr>
          <a:xfrm>
            <a:off x="379644" y="4408623"/>
            <a:ext cx="5553451" cy="1933534"/>
          </a:xfrm>
          <a:prstGeom prst="rect">
            <a:avLst/>
          </a:prstGeom>
        </p:spPr>
      </p:pic>
      <p:pic>
        <p:nvPicPr>
          <p:cNvPr id="9" name="Imagen 8"/>
          <p:cNvPicPr>
            <a:picLocks noChangeAspect="1"/>
          </p:cNvPicPr>
          <p:nvPr/>
        </p:nvPicPr>
        <p:blipFill>
          <a:blip r:embed="rId5"/>
          <a:stretch>
            <a:fillRect/>
          </a:stretch>
        </p:blipFill>
        <p:spPr>
          <a:xfrm>
            <a:off x="6069372" y="4450523"/>
            <a:ext cx="5855150" cy="1511738"/>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NOVIEMBRE</a:t>
            </a:r>
            <a:r>
              <a:rPr lang="es-ES" sz="2800" dirty="0" smtClean="0">
                <a:solidFill>
                  <a:srgbClr val="32266B"/>
                </a:solidFill>
                <a:latin typeface="Arial"/>
                <a:ea typeface="Arial"/>
                <a:cs typeface="Arial"/>
              </a:rPr>
              <a:t> </a:t>
            </a:r>
            <a:r>
              <a:rPr lang="es-ES" sz="2800" dirty="0" smtClean="0">
                <a:solidFill>
                  <a:srgbClr val="32266B"/>
                </a:solidFill>
                <a:latin typeface="Arial"/>
                <a:ea typeface="Arial"/>
                <a:cs typeface="Arial"/>
              </a:rPr>
              <a:t>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1726369" y="1189087"/>
            <a:ext cx="8751909" cy="1973991"/>
          </a:xfrm>
          <a:prstGeom prst="rect">
            <a:avLst/>
          </a:prstGeom>
        </p:spPr>
      </p:pic>
      <p:pic>
        <p:nvPicPr>
          <p:cNvPr id="6" name="Imagen 5"/>
          <p:cNvPicPr>
            <a:picLocks noChangeAspect="1"/>
          </p:cNvPicPr>
          <p:nvPr/>
        </p:nvPicPr>
        <p:blipFill>
          <a:blip r:embed="rId3"/>
          <a:stretch>
            <a:fillRect/>
          </a:stretch>
        </p:blipFill>
        <p:spPr>
          <a:xfrm>
            <a:off x="1726369" y="3370622"/>
            <a:ext cx="8751909" cy="1901174"/>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825136" y="3160399"/>
            <a:ext cx="4242613" cy="1557927"/>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426697" y="992662"/>
            <a:ext cx="11087279" cy="4736334"/>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799922" y="964669"/>
            <a:ext cx="10782478" cy="5242977"/>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1150358" y="1069164"/>
            <a:ext cx="9752401" cy="1810667"/>
          </a:xfrm>
          <a:prstGeom prst="rect">
            <a:avLst/>
          </a:prstGeom>
        </p:spPr>
      </p:pic>
      <p:pic>
        <p:nvPicPr>
          <p:cNvPr id="7" name="Imagen 6"/>
          <p:cNvPicPr>
            <a:picLocks noChangeAspect="1"/>
          </p:cNvPicPr>
          <p:nvPr/>
        </p:nvPicPr>
        <p:blipFill>
          <a:blip r:embed="rId4"/>
          <a:stretch>
            <a:fillRect/>
          </a:stretch>
        </p:blipFill>
        <p:spPr>
          <a:xfrm>
            <a:off x="1150358" y="3892494"/>
            <a:ext cx="9752401" cy="1629600"/>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028565" y="3181838"/>
            <a:ext cx="4205492" cy="1632757"/>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880234" y="971769"/>
            <a:ext cx="10132951" cy="4477309"/>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516340" y="845453"/>
            <a:ext cx="11324207" cy="5219445"/>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628650" y="1065105"/>
            <a:ext cx="10838672" cy="2060649"/>
          </a:xfrm>
          <a:prstGeom prst="rect">
            <a:avLst/>
          </a:prstGeom>
        </p:spPr>
      </p:pic>
      <p:pic>
        <p:nvPicPr>
          <p:cNvPr id="8" name="Imagen 7"/>
          <p:cNvPicPr>
            <a:picLocks noChangeAspect="1"/>
          </p:cNvPicPr>
          <p:nvPr/>
        </p:nvPicPr>
        <p:blipFill>
          <a:blip r:embed="rId3"/>
          <a:stretch>
            <a:fillRect/>
          </a:stretch>
        </p:blipFill>
        <p:spPr>
          <a:xfrm>
            <a:off x="628650" y="3966121"/>
            <a:ext cx="10838672" cy="194015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164956" y="3022339"/>
            <a:ext cx="4143746" cy="1605646"/>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704848" y="1025707"/>
            <a:ext cx="106489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04848" y="914399"/>
            <a:ext cx="10911764" cy="5365103"/>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38192" y="1134742"/>
            <a:ext cx="10648951" cy="1927067"/>
          </a:xfrm>
          <a:prstGeom prst="rect">
            <a:avLst/>
          </a:prstGeom>
        </p:spPr>
      </p:pic>
      <p:pic>
        <p:nvPicPr>
          <p:cNvPr id="8" name="Imagen 7"/>
          <p:cNvPicPr>
            <a:picLocks noChangeAspect="1"/>
          </p:cNvPicPr>
          <p:nvPr/>
        </p:nvPicPr>
        <p:blipFill>
          <a:blip r:embed="rId3"/>
          <a:stretch>
            <a:fillRect/>
          </a:stretch>
        </p:blipFill>
        <p:spPr>
          <a:xfrm>
            <a:off x="838191" y="3878821"/>
            <a:ext cx="106489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4863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smtClean="0">
                <a:latin typeface="Calibri Light" panose="020F0302020204030204" pitchFamily="34" charset="0"/>
                <a:cs typeface="Times New Roman" panose="02020603050405020304" pitchFamily="18" charset="0"/>
              </a:rPr>
              <a:t>Corte </a:t>
            </a:r>
            <a:r>
              <a:rPr lang="es-EC" altLang="es-EC" sz="2000" b="1" i="1" dirty="0">
                <a:latin typeface="Calibri Light" panose="020F0302020204030204" pitchFamily="34" charset="0"/>
                <a:cs typeface="Times New Roman" panose="02020603050405020304" pitchFamily="18" charset="0"/>
              </a:rPr>
              <a:t>a </a:t>
            </a:r>
            <a:r>
              <a:rPr lang="es-EC" altLang="es-EC" sz="2000" b="1" i="1" dirty="0" smtClean="0">
                <a:latin typeface="Calibri Light" panose="020F0302020204030204" pitchFamily="34" charset="0"/>
                <a:cs typeface="Times New Roman" panose="02020603050405020304" pitchFamily="18" charset="0"/>
              </a:rPr>
              <a:t>noviembre</a:t>
            </a:r>
            <a:r>
              <a:rPr lang="es-EC" altLang="es-EC" sz="2000" b="1" i="1" dirty="0" smtClean="0">
                <a:latin typeface="Calibri Light" panose="020F0302020204030204" pitchFamily="34" charset="0"/>
                <a:cs typeface="Times New Roman" panose="02020603050405020304" pitchFamily="18" charset="0"/>
              </a:rPr>
              <a:t> </a:t>
            </a:r>
            <a:r>
              <a:rPr lang="es-EC" altLang="es-EC" sz="2000" b="1" i="1" dirty="0" smtClean="0">
                <a:latin typeface="Calibri Light" panose="020F0302020204030204" pitchFamily="34" charset="0"/>
                <a:cs typeface="Times New Roman" panose="02020603050405020304" pitchFamily="18" charset="0"/>
              </a:rPr>
              <a:t>2024</a:t>
            </a:r>
            <a:endParaRPr lang="es-EC" altLang="es-EC" sz="2000" b="1" i="1" dirty="0">
              <a:latin typeface="Calibri Light" panose="020F03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1940768" y="1761887"/>
            <a:ext cx="7623111" cy="3593886"/>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195483" y="3083402"/>
            <a:ext cx="4327823" cy="1488598"/>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715350" y="1039278"/>
            <a:ext cx="10629118" cy="4643064"/>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927100"/>
            <a:ext cx="11144800" cy="5389724"/>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8" y="1182365"/>
            <a:ext cx="10086229" cy="2090043"/>
          </a:xfrm>
          <a:prstGeom prst="rect">
            <a:avLst/>
          </a:prstGeom>
        </p:spPr>
      </p:pic>
      <p:pic>
        <p:nvPicPr>
          <p:cNvPr id="8" name="Imagen 7"/>
          <p:cNvPicPr>
            <a:picLocks noChangeAspect="1"/>
          </p:cNvPicPr>
          <p:nvPr/>
        </p:nvPicPr>
        <p:blipFill>
          <a:blip r:embed="rId3"/>
          <a:stretch>
            <a:fillRect/>
          </a:stretch>
        </p:blipFill>
        <p:spPr>
          <a:xfrm>
            <a:off x="998538" y="3977705"/>
            <a:ext cx="10086229" cy="1947234"/>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85968" y="3707380"/>
            <a:ext cx="4139557" cy="1499102"/>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3"/>
          <a:stretch>
            <a:fillRect/>
          </a:stretch>
        </p:blipFill>
        <p:spPr>
          <a:xfrm>
            <a:off x="547963" y="1157712"/>
            <a:ext cx="11143294" cy="4599276"/>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575958" y="927100"/>
            <a:ext cx="10852489" cy="5072355"/>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09221" y="1235852"/>
            <a:ext cx="10479264" cy="1983209"/>
          </a:xfrm>
          <a:prstGeom prst="rect">
            <a:avLst/>
          </a:prstGeom>
        </p:spPr>
      </p:pic>
      <p:pic>
        <p:nvPicPr>
          <p:cNvPr id="8" name="Imagen 7"/>
          <p:cNvPicPr>
            <a:picLocks noChangeAspect="1"/>
          </p:cNvPicPr>
          <p:nvPr/>
        </p:nvPicPr>
        <p:blipFill>
          <a:blip r:embed="rId3"/>
          <a:stretch>
            <a:fillRect/>
          </a:stretch>
        </p:blipFill>
        <p:spPr>
          <a:xfrm>
            <a:off x="809221" y="3924918"/>
            <a:ext cx="10479264" cy="2000021"/>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noviembre</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20749" y="3498923"/>
            <a:ext cx="4205193" cy="1352995"/>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1094246"/>
            <a:ext cx="10948857" cy="4550774"/>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522977" y="1026367"/>
            <a:ext cx="11298908" cy="4889240"/>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15903" y="1167676"/>
            <a:ext cx="10537896" cy="1920757"/>
          </a:xfrm>
          <a:prstGeom prst="rect">
            <a:avLst/>
          </a:prstGeom>
        </p:spPr>
      </p:pic>
      <p:pic>
        <p:nvPicPr>
          <p:cNvPr id="8" name="Imagen 7"/>
          <p:cNvPicPr>
            <a:picLocks noChangeAspect="1"/>
          </p:cNvPicPr>
          <p:nvPr/>
        </p:nvPicPr>
        <p:blipFill>
          <a:blip r:embed="rId3"/>
          <a:stretch>
            <a:fillRect/>
          </a:stretch>
        </p:blipFill>
        <p:spPr>
          <a:xfrm>
            <a:off x="825234" y="3765115"/>
            <a:ext cx="10537896" cy="1935889"/>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30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noviembre</a:t>
            </a:r>
            <a:r>
              <a:rPr lang="es-ES" sz="2800" dirty="0" smtClean="0">
                <a:solidFill>
                  <a:srgbClr val="32266B"/>
                </a:solidFill>
                <a:latin typeface="Arial"/>
                <a:ea typeface="Arial"/>
                <a:cs typeface="Arial"/>
              </a:rPr>
              <a:t> </a:t>
            </a:r>
            <a:r>
              <a:rPr lang="es-ES" sz="2800" dirty="0" smtClean="0">
                <a:solidFill>
                  <a:srgbClr val="32266B"/>
                </a:solidFill>
                <a:latin typeface="Arial"/>
                <a:ea typeface="Arial"/>
                <a:cs typeface="Arial"/>
              </a:rPr>
              <a:t>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379728" y="693206"/>
            <a:ext cx="11246215" cy="5007798"/>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640986" y="936259"/>
            <a:ext cx="10984956" cy="2795987"/>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02635" y="858416"/>
            <a:ext cx="11989837" cy="6064898"/>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481677" y="1725668"/>
            <a:ext cx="11265564" cy="2342481"/>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733605" y="4778423"/>
            <a:ext cx="10677734" cy="246221"/>
          </a:xfrm>
          <a:prstGeom prst="rect">
            <a:avLst/>
          </a:prstGeom>
          <a:noFill/>
        </p:spPr>
        <p:txBody>
          <a:bodyPr wrap="square" rtlCol="0">
            <a:spAutoFit/>
          </a:bodyPr>
          <a:lstStyle/>
          <a:p>
            <a:r>
              <a:rPr lang="es-ES" sz="1000" b="1" dirty="0"/>
              <a:t> Nota: Al saldo del </a:t>
            </a:r>
            <a:r>
              <a:rPr lang="es-ES" sz="1000" b="1" dirty="0" smtClean="0"/>
              <a:t>30 </a:t>
            </a:r>
            <a:r>
              <a:rPr lang="es-ES" sz="1000" b="1" dirty="0"/>
              <a:t>de </a:t>
            </a:r>
            <a:r>
              <a:rPr lang="es-ES" sz="1000" b="1" dirty="0" smtClean="0"/>
              <a:t>noviembre </a:t>
            </a:r>
            <a:r>
              <a:rPr lang="es-ES" sz="1000" b="1" dirty="0" smtClean="0"/>
              <a:t>de </a:t>
            </a:r>
            <a:r>
              <a:rPr lang="es-ES" sz="1000" b="1" dirty="0"/>
              <a:t>Tenedores de Bonos y Pagares Privados se debe restar USD </a:t>
            </a:r>
            <a:r>
              <a:rPr lang="es-ES" sz="1000" b="1" dirty="0" smtClean="0"/>
              <a:t>400</a:t>
            </a:r>
            <a:r>
              <a:rPr lang="es-ES" sz="1000" b="1" dirty="0" smtClean="0"/>
              <a:t>.427.845,08 </a:t>
            </a:r>
            <a:r>
              <a:rPr lang="es-ES" sz="1000" b="1" dirty="0" smtClean="0"/>
              <a:t>bonos </a:t>
            </a:r>
            <a:r>
              <a:rPr lang="es-ES" sz="1000" b="1" dirty="0"/>
              <a:t>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682286" y="723090"/>
            <a:ext cx="10780371" cy="3998201"/>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155105" y="716786"/>
            <a:ext cx="11900046" cy="5069868"/>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648625" y="896364"/>
            <a:ext cx="8699025" cy="4020869"/>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856792" y="1242786"/>
            <a:ext cx="8593494" cy="3254569"/>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noviembre 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1346</TotalTime>
  <Words>1573</Words>
  <Application>Microsoft Office PowerPoint</Application>
  <PresentationFormat>Panorámica</PresentationFormat>
  <Paragraphs>234</Paragraphs>
  <Slides>50</Slides>
  <Notes>6</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125</cp:revision>
  <dcterms:created xsi:type="dcterms:W3CDTF">2021-05-27T23:45:58Z</dcterms:created>
  <dcterms:modified xsi:type="dcterms:W3CDTF">2025-01-29T21:11:38Z</dcterms:modified>
</cp:coreProperties>
</file>