
<file path=[Content_Types].xml><?xml version="1.0" encoding="utf-8"?>
<Types xmlns="http://schemas.openxmlformats.org/package/2006/content-types">
  <Default Extension="png" ContentType="image/pn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5" r:id="rId13"/>
    <p:sldId id="276"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59" autoAdjust="0"/>
    <p:restoredTop sz="94674"/>
  </p:normalViewPr>
  <p:slideViewPr>
    <p:cSldViewPr snapToGrid="0">
      <p:cViewPr varScale="1">
        <p:scale>
          <a:sx n="65" d="100"/>
          <a:sy n="65" d="100"/>
        </p:scale>
        <p:origin x="612"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idx="10"/>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smtClean="0">
                <a:solidFill>
                  <a:schemeClr val="dk1"/>
                </a:solidFill>
                <a:latin typeface="Calibri"/>
                <a:ea typeface="Calibri"/>
                <a:cs typeface="Calibri"/>
                <a:sym typeface="Calibri"/>
              </a:rPr>
              <a:t>11</a:t>
            </a:fld>
            <a:endParaRPr lang="es-EC"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00556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13</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3.w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762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a:solidFill>
                  <a:schemeClr val="bg1"/>
                </a:solidFill>
                <a:latin typeface="GOTHAM-LIGHT" pitchFamily="2" charset="0"/>
              </a:rPr>
              <a:t>31 de </a:t>
            </a:r>
            <a:r>
              <a:rPr lang="en-US" altLang="es-EC" sz="2800" dirty="0" err="1">
                <a:solidFill>
                  <a:schemeClr val="bg1"/>
                </a:solidFill>
                <a:latin typeface="GOTHAM-LIGHT" pitchFamily="2" charset="0"/>
              </a:rPr>
              <a:t>Marzo</a:t>
            </a:r>
            <a:r>
              <a:rPr lang="en-US" altLang="es-EC" sz="2800" dirty="0">
                <a:solidFill>
                  <a:schemeClr val="bg1"/>
                </a:solidFill>
                <a:latin typeface="GOTHAM-LIGHT" pitchFamily="2" charset="0"/>
              </a:rPr>
              <a:t> de 2025</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31 de </a:t>
            </a:r>
            <a:r>
              <a:rPr lang="en-US" altLang="es-EC" sz="1200" b="1" i="1" dirty="0" err="1">
                <a:latin typeface="Calibri Light" panose="020F0302020204030204" pitchFamily="34" charset="0"/>
                <a:cs typeface="Times New Roman" panose="02020603050405020304" pitchFamily="18" charset="0"/>
              </a:rPr>
              <a:t>marzo</a:t>
            </a:r>
            <a:r>
              <a:rPr lang="en-US" altLang="es-EC" sz="1200" b="1" i="1" dirty="0">
                <a:latin typeface="Calibri Light" panose="020F0302020204030204" pitchFamily="34" charset="0"/>
                <a:cs typeface="Times New Roman" panose="02020603050405020304" pitchFamily="18" charset="0"/>
              </a:rPr>
              <a:t> de 2025</a:t>
            </a: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9577388" cy="430887"/>
          </a:xfrm>
          <a:prstGeom prst="rect">
            <a:avLst/>
          </a:prstGeom>
        </p:spPr>
        <p:txBody>
          <a:bodyPr wrap="square">
            <a:spAutoFit/>
          </a:bodyPr>
          <a:lstStyle/>
          <a:p>
            <a:r>
              <a:rPr lang="es-MX" sz="1100" dirty="0">
                <a:latin typeface="Calibri" panose="020F0502020204030204" pitchFamily="34" charset="0"/>
              </a:rPr>
              <a:t>Nota: </a:t>
            </a:r>
            <a:r>
              <a:rPr lang="es-ES" sz="1100" dirty="0">
                <a:latin typeface="Calibri" panose="020F0502020204030204" pitchFamily="34" charset="0"/>
              </a:rPr>
              <a:t>Nota 2: PIB 2025 última cifra previsional publicada (Abril 2025) por el BCE https://contenido.bce.fin.ec/documentos/informacioneconomica/SectorReal/ix_PrevEcon.html</a:t>
            </a:r>
            <a:endParaRPr lang="es-EC" sz="1100" dirty="0"/>
          </a:p>
        </p:txBody>
      </p:sp>
      <p:pic>
        <p:nvPicPr>
          <p:cNvPr id="2" name="Imagen 1"/>
          <p:cNvPicPr>
            <a:picLocks noChangeAspect="1"/>
          </p:cNvPicPr>
          <p:nvPr/>
        </p:nvPicPr>
        <p:blipFill>
          <a:blip r:embed="rId2"/>
          <a:stretch>
            <a:fillRect/>
          </a:stretch>
        </p:blipFill>
        <p:spPr>
          <a:xfrm>
            <a:off x="1678871" y="2741729"/>
            <a:ext cx="8416380" cy="878967"/>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br>
              <a:rPr lang="es-EC" sz="2000" dirty="0">
                <a:solidFill>
                  <a:srgbClr val="0070C0"/>
                </a:solidFill>
                <a:effectLst>
                  <a:outerShdw blurRad="38100" dist="38100" dir="2700000" algn="tl">
                    <a:srgbClr val="000000">
                      <a:alpha val="43137"/>
                    </a:srgbClr>
                  </a:outerShdw>
                </a:effectLst>
              </a:rPr>
            </a:b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p:cNvPicPr>
            <a:picLocks noChangeAspect="1"/>
          </p:cNvPicPr>
          <p:nvPr/>
        </p:nvPicPr>
        <p:blipFill>
          <a:blip r:embed="rId3"/>
          <a:stretch>
            <a:fillRect/>
          </a:stretch>
        </p:blipFill>
        <p:spPr>
          <a:xfrm>
            <a:off x="385671" y="704360"/>
            <a:ext cx="5553451" cy="3713567"/>
          </a:xfrm>
          <a:prstGeom prst="rect">
            <a:avLst/>
          </a:prstGeom>
        </p:spPr>
      </p:pic>
      <p:pic>
        <p:nvPicPr>
          <p:cNvPr id="5" name="Imagen 4"/>
          <p:cNvPicPr>
            <a:picLocks noChangeAspect="1"/>
          </p:cNvPicPr>
          <p:nvPr/>
        </p:nvPicPr>
        <p:blipFill>
          <a:blip r:embed="rId4"/>
          <a:stretch>
            <a:fillRect/>
          </a:stretch>
        </p:blipFill>
        <p:spPr>
          <a:xfrm>
            <a:off x="385671" y="4417927"/>
            <a:ext cx="5553451" cy="1914027"/>
          </a:xfrm>
          <a:prstGeom prst="rect">
            <a:avLst/>
          </a:prstGeom>
        </p:spPr>
      </p:pic>
      <p:pic>
        <p:nvPicPr>
          <p:cNvPr id="9" name="Imagen 8"/>
          <p:cNvPicPr>
            <a:picLocks noChangeAspect="1"/>
          </p:cNvPicPr>
          <p:nvPr/>
        </p:nvPicPr>
        <p:blipFill>
          <a:blip r:embed="rId5"/>
          <a:stretch>
            <a:fillRect/>
          </a:stretch>
        </p:blipFill>
        <p:spPr>
          <a:xfrm>
            <a:off x="6099031" y="704360"/>
            <a:ext cx="5825491" cy="3767841"/>
          </a:xfrm>
          <a:prstGeom prst="rect">
            <a:avLst/>
          </a:prstGeom>
        </p:spPr>
      </p:pic>
      <p:pic>
        <p:nvPicPr>
          <p:cNvPr id="12" name="Imagen 11"/>
          <p:cNvPicPr>
            <a:picLocks noChangeAspect="1"/>
          </p:cNvPicPr>
          <p:nvPr/>
        </p:nvPicPr>
        <p:blipFill>
          <a:blip r:embed="rId6"/>
          <a:stretch>
            <a:fillRect/>
          </a:stretch>
        </p:blipFill>
        <p:spPr>
          <a:xfrm>
            <a:off x="6085383" y="4462841"/>
            <a:ext cx="5825491" cy="14700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MARZO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1688267" y="1227185"/>
            <a:ext cx="8751909" cy="3860485"/>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DEL SECTOR PÚBLICO TOTAL </a:t>
            </a:r>
          </a:p>
        </p:txBody>
      </p:sp>
      <p:pic>
        <p:nvPicPr>
          <p:cNvPr id="3" name="Imagen 2"/>
          <p:cNvPicPr>
            <a:picLocks noChangeAspect="1"/>
          </p:cNvPicPr>
          <p:nvPr/>
        </p:nvPicPr>
        <p:blipFill>
          <a:blip r:embed="rId2"/>
          <a:stretch>
            <a:fillRect/>
          </a:stretch>
        </p:blipFill>
        <p:spPr>
          <a:xfrm>
            <a:off x="6784935" y="3178603"/>
            <a:ext cx="4327823" cy="1520604"/>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997264" y="1176829"/>
            <a:ext cx="10312838" cy="4365001"/>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2"/>
          <a:stretch>
            <a:fillRect/>
          </a:stretch>
        </p:blipFill>
        <p:spPr>
          <a:xfrm>
            <a:off x="1615795" y="1001866"/>
            <a:ext cx="9176765" cy="4962518"/>
          </a:xfrm>
          <a:prstGeom prst="rect">
            <a:avLst/>
          </a:prstGeom>
        </p:spPr>
      </p:pic>
      <p:sp>
        <p:nvSpPr>
          <p:cNvPr id="2" name="CuadroTexto 1">
            <a:extLst>
              <a:ext uri="{FF2B5EF4-FFF2-40B4-BE49-F238E27FC236}">
                <a16:creationId xmlns:a16="http://schemas.microsoft.com/office/drawing/2014/main" id="{A339FDBD-6059-42D7-9DDF-BF00083E3B40}"/>
              </a:ext>
            </a:extLst>
          </p:cNvPr>
          <p:cNvSpPr txBox="1"/>
          <p:nvPr/>
        </p:nvSpPr>
        <p:spPr>
          <a:xfrm>
            <a:off x="1179871" y="100730"/>
            <a:ext cx="2979174" cy="954107"/>
          </a:xfrm>
          <a:prstGeom prst="rect">
            <a:avLst/>
          </a:prstGeom>
          <a:noFill/>
        </p:spPr>
        <p:txBody>
          <a:bodyPr wrap="square" rtlCol="0">
            <a:spAutoFit/>
          </a:bodyPr>
          <a:lstStyle>
            <a:defPPr marR="0" lvl="0" algn="l" rtl="0">
              <a:lnSpc>
                <a:spcPct val="100000"/>
              </a:lnSpc>
              <a:spcBef>
                <a:spcPts val="0"/>
              </a:spcBef>
              <a:spcAft>
                <a:spcPts val="0"/>
              </a:spcAft>
            </a:defPPr>
            <a:lvl1pPr>
              <a:spcBef>
                <a:spcPct val="0"/>
              </a:spcBef>
              <a:defRPr sz="1200" b="1" i="1">
                <a:solidFill>
                  <a:schemeClr val="tx1"/>
                </a:solidFill>
                <a:latin typeface="Calibri Light" panose="020F0302020204030204" pitchFamily="34" charset="0"/>
                <a:cs typeface="Times New Roman" panose="02020603050405020304" pitchFamily="18" charset="0"/>
              </a:defRPr>
            </a:lvl1pPr>
          </a:lstStyle>
          <a:p>
            <a:r>
              <a:rPr lang="es-EC" dirty="0"/>
              <a:t>DEUDA INTERNA </a:t>
            </a:r>
          </a:p>
          <a:p>
            <a:r>
              <a:rPr lang="es-EC" dirty="0"/>
              <a:t>SECTOR PÚBLICO TOTAL </a:t>
            </a:r>
          </a:p>
          <a:p>
            <a:r>
              <a:rPr lang="es-EC" dirty="0"/>
              <a:t>Cifras en miles de dólares</a:t>
            </a:r>
          </a:p>
          <a:p>
            <a:endParaRPr lang="es-EC" dirty="0"/>
          </a:p>
        </p:txBody>
      </p:sp>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2"/>
          <a:stretch>
            <a:fillRect/>
          </a:stretch>
        </p:blipFill>
        <p:spPr>
          <a:xfrm>
            <a:off x="1157673" y="1215899"/>
            <a:ext cx="9745087" cy="1803047"/>
          </a:xfrm>
          <a:prstGeom prst="rect">
            <a:avLst/>
          </a:prstGeom>
        </p:spPr>
      </p:pic>
      <p:pic>
        <p:nvPicPr>
          <p:cNvPr id="7" name="Imagen 6"/>
          <p:cNvPicPr>
            <a:picLocks noChangeAspect="1"/>
          </p:cNvPicPr>
          <p:nvPr/>
        </p:nvPicPr>
        <p:blipFill>
          <a:blip r:embed="rId3"/>
          <a:stretch>
            <a:fillRect/>
          </a:stretch>
        </p:blipFill>
        <p:spPr>
          <a:xfrm>
            <a:off x="1157673" y="4081481"/>
            <a:ext cx="9685587" cy="1776173"/>
          </a:xfrm>
          <a:prstGeom prst="rect">
            <a:avLst/>
          </a:prstGeom>
        </p:spPr>
      </p:pic>
      <p:sp>
        <p:nvSpPr>
          <p:cNvPr id="9" name="CuadroTexto 8">
            <a:extLst>
              <a:ext uri="{FF2B5EF4-FFF2-40B4-BE49-F238E27FC236}">
                <a16:creationId xmlns:a16="http://schemas.microsoft.com/office/drawing/2014/main" id="{6589516D-29C8-4FF8-8CF1-9347A501ED6A}"/>
              </a:ext>
            </a:extLst>
          </p:cNvPr>
          <p:cNvSpPr txBox="1"/>
          <p:nvPr/>
        </p:nvSpPr>
        <p:spPr>
          <a:xfrm>
            <a:off x="1061884" y="118143"/>
            <a:ext cx="2979174" cy="861774"/>
          </a:xfrm>
          <a:prstGeom prst="rect">
            <a:avLst/>
          </a:prstGeom>
          <a:noFill/>
        </p:spPr>
        <p:txBody>
          <a:bodyPr wrap="square" rtlCol="0">
            <a:spAutoFit/>
          </a:bodyPr>
          <a:lstStyle/>
          <a:p>
            <a:pPr>
              <a:spcBef>
                <a:spcPct val="0"/>
              </a:spcBef>
            </a:pPr>
            <a:r>
              <a:rPr lang="es-EC" sz="1200" b="1" i="1" dirty="0">
                <a:solidFill>
                  <a:schemeClr val="tx1"/>
                </a:solidFill>
                <a:latin typeface="Calibri Light" panose="020F0302020204030204" pitchFamily="34" charset="0"/>
                <a:cs typeface="Times New Roman" panose="02020603050405020304" pitchFamily="18" charset="0"/>
              </a:rPr>
              <a:t>OTROS PASIVOS</a:t>
            </a:r>
          </a:p>
          <a:p>
            <a:pPr>
              <a:spcBef>
                <a:spcPct val="0"/>
              </a:spcBef>
            </a:pPr>
            <a:r>
              <a:rPr lang="es-EC" sz="1200" b="1" i="1" dirty="0">
                <a:solidFill>
                  <a:schemeClr val="tx1"/>
                </a:solidFill>
                <a:latin typeface="Calibri Light" panose="020F0302020204030204" pitchFamily="34" charset="0"/>
                <a:cs typeface="Times New Roman" panose="02020603050405020304" pitchFamily="18" charset="0"/>
              </a:rPr>
              <a:t>SECTOR PÚBLICO TOTAL </a:t>
            </a:r>
          </a:p>
          <a:p>
            <a:pPr>
              <a:spcBef>
                <a:spcPct val="0"/>
              </a:spcBef>
            </a:pPr>
            <a:r>
              <a:rPr lang="es-EC" sz="1200" b="1" i="1" dirty="0">
                <a:solidFill>
                  <a:schemeClr val="tx1"/>
                </a:solidFill>
                <a:latin typeface="Calibri Light" panose="020F0302020204030204" pitchFamily="34" charset="0"/>
                <a:cs typeface="Times New Roman" panose="02020603050405020304" pitchFamily="18" charset="0"/>
              </a:rPr>
              <a:t>Cifras en miles de dólares</a:t>
            </a:r>
          </a:p>
          <a:p>
            <a:endParaRPr lang="es-EC" dirty="0"/>
          </a:p>
        </p:txBody>
      </p:sp>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DEL 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7011074" y="3197550"/>
            <a:ext cx="4186830" cy="1604765"/>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971769"/>
            <a:ext cx="10959970" cy="4654590"/>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a:latin typeface="Calibri (Cuerpo)"/>
                <a:cs typeface="Times New Roman" panose="02020603050405020304" pitchFamily="18" charset="0"/>
              </a:rPr>
              <a:t>Pasivos contingentes del Gobierno Central de acuerdo con el Artículo 123 del COPLAFIP.</a:t>
            </a: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INTERNA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2" name="Imagen 1"/>
          <p:cNvPicPr>
            <a:picLocks noChangeAspect="1"/>
          </p:cNvPicPr>
          <p:nvPr/>
        </p:nvPicPr>
        <p:blipFill>
          <a:blip r:embed="rId2"/>
          <a:stretch>
            <a:fillRect/>
          </a:stretch>
        </p:blipFill>
        <p:spPr>
          <a:xfrm>
            <a:off x="644029" y="798911"/>
            <a:ext cx="10804632" cy="5460000"/>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OTROS PASIVOS</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693420" y="1127817"/>
            <a:ext cx="10773902" cy="1954975"/>
          </a:xfrm>
          <a:prstGeom prst="rect">
            <a:avLst/>
          </a:prstGeom>
        </p:spPr>
      </p:pic>
      <p:pic>
        <p:nvPicPr>
          <p:cNvPr id="7" name="Imagen 6"/>
          <p:cNvPicPr>
            <a:picLocks noChangeAspect="1"/>
          </p:cNvPicPr>
          <p:nvPr/>
        </p:nvPicPr>
        <p:blipFill>
          <a:blip r:embed="rId3"/>
          <a:stretch>
            <a:fillRect/>
          </a:stretch>
        </p:blipFill>
        <p:spPr>
          <a:xfrm>
            <a:off x="693420" y="3918318"/>
            <a:ext cx="10773902" cy="1995519"/>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DEL 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182467" y="3095961"/>
            <a:ext cx="4080514" cy="1577653"/>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704848" y="1130609"/>
            <a:ext cx="10648951" cy="4510715"/>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838200" y="898980"/>
            <a:ext cx="10648951" cy="5418000"/>
          </a:xfrm>
          <a:prstGeom prst="rect">
            <a:avLst/>
          </a:prstGeom>
        </p:spPr>
      </p:pic>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INTERNA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OTROS PASIVOS</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8" name="Imagen 7"/>
          <p:cNvPicPr>
            <a:picLocks noChangeAspect="1"/>
          </p:cNvPicPr>
          <p:nvPr/>
        </p:nvPicPr>
        <p:blipFill>
          <a:blip r:embed="rId2"/>
          <a:stretch>
            <a:fillRect/>
          </a:stretch>
        </p:blipFill>
        <p:spPr>
          <a:xfrm>
            <a:off x="845820" y="1209598"/>
            <a:ext cx="10648951" cy="1912538"/>
          </a:xfrm>
          <a:prstGeom prst="rect">
            <a:avLst/>
          </a:prstGeom>
        </p:spPr>
      </p:pic>
      <p:pic>
        <p:nvPicPr>
          <p:cNvPr id="9" name="Imagen 8"/>
          <p:cNvPicPr>
            <a:picLocks noChangeAspect="1"/>
          </p:cNvPicPr>
          <p:nvPr/>
        </p:nvPicPr>
        <p:blipFill>
          <a:blip r:embed="rId3"/>
          <a:stretch>
            <a:fillRect/>
          </a:stretch>
        </p:blipFill>
        <p:spPr>
          <a:xfrm>
            <a:off x="845820" y="3941530"/>
            <a:ext cx="10648951" cy="1680226"/>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4863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a:latin typeface="Calibri Light" panose="020F0302020204030204" pitchFamily="34" charset="0"/>
                <a:cs typeface="Times New Roman" panose="02020603050405020304" pitchFamily="18" charset="0"/>
              </a:rPr>
              <a:t>Corte a marzo 2025</a:t>
            </a:r>
          </a:p>
        </p:txBody>
      </p:sp>
      <p:pic>
        <p:nvPicPr>
          <p:cNvPr id="7" name="Imagen 6"/>
          <p:cNvPicPr>
            <a:picLocks noChangeAspect="1"/>
          </p:cNvPicPr>
          <p:nvPr/>
        </p:nvPicPr>
        <p:blipFill>
          <a:blip r:embed="rId2"/>
          <a:stretch>
            <a:fillRect/>
          </a:stretch>
        </p:blipFill>
        <p:spPr>
          <a:xfrm>
            <a:off x="1894113" y="1833411"/>
            <a:ext cx="7707087" cy="3801005"/>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7207594" y="3082470"/>
            <a:ext cx="4290500" cy="1591234"/>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55003" y="335713"/>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07181" y="1106148"/>
            <a:ext cx="11173033" cy="4428461"/>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INTERNA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510078" y="950214"/>
            <a:ext cx="10967761" cy="5273334"/>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OTROS PASIVOS</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998537" y="1315820"/>
            <a:ext cx="10012363" cy="2014017"/>
          </a:xfrm>
          <a:prstGeom prst="rect">
            <a:avLst/>
          </a:prstGeom>
        </p:spPr>
      </p:pic>
      <p:pic>
        <p:nvPicPr>
          <p:cNvPr id="8" name="Imagen 7"/>
          <p:cNvPicPr>
            <a:picLocks noChangeAspect="1"/>
          </p:cNvPicPr>
          <p:nvPr/>
        </p:nvPicPr>
        <p:blipFill>
          <a:blip r:embed="rId3"/>
          <a:stretch>
            <a:fillRect/>
          </a:stretch>
        </p:blipFill>
        <p:spPr>
          <a:xfrm>
            <a:off x="998537" y="3994430"/>
            <a:ext cx="10086229" cy="1869393"/>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2" name="Imagen 1"/>
          <p:cNvPicPr>
            <a:picLocks noChangeAspect="1"/>
          </p:cNvPicPr>
          <p:nvPr/>
        </p:nvPicPr>
        <p:blipFill>
          <a:blip r:embed="rId2"/>
          <a:stretch>
            <a:fillRect/>
          </a:stretch>
        </p:blipFill>
        <p:spPr>
          <a:xfrm>
            <a:off x="6703207" y="3790106"/>
            <a:ext cx="4251524" cy="1363587"/>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547963" y="1050817"/>
            <a:ext cx="11059319" cy="452298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INTERNA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39763" y="927100"/>
            <a:ext cx="10958188" cy="5222000"/>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OTROS PASIVOS</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2" name="Imagen 1"/>
          <p:cNvPicPr>
            <a:picLocks noChangeAspect="1"/>
          </p:cNvPicPr>
          <p:nvPr/>
        </p:nvPicPr>
        <p:blipFill>
          <a:blip r:embed="rId2"/>
          <a:stretch>
            <a:fillRect/>
          </a:stretch>
        </p:blipFill>
        <p:spPr>
          <a:xfrm>
            <a:off x="874535" y="1285335"/>
            <a:ext cx="10479264" cy="1998688"/>
          </a:xfrm>
          <a:prstGeom prst="rect">
            <a:avLst/>
          </a:prstGeom>
        </p:spPr>
      </p:pic>
      <p:pic>
        <p:nvPicPr>
          <p:cNvPr id="7" name="Imagen 6"/>
          <p:cNvPicPr>
            <a:picLocks noChangeAspect="1"/>
          </p:cNvPicPr>
          <p:nvPr/>
        </p:nvPicPr>
        <p:blipFill>
          <a:blip r:embed="rId3"/>
          <a:stretch>
            <a:fillRect/>
          </a:stretch>
        </p:blipFill>
        <p:spPr>
          <a:xfrm>
            <a:off x="882155" y="3917373"/>
            <a:ext cx="10471644" cy="2132907"/>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marzo 2025</a:t>
            </a: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421514" y="3536032"/>
            <a:ext cx="4173808" cy="1308171"/>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69630" y="1061122"/>
            <a:ext cx="11084305" cy="4531958"/>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INTERNA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901753"/>
            <a:ext cx="10973117" cy="5110427"/>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OTROS PASIVOS</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15903" y="1154034"/>
            <a:ext cx="10537896" cy="1948706"/>
          </a:xfrm>
          <a:prstGeom prst="rect">
            <a:avLst/>
          </a:prstGeom>
        </p:spPr>
      </p:pic>
      <p:pic>
        <p:nvPicPr>
          <p:cNvPr id="8" name="Imagen 7"/>
          <p:cNvPicPr>
            <a:picLocks noChangeAspect="1"/>
          </p:cNvPicPr>
          <p:nvPr/>
        </p:nvPicPr>
        <p:blipFill>
          <a:blip r:embed="rId3"/>
          <a:stretch>
            <a:fillRect/>
          </a:stretch>
        </p:blipFill>
        <p:spPr>
          <a:xfrm>
            <a:off x="815903" y="3821099"/>
            <a:ext cx="10537896" cy="1651771"/>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31 de marzo de 2025</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534150" y="783094"/>
            <a:ext cx="11309350" cy="4978400"/>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622323" y="1563062"/>
            <a:ext cx="10956965" cy="2650798"/>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6" y="381000"/>
            <a:ext cx="9431435"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FF0000"/>
              </a:solidFill>
              <a:latin typeface="Arial"/>
              <a:ea typeface="Arial"/>
              <a:cs typeface="Arial"/>
            </a:endParaRPr>
          </a:p>
        </p:txBody>
      </p:sp>
      <p:pic>
        <p:nvPicPr>
          <p:cNvPr id="2" name="Imagen 1"/>
          <p:cNvPicPr>
            <a:picLocks noChangeAspect="1"/>
          </p:cNvPicPr>
          <p:nvPr/>
        </p:nvPicPr>
        <p:blipFill>
          <a:blip r:embed="rId2"/>
          <a:stretch>
            <a:fillRect/>
          </a:stretch>
        </p:blipFill>
        <p:spPr>
          <a:xfrm>
            <a:off x="219329" y="852897"/>
            <a:ext cx="11827891" cy="5974624"/>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2" name="Imagen 1"/>
          <p:cNvPicPr>
            <a:picLocks noChangeAspect="1"/>
          </p:cNvPicPr>
          <p:nvPr/>
        </p:nvPicPr>
        <p:blipFill>
          <a:blip r:embed="rId2"/>
          <a:stretch>
            <a:fillRect/>
          </a:stretch>
        </p:blipFill>
        <p:spPr>
          <a:xfrm>
            <a:off x="627545" y="1951467"/>
            <a:ext cx="11125605" cy="2650391"/>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CONSOLIDADA</a:t>
            </a:r>
            <a:endParaRPr lang="es-EC" sz="2800" dirty="0">
              <a:solidFill>
                <a:srgbClr val="FF0000"/>
              </a:solidFill>
              <a:latin typeface="Arial"/>
              <a:ea typeface="Arial"/>
              <a:cs typeface="Arial"/>
            </a:endParaRPr>
          </a:p>
        </p:txBody>
      </p:sp>
      <p:pic>
        <p:nvPicPr>
          <p:cNvPr id="4" name="Imagen 3"/>
          <p:cNvPicPr>
            <a:picLocks noChangeAspect="1"/>
          </p:cNvPicPr>
          <p:nvPr/>
        </p:nvPicPr>
        <p:blipFill>
          <a:blip r:embed="rId2"/>
          <a:stretch>
            <a:fillRect/>
          </a:stretch>
        </p:blipFill>
        <p:spPr>
          <a:xfrm>
            <a:off x="565653" y="966898"/>
            <a:ext cx="10752380" cy="3913806"/>
          </a:xfrm>
          <a:prstGeom prst="rect">
            <a:avLst/>
          </a:prstGeom>
        </p:spPr>
      </p:pic>
      <p:pic>
        <p:nvPicPr>
          <p:cNvPr id="2" name="Imagen 1"/>
          <p:cNvPicPr>
            <a:picLocks noChangeAspect="1"/>
          </p:cNvPicPr>
          <p:nvPr/>
        </p:nvPicPr>
        <p:blipFill>
          <a:blip r:embed="rId3"/>
          <a:stretch>
            <a:fillRect/>
          </a:stretch>
        </p:blipFill>
        <p:spPr>
          <a:xfrm>
            <a:off x="565653" y="970680"/>
            <a:ext cx="10752380" cy="3910023"/>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FF0000"/>
              </a:solidFill>
              <a:latin typeface="Arial"/>
              <a:ea typeface="Arial"/>
              <a:cs typeface="Arial"/>
              <a:sym typeface="Arial"/>
            </a:endParaRPr>
          </a:p>
        </p:txBody>
      </p:sp>
      <p:pic>
        <p:nvPicPr>
          <p:cNvPr id="2" name="Imagen 1"/>
          <p:cNvPicPr>
            <a:picLocks noChangeAspect="1"/>
          </p:cNvPicPr>
          <p:nvPr/>
        </p:nvPicPr>
        <p:blipFill>
          <a:blip r:embed="rId2"/>
          <a:stretch>
            <a:fillRect/>
          </a:stretch>
        </p:blipFill>
        <p:spPr>
          <a:xfrm>
            <a:off x="466089" y="684041"/>
            <a:ext cx="10793430" cy="5205313"/>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a:stretch>
            <a:fillRect/>
          </a:stretch>
        </p:blipFill>
        <p:spPr>
          <a:xfrm>
            <a:off x="2436105" y="1224611"/>
            <a:ext cx="6975524" cy="4029637"/>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2517181" y="1605775"/>
            <a:ext cx="7631077" cy="3193837"/>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Marzo 2025</a:t>
            </a: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1744</TotalTime>
  <Words>1958</Words>
  <Application>Microsoft Office PowerPoint</Application>
  <PresentationFormat>Panorámica</PresentationFormat>
  <Paragraphs>239</Paragraphs>
  <Slides>50</Slides>
  <Notes>6</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Arial</vt:lpstr>
      <vt:lpstr>Calibri</vt:lpstr>
      <vt:lpstr>Calibri (Cuerpo)</vt:lpstr>
      <vt:lpstr>Calibri Light</vt:lpstr>
      <vt:lpstr>GOTHAM-LIGHT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Hernández Cobos, Miguel Rodrigo</cp:lastModifiedBy>
  <cp:revision>203</cp:revision>
  <dcterms:created xsi:type="dcterms:W3CDTF">2021-05-27T23:45:58Z</dcterms:created>
  <dcterms:modified xsi:type="dcterms:W3CDTF">2025-05-31T00:31:21Z</dcterms:modified>
</cp:coreProperties>
</file>