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59" autoAdjust="0"/>
    <p:restoredTop sz="94674"/>
  </p:normalViewPr>
  <p:slideViewPr>
    <p:cSldViewPr snapToGrid="0">
      <p:cViewPr varScale="1">
        <p:scale>
          <a:sx n="84" d="100"/>
          <a:sy n="84" d="100"/>
        </p:scale>
        <p:origin x="96" y="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smtClean="0">
                <a:solidFill>
                  <a:schemeClr val="dk1"/>
                </a:solidFill>
                <a:latin typeface="Calibri"/>
                <a:ea typeface="Calibri"/>
                <a:cs typeface="Calibri"/>
                <a:sym typeface="Calibri"/>
              </a:rPr>
              <a:t>11</a:t>
            </a:fld>
            <a:endParaRPr lang="es-EC"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00556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smtClean="0">
                <a:solidFill>
                  <a:schemeClr val="dk1"/>
                </a:solidFill>
                <a:latin typeface="Calibri"/>
                <a:ea typeface="Calibri"/>
                <a:cs typeface="Calibri"/>
                <a:sym typeface="Calibri"/>
              </a:rPr>
              <a:t>49</a:t>
            </a:fld>
            <a:endParaRPr lang="es-EC"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28192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1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762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30 </a:t>
            </a:r>
            <a:r>
              <a:rPr lang="en-US" altLang="es-EC" sz="2800" dirty="0">
                <a:solidFill>
                  <a:schemeClr val="bg1"/>
                </a:solidFill>
                <a:latin typeface="GOTHAM-LIGHT" pitchFamily="2" charset="0"/>
              </a:rPr>
              <a:t>de </a:t>
            </a:r>
            <a:r>
              <a:rPr lang="en-US" altLang="es-EC" sz="2800" dirty="0" smtClean="0">
                <a:solidFill>
                  <a:schemeClr val="bg1"/>
                </a:solidFill>
                <a:latin typeface="GOTHAM-LIGHT" pitchFamily="2" charset="0"/>
              </a:rPr>
              <a:t>Abril de 2025</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30 </a:t>
            </a:r>
            <a:r>
              <a:rPr lang="en-US" altLang="es-EC" sz="1200" b="1" i="1" dirty="0" smtClean="0">
                <a:latin typeface="Calibri Light" panose="020F0302020204030204" pitchFamily="34" charset="0"/>
                <a:cs typeface="Times New Roman" panose="02020603050405020304" pitchFamily="18" charset="0"/>
              </a:rPr>
              <a:t>de Abril de 2025</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854152"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2025 </a:t>
            </a:r>
            <a:r>
              <a:rPr lang="es-MX" sz="1100" dirty="0">
                <a:latin typeface="Calibri" panose="020F0502020204030204" pitchFamily="34" charset="0"/>
              </a:rPr>
              <a:t>última cifra previsional </a:t>
            </a:r>
            <a:r>
              <a:rPr lang="es-MX" sz="1100" dirty="0">
                <a:solidFill>
                  <a:schemeClr val="tx1"/>
                </a:solidFill>
                <a:latin typeface="Calibri" panose="020F0502020204030204" pitchFamily="34" charset="0"/>
              </a:rPr>
              <a:t>publicada </a:t>
            </a:r>
            <a:r>
              <a:rPr lang="es-MX" sz="1100" dirty="0" smtClean="0">
                <a:solidFill>
                  <a:schemeClr val="tx1"/>
                </a:solidFill>
                <a:latin typeface="Calibri" panose="020F0502020204030204" pitchFamily="34" charset="0"/>
              </a:rPr>
              <a:t>(abril 2025)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678871" y="2761298"/>
            <a:ext cx="8416380" cy="882258"/>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6" name="Imagen 5"/>
          <p:cNvPicPr>
            <a:picLocks noChangeAspect="1"/>
          </p:cNvPicPr>
          <p:nvPr/>
        </p:nvPicPr>
        <p:blipFill>
          <a:blip r:embed="rId3"/>
          <a:stretch>
            <a:fillRect/>
          </a:stretch>
        </p:blipFill>
        <p:spPr>
          <a:xfrm>
            <a:off x="385671" y="796733"/>
            <a:ext cx="5553451" cy="3713567"/>
          </a:xfrm>
          <a:prstGeom prst="rect">
            <a:avLst/>
          </a:prstGeom>
        </p:spPr>
      </p:pic>
      <p:pic>
        <p:nvPicPr>
          <p:cNvPr id="7" name="Imagen 6"/>
          <p:cNvPicPr>
            <a:picLocks noChangeAspect="1"/>
          </p:cNvPicPr>
          <p:nvPr/>
        </p:nvPicPr>
        <p:blipFill>
          <a:blip r:embed="rId4"/>
          <a:stretch>
            <a:fillRect/>
          </a:stretch>
        </p:blipFill>
        <p:spPr>
          <a:xfrm>
            <a:off x="6099031" y="818659"/>
            <a:ext cx="5887229" cy="3767841"/>
          </a:xfrm>
          <a:prstGeom prst="rect">
            <a:avLst/>
          </a:prstGeom>
        </p:spPr>
      </p:pic>
      <p:pic>
        <p:nvPicPr>
          <p:cNvPr id="8" name="Imagen 7"/>
          <p:cNvPicPr>
            <a:picLocks noChangeAspect="1"/>
          </p:cNvPicPr>
          <p:nvPr/>
        </p:nvPicPr>
        <p:blipFill>
          <a:blip r:embed="rId5"/>
          <a:stretch>
            <a:fillRect/>
          </a:stretch>
        </p:blipFill>
        <p:spPr>
          <a:xfrm>
            <a:off x="6099031" y="4586500"/>
            <a:ext cx="5887229" cy="1530667"/>
          </a:xfrm>
          <a:prstGeom prst="rect">
            <a:avLst/>
          </a:prstGeom>
        </p:spPr>
      </p:pic>
      <p:pic>
        <p:nvPicPr>
          <p:cNvPr id="10" name="Imagen 9"/>
          <p:cNvPicPr>
            <a:picLocks noChangeAspect="1"/>
          </p:cNvPicPr>
          <p:nvPr/>
        </p:nvPicPr>
        <p:blipFill>
          <a:blip r:embed="rId6"/>
          <a:stretch>
            <a:fillRect/>
          </a:stretch>
        </p:blipFill>
        <p:spPr>
          <a:xfrm>
            <a:off x="385670" y="4517920"/>
            <a:ext cx="5553452" cy="1914027"/>
          </a:xfrm>
          <a:prstGeom prst="rect">
            <a:avLst/>
          </a:prstGeom>
        </p:spPr>
      </p:pic>
      <p:sp>
        <p:nvSpPr>
          <p:cNvPr id="13" name="Título 3">
            <a:extLst>
              <a:ext uri="{FF2B5EF4-FFF2-40B4-BE49-F238E27FC236}">
                <a16:creationId xmlns:a16="http://schemas.microsoft.com/office/drawing/2014/main" id="{68BF485E-0D93-4651-A278-A6B4DC597CA0}"/>
              </a:ext>
            </a:extLst>
          </p:cNvPr>
          <p:cNvSpPr txBox="1">
            <a:spLocks/>
          </p:cNvSpPr>
          <p:nvPr/>
        </p:nvSpPr>
        <p:spPr>
          <a:xfrm>
            <a:off x="687370" y="0"/>
            <a:ext cx="11237152" cy="7112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000" dirty="0" smtClean="0">
                <a:solidFill>
                  <a:srgbClr val="0070C0"/>
                </a:solidFill>
                <a:effectLst>
                  <a:outerShdw blurRad="38100" dist="38100" dir="2700000" algn="tl">
                    <a:srgbClr val="000000">
                      <a:alpha val="43137"/>
                    </a:srgbClr>
                  </a:outerShdw>
                </a:effectLst>
              </a:rPr>
              <a:t/>
            </a:r>
            <a:br>
              <a:rPr lang="es-EC" sz="2000" dirty="0" smtClean="0">
                <a:solidFill>
                  <a:srgbClr val="0070C0"/>
                </a:solidFill>
                <a:effectLst>
                  <a:outerShdw blurRad="38100" dist="38100" dir="2700000" algn="tl">
                    <a:srgbClr val="000000">
                      <a:alpha val="43137"/>
                    </a:srgbClr>
                  </a:outerShdw>
                </a:effectLst>
              </a:rPr>
            </a:br>
            <a:r>
              <a:rPr lang="es-EC" sz="2000" dirty="0" smtClean="0">
                <a:solidFill>
                  <a:srgbClr val="0070C0"/>
                </a:solidFill>
                <a:effectLst>
                  <a:outerShdw blurRad="38100" dist="38100" dir="2700000" algn="tl">
                    <a:srgbClr val="000000">
                      <a:alpha val="43137"/>
                    </a:srgbClr>
                  </a:outerShdw>
                </a:effectLst>
              </a:rPr>
              <a:t/>
            </a:r>
            <a:br>
              <a:rPr lang="es-EC" sz="2000" dirty="0" smtClean="0">
                <a:solidFill>
                  <a:srgbClr val="0070C0"/>
                </a:solidFill>
                <a:effectLst>
                  <a:outerShdw blurRad="38100" dist="38100" dir="2700000" algn="tl">
                    <a:srgbClr val="000000">
                      <a:alpha val="43137"/>
                    </a:srgbClr>
                  </a:outerShdw>
                </a:effectLst>
              </a:rPr>
            </a:br>
            <a:r>
              <a:rPr lang="es-EC" sz="2000" dirty="0" smtClean="0">
                <a:solidFill>
                  <a:srgbClr val="32266B"/>
                </a:solidFill>
                <a:latin typeface="Arial"/>
                <a:ea typeface="Arial"/>
                <a:cs typeface="Arial"/>
              </a:rPr>
              <a:t>INDICADOR DE LA DEUDA PÚBLICA Y OTRAS OBLIGACIONES DEL SPNF Y LA SEGURIDAD SOCIAL / PIB</a:t>
            </a:r>
            <a:br>
              <a:rPr lang="es-EC" sz="2000" dirty="0" smtClean="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14" name="Imagen 13"/>
          <p:cNvPicPr>
            <a:picLocks noChangeAspect="1"/>
          </p:cNvPicPr>
          <p:nvPr/>
        </p:nvPicPr>
        <p:blipFill>
          <a:blip r:embed="rId3"/>
          <a:stretch>
            <a:fillRect/>
          </a:stretch>
        </p:blipFill>
        <p:spPr>
          <a:xfrm>
            <a:off x="385671" y="801834"/>
            <a:ext cx="5553451" cy="3713567"/>
          </a:xfrm>
          <a:prstGeom prst="rect">
            <a:avLst/>
          </a:prstGeom>
        </p:spPr>
      </p:pic>
      <p:pic>
        <p:nvPicPr>
          <p:cNvPr id="15" name="Imagen 14"/>
          <p:cNvPicPr>
            <a:picLocks noChangeAspect="1"/>
          </p:cNvPicPr>
          <p:nvPr/>
        </p:nvPicPr>
        <p:blipFill>
          <a:blip r:embed="rId4"/>
          <a:stretch>
            <a:fillRect/>
          </a:stretch>
        </p:blipFill>
        <p:spPr>
          <a:xfrm>
            <a:off x="6099031" y="801834"/>
            <a:ext cx="5887229" cy="3767841"/>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ABRIL 2025</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1718746" y="1227184"/>
            <a:ext cx="8751909" cy="3860485"/>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2025</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2" name="Imagen 1"/>
          <p:cNvPicPr>
            <a:picLocks noChangeAspect="1"/>
          </p:cNvPicPr>
          <p:nvPr/>
        </p:nvPicPr>
        <p:blipFill>
          <a:blip r:embed="rId2"/>
          <a:stretch>
            <a:fillRect/>
          </a:stretch>
        </p:blipFill>
        <p:spPr>
          <a:xfrm>
            <a:off x="6784935" y="3170983"/>
            <a:ext cx="4327823" cy="1520604"/>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2" name="Imagen 1"/>
          <p:cNvPicPr>
            <a:picLocks noChangeAspect="1"/>
          </p:cNvPicPr>
          <p:nvPr/>
        </p:nvPicPr>
        <p:blipFill>
          <a:blip r:embed="rId3"/>
          <a:stretch>
            <a:fillRect/>
          </a:stretch>
        </p:blipFill>
        <p:spPr>
          <a:xfrm>
            <a:off x="997264" y="1108248"/>
            <a:ext cx="10312838" cy="4365001"/>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2" name="Imagen 1"/>
          <p:cNvPicPr>
            <a:picLocks noChangeAspect="1"/>
          </p:cNvPicPr>
          <p:nvPr/>
        </p:nvPicPr>
        <p:blipFill>
          <a:blip r:embed="rId2"/>
          <a:stretch>
            <a:fillRect/>
          </a:stretch>
        </p:blipFill>
        <p:spPr>
          <a:xfrm>
            <a:off x="1615795" y="1030763"/>
            <a:ext cx="9221334" cy="4971721"/>
          </a:xfrm>
          <a:prstGeom prst="rect">
            <a:avLst/>
          </a:prstGeom>
        </p:spPr>
      </p:pic>
      <p:sp>
        <p:nvSpPr>
          <p:cNvPr id="3" name="CuadroTexto 2"/>
          <p:cNvSpPr txBox="1"/>
          <p:nvPr/>
        </p:nvSpPr>
        <p:spPr>
          <a:xfrm>
            <a:off x="951230" y="259557"/>
            <a:ext cx="3025140" cy="646331"/>
          </a:xfrm>
          <a:prstGeom prst="rect">
            <a:avLst/>
          </a:prstGeom>
          <a:noFill/>
        </p:spPr>
        <p:txBody>
          <a:bodyPr wrap="square" rtlCol="0">
            <a:spAutoFit/>
          </a:bodyPr>
          <a:lstStyle/>
          <a:p>
            <a:r>
              <a:rPr lang="es-EC" sz="1200" i="1" dirty="0" smtClean="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smtClean="0">
                <a:latin typeface="Calibri" panose="020F0502020204030204" pitchFamily="34" charset="0"/>
                <a:ea typeface="Calibri" panose="020F0502020204030204" pitchFamily="34" charset="0"/>
                <a:cs typeface="Calibri" panose="020F0502020204030204" pitchFamily="34" charset="0"/>
              </a:rPr>
              <a:t>SECTOR PÚBLICO TOTAL</a:t>
            </a:r>
          </a:p>
          <a:p>
            <a:r>
              <a:rPr lang="es-EC" sz="1200" i="1" dirty="0" smtClean="0">
                <a:latin typeface="Calibri" panose="020F0502020204030204" pitchFamily="34" charset="0"/>
                <a:ea typeface="Calibri" panose="020F0502020204030204" pitchFamily="34" charset="0"/>
                <a:cs typeface="Calibri" panose="020F0502020204030204" pitchFamily="34" charset="0"/>
              </a:rPr>
              <a:t>Cifras en miles de dólares </a:t>
            </a:r>
          </a:p>
        </p:txBody>
      </p:sp>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3"/>
          <a:stretch>
            <a:fillRect/>
          </a:stretch>
        </p:blipFill>
        <p:spPr>
          <a:xfrm>
            <a:off x="1157672" y="1246378"/>
            <a:ext cx="9685587" cy="1803047"/>
          </a:xfrm>
          <a:prstGeom prst="rect">
            <a:avLst/>
          </a:prstGeom>
        </p:spPr>
      </p:pic>
      <p:pic>
        <p:nvPicPr>
          <p:cNvPr id="3" name="Imagen 2"/>
          <p:cNvPicPr>
            <a:picLocks noChangeAspect="1"/>
          </p:cNvPicPr>
          <p:nvPr/>
        </p:nvPicPr>
        <p:blipFill>
          <a:blip r:embed="rId4"/>
          <a:stretch>
            <a:fillRect/>
          </a:stretch>
        </p:blipFill>
        <p:spPr>
          <a:xfrm>
            <a:off x="1157671" y="3898602"/>
            <a:ext cx="9685587" cy="1930698"/>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2025</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2" name="Imagen 1"/>
          <p:cNvPicPr>
            <a:picLocks noChangeAspect="1"/>
          </p:cNvPicPr>
          <p:nvPr/>
        </p:nvPicPr>
        <p:blipFill>
          <a:blip r:embed="rId2"/>
          <a:stretch>
            <a:fillRect/>
          </a:stretch>
        </p:blipFill>
        <p:spPr>
          <a:xfrm>
            <a:off x="7011075" y="3258510"/>
            <a:ext cx="4186830" cy="1604765"/>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p:cNvPicPr>
            <a:picLocks noChangeAspect="1"/>
          </p:cNvPicPr>
          <p:nvPr/>
        </p:nvPicPr>
        <p:blipFill>
          <a:blip r:embed="rId2"/>
          <a:stretch>
            <a:fillRect/>
          </a:stretch>
        </p:blipFill>
        <p:spPr>
          <a:xfrm>
            <a:off x="628650" y="1006693"/>
            <a:ext cx="10959970" cy="4657766"/>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845453"/>
            <a:ext cx="10801528" cy="5460000"/>
          </a:xfrm>
          <a:prstGeom prst="rect">
            <a:avLst/>
          </a:prstGeom>
        </p:spPr>
      </p:pic>
      <p:sp>
        <p:nvSpPr>
          <p:cNvPr id="6" name="CuadroTexto 5"/>
          <p:cNvSpPr txBox="1"/>
          <p:nvPr/>
        </p:nvSpPr>
        <p:spPr>
          <a:xfrm>
            <a:off x="647701" y="199121"/>
            <a:ext cx="3025140" cy="646331"/>
          </a:xfrm>
          <a:prstGeom prst="rect">
            <a:avLst/>
          </a:prstGeom>
          <a:noFill/>
        </p:spPr>
        <p:txBody>
          <a:bodyPr wrap="square" rtlCol="0">
            <a:spAutoFit/>
          </a:bodyPr>
          <a:lstStyle/>
          <a:p>
            <a:r>
              <a:rPr lang="es-EC" sz="1200" i="1" dirty="0" smtClean="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smtClean="0">
                <a:latin typeface="Calibri" panose="020F0502020204030204" pitchFamily="34" charset="0"/>
                <a:ea typeface="Calibri" panose="020F0502020204030204" pitchFamily="34" charset="0"/>
                <a:cs typeface="Calibri" panose="020F0502020204030204" pitchFamily="34" charset="0"/>
              </a:rPr>
              <a:t>SECTOR PÚBLICO NO FINANCIERO</a:t>
            </a:r>
          </a:p>
          <a:p>
            <a:r>
              <a:rPr lang="es-EC" sz="1200" i="1" dirty="0" smtClean="0">
                <a:latin typeface="Calibri" panose="020F0502020204030204" pitchFamily="34" charset="0"/>
                <a:ea typeface="Calibri" panose="020F0502020204030204" pitchFamily="34" charset="0"/>
                <a:cs typeface="Calibri" panose="020F0502020204030204" pitchFamily="34" charset="0"/>
              </a:rPr>
              <a:t>Cifras en miles de dólares </a:t>
            </a:r>
          </a:p>
        </p:txBody>
      </p:sp>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693420" y="1325936"/>
            <a:ext cx="10773902" cy="1954975"/>
          </a:xfrm>
          <a:prstGeom prst="rect">
            <a:avLst/>
          </a:prstGeom>
        </p:spPr>
      </p:pic>
      <p:pic>
        <p:nvPicPr>
          <p:cNvPr id="8" name="Imagen 7"/>
          <p:cNvPicPr>
            <a:picLocks noChangeAspect="1"/>
          </p:cNvPicPr>
          <p:nvPr/>
        </p:nvPicPr>
        <p:blipFill>
          <a:blip r:embed="rId3"/>
          <a:stretch>
            <a:fillRect/>
          </a:stretch>
        </p:blipFill>
        <p:spPr>
          <a:xfrm>
            <a:off x="693420" y="3857357"/>
            <a:ext cx="10773902" cy="2072455"/>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2025</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2" name="Imagen 1"/>
          <p:cNvPicPr>
            <a:picLocks noChangeAspect="1"/>
          </p:cNvPicPr>
          <p:nvPr/>
        </p:nvPicPr>
        <p:blipFill>
          <a:blip r:embed="rId2"/>
          <a:stretch>
            <a:fillRect/>
          </a:stretch>
        </p:blipFill>
        <p:spPr>
          <a:xfrm>
            <a:off x="7182468" y="3149301"/>
            <a:ext cx="4080514" cy="1577653"/>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04847" y="1116080"/>
            <a:ext cx="10648951" cy="4464283"/>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838200" y="914220"/>
            <a:ext cx="10648951" cy="5669460"/>
          </a:xfrm>
          <a:prstGeom prst="rect">
            <a:avLst/>
          </a:prstGeom>
        </p:spPr>
      </p:pic>
      <p:sp>
        <p:nvSpPr>
          <p:cNvPr id="6" name="CuadroTexto 5"/>
          <p:cNvSpPr txBox="1"/>
          <p:nvPr/>
        </p:nvSpPr>
        <p:spPr>
          <a:xfrm>
            <a:off x="879968" y="191502"/>
            <a:ext cx="3025140" cy="646331"/>
          </a:xfrm>
          <a:prstGeom prst="rect">
            <a:avLst/>
          </a:prstGeom>
          <a:noFill/>
        </p:spPr>
        <p:txBody>
          <a:bodyPr wrap="square" rtlCol="0">
            <a:spAutoFit/>
          </a:bodyPr>
          <a:lstStyle/>
          <a:p>
            <a:r>
              <a:rPr lang="es-EC" sz="1200" i="1" dirty="0" smtClean="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smtClean="0">
                <a:latin typeface="Calibri" panose="020F0502020204030204" pitchFamily="34" charset="0"/>
                <a:ea typeface="Calibri" panose="020F0502020204030204" pitchFamily="34" charset="0"/>
                <a:cs typeface="Calibri" panose="020F0502020204030204" pitchFamily="34" charset="0"/>
              </a:rPr>
              <a:t>PRESUPUESTO GENERAL DEL ESTADO</a:t>
            </a:r>
          </a:p>
          <a:p>
            <a:r>
              <a:rPr lang="es-EC" sz="1200" i="1" dirty="0" smtClean="0">
                <a:latin typeface="Calibri" panose="020F0502020204030204" pitchFamily="34" charset="0"/>
                <a:ea typeface="Calibri" panose="020F0502020204030204" pitchFamily="34" charset="0"/>
                <a:cs typeface="Calibri" panose="020F0502020204030204" pitchFamily="34" charset="0"/>
              </a:rPr>
              <a:t>Cifras en miles de dólares </a:t>
            </a:r>
          </a:p>
        </p:txBody>
      </p:sp>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45819" y="1339138"/>
            <a:ext cx="10648951" cy="1912538"/>
          </a:xfrm>
          <a:prstGeom prst="rect">
            <a:avLst/>
          </a:prstGeom>
        </p:spPr>
      </p:pic>
      <p:pic>
        <p:nvPicPr>
          <p:cNvPr id="3" name="Imagen 2"/>
          <p:cNvPicPr>
            <a:picLocks noChangeAspect="1"/>
          </p:cNvPicPr>
          <p:nvPr/>
        </p:nvPicPr>
        <p:blipFill>
          <a:blip r:embed="rId3"/>
          <a:stretch>
            <a:fillRect/>
          </a:stretch>
        </p:blipFill>
        <p:spPr>
          <a:xfrm>
            <a:off x="845819" y="3998437"/>
            <a:ext cx="10648951" cy="1680226"/>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894113" y="1218156"/>
            <a:ext cx="6202117" cy="584775"/>
          </a:xfrm>
          <a:prstGeom prst="rect">
            <a:avLst/>
          </a:prstGeom>
          <a:noFill/>
        </p:spPr>
        <p:txBody>
          <a:bodyPr wrap="square">
            <a:spAutoFit/>
          </a:bodyPr>
          <a:lstStyle/>
          <a:p>
            <a:pPr>
              <a:defRPr/>
            </a:pPr>
            <a:endParaRPr lang="es-EC" altLang="es-EC" sz="1200" b="1" i="1" dirty="0">
              <a:latin typeface="Calibri Light" panose="020F0302020204030204" pitchFamily="34" charset="0"/>
              <a:cs typeface="Times New Roman" panose="02020603050405020304" pitchFamily="18" charset="0"/>
            </a:endParaRPr>
          </a:p>
          <a:p>
            <a:pPr>
              <a:defRPr/>
            </a:pPr>
            <a:r>
              <a:rPr lang="es-EC" altLang="es-EC" sz="2000" b="1" i="1" dirty="0" smtClean="0">
                <a:latin typeface="Calibri Light" panose="020F0302020204030204" pitchFamily="34" charset="0"/>
                <a:cs typeface="Times New Roman" panose="02020603050405020304" pitchFamily="18" charset="0"/>
              </a:rPr>
              <a:t>Corte </a:t>
            </a:r>
            <a:r>
              <a:rPr lang="es-EC" altLang="es-EC" sz="2000" b="1" i="1" dirty="0">
                <a:latin typeface="Calibri Light" panose="020F0302020204030204" pitchFamily="34" charset="0"/>
                <a:cs typeface="Times New Roman" panose="02020603050405020304" pitchFamily="18" charset="0"/>
              </a:rPr>
              <a:t>a </a:t>
            </a:r>
            <a:r>
              <a:rPr lang="es-EC" altLang="es-EC" sz="2000" b="1" i="1" dirty="0" smtClean="0">
                <a:latin typeface="Calibri Light" panose="020F0302020204030204" pitchFamily="34" charset="0"/>
                <a:cs typeface="Times New Roman" panose="02020603050405020304" pitchFamily="18" charset="0"/>
              </a:rPr>
              <a:t>Abril 2025</a:t>
            </a:r>
            <a:endParaRPr lang="es-EC" altLang="es-EC" sz="2000" b="1" i="1" dirty="0">
              <a:latin typeface="Calibri Light" panose="020F0302020204030204" pitchFamily="34" charset="0"/>
              <a:cs typeface="Times New Roman" panose="02020603050405020304" pitchFamily="18" charset="0"/>
            </a:endParaRPr>
          </a:p>
        </p:txBody>
      </p:sp>
      <p:pic>
        <p:nvPicPr>
          <p:cNvPr id="10" name="Imagen 9"/>
          <p:cNvPicPr>
            <a:picLocks noChangeAspect="1"/>
          </p:cNvPicPr>
          <p:nvPr/>
        </p:nvPicPr>
        <p:blipFill>
          <a:blip r:embed="rId2"/>
          <a:stretch>
            <a:fillRect/>
          </a:stretch>
        </p:blipFill>
        <p:spPr>
          <a:xfrm>
            <a:off x="1894113" y="2036580"/>
            <a:ext cx="8049987" cy="2977380"/>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marzo 2025</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7" name="Imagen 6"/>
          <p:cNvPicPr>
            <a:picLocks noChangeAspect="1"/>
          </p:cNvPicPr>
          <p:nvPr/>
        </p:nvPicPr>
        <p:blipFill>
          <a:blip r:embed="rId2"/>
          <a:stretch>
            <a:fillRect/>
          </a:stretch>
        </p:blipFill>
        <p:spPr>
          <a:xfrm>
            <a:off x="7207595" y="3090090"/>
            <a:ext cx="4290500" cy="1591234"/>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55003" y="335713"/>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p:cNvPicPr>
            <a:picLocks noChangeAspect="1"/>
          </p:cNvPicPr>
          <p:nvPr/>
        </p:nvPicPr>
        <p:blipFill>
          <a:blip r:embed="rId2"/>
          <a:stretch>
            <a:fillRect/>
          </a:stretch>
        </p:blipFill>
        <p:spPr>
          <a:xfrm>
            <a:off x="507180" y="1151868"/>
            <a:ext cx="11173033" cy="4428461"/>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p:cNvPicPr>
            <a:picLocks noChangeAspect="1"/>
          </p:cNvPicPr>
          <p:nvPr/>
        </p:nvPicPr>
        <p:blipFill>
          <a:blip r:embed="rId2"/>
          <a:stretch>
            <a:fillRect/>
          </a:stretch>
        </p:blipFill>
        <p:spPr>
          <a:xfrm>
            <a:off x="510078" y="904494"/>
            <a:ext cx="10967761" cy="5351526"/>
          </a:xfrm>
          <a:prstGeom prst="rect">
            <a:avLst/>
          </a:prstGeom>
        </p:spPr>
      </p:pic>
      <p:sp>
        <p:nvSpPr>
          <p:cNvPr id="6" name="CuadroTexto 5"/>
          <p:cNvSpPr txBox="1"/>
          <p:nvPr/>
        </p:nvSpPr>
        <p:spPr>
          <a:xfrm>
            <a:off x="562610" y="262621"/>
            <a:ext cx="3025140" cy="646331"/>
          </a:xfrm>
          <a:prstGeom prst="rect">
            <a:avLst/>
          </a:prstGeom>
          <a:noFill/>
        </p:spPr>
        <p:txBody>
          <a:bodyPr wrap="square" rtlCol="0">
            <a:spAutoFit/>
          </a:bodyPr>
          <a:lstStyle/>
          <a:p>
            <a:r>
              <a:rPr lang="es-EC" sz="1200" i="1" dirty="0" smtClean="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smtClean="0">
                <a:latin typeface="Calibri" panose="020F0502020204030204" pitchFamily="34" charset="0"/>
                <a:ea typeface="Calibri" panose="020F0502020204030204" pitchFamily="34" charset="0"/>
                <a:cs typeface="Calibri" panose="020F0502020204030204" pitchFamily="34" charset="0"/>
              </a:rPr>
              <a:t>SECTOR PÚBLICO TOTAL</a:t>
            </a:r>
          </a:p>
          <a:p>
            <a:r>
              <a:rPr lang="es-EC" sz="1200" i="1" dirty="0" smtClean="0">
                <a:latin typeface="Calibri" panose="020F0502020204030204" pitchFamily="34" charset="0"/>
                <a:ea typeface="Calibri" panose="020F0502020204030204" pitchFamily="34" charset="0"/>
                <a:cs typeface="Calibri" panose="020F0502020204030204" pitchFamily="34" charset="0"/>
              </a:rPr>
              <a:t>Cifras en miles de dólares </a:t>
            </a:r>
          </a:p>
        </p:txBody>
      </p:sp>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998536" y="1254859"/>
            <a:ext cx="10012363" cy="2014017"/>
          </a:xfrm>
          <a:prstGeom prst="rect">
            <a:avLst/>
          </a:prstGeom>
        </p:spPr>
      </p:pic>
      <p:pic>
        <p:nvPicPr>
          <p:cNvPr id="7" name="Imagen 6"/>
          <p:cNvPicPr>
            <a:picLocks noChangeAspect="1"/>
          </p:cNvPicPr>
          <p:nvPr/>
        </p:nvPicPr>
        <p:blipFill>
          <a:blip r:embed="rId3"/>
          <a:stretch>
            <a:fillRect/>
          </a:stretch>
        </p:blipFill>
        <p:spPr>
          <a:xfrm>
            <a:off x="998536" y="3941090"/>
            <a:ext cx="10086230" cy="1926310"/>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2025</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7" name="Imagen 6"/>
          <p:cNvPicPr>
            <a:picLocks noChangeAspect="1"/>
          </p:cNvPicPr>
          <p:nvPr/>
        </p:nvPicPr>
        <p:blipFill>
          <a:blip r:embed="rId2"/>
          <a:stretch>
            <a:fillRect/>
          </a:stretch>
        </p:blipFill>
        <p:spPr>
          <a:xfrm>
            <a:off x="6703207" y="3797726"/>
            <a:ext cx="4222319" cy="1363587"/>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p:cNvPicPr>
            <a:picLocks noChangeAspect="1"/>
          </p:cNvPicPr>
          <p:nvPr/>
        </p:nvPicPr>
        <p:blipFill>
          <a:blip r:embed="rId2"/>
          <a:stretch>
            <a:fillRect/>
          </a:stretch>
        </p:blipFill>
        <p:spPr>
          <a:xfrm>
            <a:off x="547962" y="1066057"/>
            <a:ext cx="11059319" cy="4522980"/>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p:cNvPicPr>
            <a:picLocks noChangeAspect="1"/>
          </p:cNvPicPr>
          <p:nvPr/>
        </p:nvPicPr>
        <p:blipFill>
          <a:blip r:embed="rId2"/>
          <a:stretch>
            <a:fillRect/>
          </a:stretch>
        </p:blipFill>
        <p:spPr>
          <a:xfrm>
            <a:off x="639763" y="904240"/>
            <a:ext cx="10958188" cy="5283200"/>
          </a:xfrm>
          <a:prstGeom prst="rect">
            <a:avLst/>
          </a:prstGeom>
        </p:spPr>
      </p:pic>
      <p:sp>
        <p:nvSpPr>
          <p:cNvPr id="6" name="CuadroTexto 5"/>
          <p:cNvSpPr txBox="1"/>
          <p:nvPr/>
        </p:nvSpPr>
        <p:spPr>
          <a:xfrm>
            <a:off x="680403" y="252095"/>
            <a:ext cx="3025140" cy="646331"/>
          </a:xfrm>
          <a:prstGeom prst="rect">
            <a:avLst/>
          </a:prstGeom>
          <a:noFill/>
        </p:spPr>
        <p:txBody>
          <a:bodyPr wrap="square" rtlCol="0">
            <a:spAutoFit/>
          </a:bodyPr>
          <a:lstStyle/>
          <a:p>
            <a:r>
              <a:rPr lang="es-EC" sz="1200" i="1" dirty="0" smtClean="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smtClean="0">
                <a:latin typeface="Calibri" panose="020F0502020204030204" pitchFamily="34" charset="0"/>
                <a:ea typeface="Calibri" panose="020F0502020204030204" pitchFamily="34" charset="0"/>
                <a:cs typeface="Calibri" panose="020F0502020204030204" pitchFamily="34" charset="0"/>
              </a:rPr>
              <a:t>SECTOR PÚBLICO NO FINANCIERO</a:t>
            </a:r>
          </a:p>
          <a:p>
            <a:r>
              <a:rPr lang="es-EC" sz="1200" i="1" dirty="0" smtClean="0">
                <a:latin typeface="Calibri" panose="020F0502020204030204" pitchFamily="34" charset="0"/>
                <a:ea typeface="Calibri" panose="020F0502020204030204" pitchFamily="34" charset="0"/>
                <a:cs typeface="Calibri" panose="020F0502020204030204" pitchFamily="34" charset="0"/>
              </a:rPr>
              <a:t>Cifras en miles de dólares </a:t>
            </a:r>
          </a:p>
        </p:txBody>
      </p:sp>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861377" y="1324729"/>
            <a:ext cx="10492421" cy="1982153"/>
          </a:xfrm>
          <a:prstGeom prst="rect">
            <a:avLst/>
          </a:prstGeom>
        </p:spPr>
      </p:pic>
      <p:pic>
        <p:nvPicPr>
          <p:cNvPr id="10" name="Imagen 9"/>
          <p:cNvPicPr>
            <a:picLocks noChangeAspect="1"/>
          </p:cNvPicPr>
          <p:nvPr/>
        </p:nvPicPr>
        <p:blipFill>
          <a:blip r:embed="rId3"/>
          <a:stretch>
            <a:fillRect/>
          </a:stretch>
        </p:blipFill>
        <p:spPr>
          <a:xfrm>
            <a:off x="861376" y="3953629"/>
            <a:ext cx="10492421" cy="1982153"/>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2025</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398654" y="3568664"/>
            <a:ext cx="4174153" cy="1308171"/>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6" name="Imagen 5"/>
          <p:cNvPicPr>
            <a:picLocks noChangeAspect="1"/>
          </p:cNvPicPr>
          <p:nvPr/>
        </p:nvPicPr>
        <p:blipFill>
          <a:blip r:embed="rId2"/>
          <a:stretch>
            <a:fillRect/>
          </a:stretch>
        </p:blipFill>
        <p:spPr>
          <a:xfrm>
            <a:off x="569630" y="1083982"/>
            <a:ext cx="11084305" cy="4531958"/>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p:cNvPicPr>
            <a:picLocks noChangeAspect="1"/>
          </p:cNvPicPr>
          <p:nvPr/>
        </p:nvPicPr>
        <p:blipFill>
          <a:blip r:embed="rId2"/>
          <a:stretch>
            <a:fillRect/>
          </a:stretch>
        </p:blipFill>
        <p:spPr>
          <a:xfrm>
            <a:off x="639763" y="1003299"/>
            <a:ext cx="10973117" cy="5137301"/>
          </a:xfrm>
          <a:prstGeom prst="rect">
            <a:avLst/>
          </a:prstGeom>
        </p:spPr>
      </p:pic>
      <p:sp>
        <p:nvSpPr>
          <p:cNvPr id="6" name="CuadroTexto 5"/>
          <p:cNvSpPr txBox="1"/>
          <p:nvPr/>
        </p:nvSpPr>
        <p:spPr>
          <a:xfrm>
            <a:off x="709613" y="287020"/>
            <a:ext cx="3025140" cy="646331"/>
          </a:xfrm>
          <a:prstGeom prst="rect">
            <a:avLst/>
          </a:prstGeom>
          <a:noFill/>
        </p:spPr>
        <p:txBody>
          <a:bodyPr wrap="square" rtlCol="0">
            <a:spAutoFit/>
          </a:bodyPr>
          <a:lstStyle/>
          <a:p>
            <a:r>
              <a:rPr lang="es-EC" sz="1200" i="1" dirty="0" smtClean="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smtClean="0">
                <a:latin typeface="Calibri" panose="020F0502020204030204" pitchFamily="34" charset="0"/>
                <a:ea typeface="Calibri" panose="020F0502020204030204" pitchFamily="34" charset="0"/>
                <a:cs typeface="Calibri" panose="020F0502020204030204" pitchFamily="34" charset="0"/>
              </a:rPr>
              <a:t>PRESUPUESTO GENERAL DEL ESTADO</a:t>
            </a:r>
          </a:p>
          <a:p>
            <a:r>
              <a:rPr lang="es-EC" sz="1200" i="1" dirty="0" smtClean="0">
                <a:latin typeface="Calibri" panose="020F0502020204030204" pitchFamily="34" charset="0"/>
                <a:ea typeface="Calibri" panose="020F0502020204030204" pitchFamily="34" charset="0"/>
                <a:cs typeface="Calibri" panose="020F0502020204030204" pitchFamily="34" charset="0"/>
              </a:rPr>
              <a:t>Cifras en miles de dólares </a:t>
            </a:r>
          </a:p>
        </p:txBody>
      </p:sp>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15903" y="1141202"/>
            <a:ext cx="10537896" cy="1954958"/>
          </a:xfrm>
          <a:prstGeom prst="rect">
            <a:avLst/>
          </a:prstGeom>
        </p:spPr>
      </p:pic>
      <p:pic>
        <p:nvPicPr>
          <p:cNvPr id="3" name="Imagen 2"/>
          <p:cNvPicPr>
            <a:picLocks noChangeAspect="1"/>
          </p:cNvPicPr>
          <p:nvPr/>
        </p:nvPicPr>
        <p:blipFill>
          <a:blip r:embed="rId3"/>
          <a:stretch>
            <a:fillRect/>
          </a:stretch>
        </p:blipFill>
        <p:spPr>
          <a:xfrm>
            <a:off x="815903" y="3706799"/>
            <a:ext cx="10537896" cy="1520521"/>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a:t>
            </a:r>
            <a:r>
              <a:rPr lang="es-ES" sz="2800" dirty="0" smtClean="0">
                <a:solidFill>
                  <a:srgbClr val="32266B"/>
                </a:solidFill>
                <a:latin typeface="Arial"/>
                <a:ea typeface="Arial"/>
                <a:cs typeface="Arial"/>
              </a:rPr>
              <a:t>l 30 de Abril de 2025</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534150" y="684034"/>
            <a:ext cx="11309350" cy="5068288"/>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622322" y="1220007"/>
            <a:ext cx="10956965" cy="2650798"/>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6" y="381000"/>
            <a:ext cx="9431435"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AGREGADA</a:t>
            </a:r>
            <a:endParaRPr lang="es-EC" sz="2800" dirty="0">
              <a:solidFill>
                <a:srgbClr val="FF0000"/>
              </a:solidFill>
              <a:latin typeface="Arial"/>
              <a:ea typeface="Arial"/>
              <a:cs typeface="Arial"/>
            </a:endParaRPr>
          </a:p>
        </p:txBody>
      </p:sp>
      <p:pic>
        <p:nvPicPr>
          <p:cNvPr id="3" name="Imagen 2"/>
          <p:cNvPicPr>
            <a:picLocks noChangeAspect="1"/>
          </p:cNvPicPr>
          <p:nvPr/>
        </p:nvPicPr>
        <p:blipFill>
          <a:blip r:embed="rId2"/>
          <a:stretch>
            <a:fillRect/>
          </a:stretch>
        </p:blipFill>
        <p:spPr>
          <a:xfrm>
            <a:off x="219329" y="784317"/>
            <a:ext cx="11827891" cy="6005103"/>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FF0000"/>
              </a:solidFill>
              <a:latin typeface="Arial"/>
              <a:ea typeface="Arial"/>
              <a:cs typeface="Arial"/>
            </a:endParaRPr>
          </a:p>
        </p:txBody>
      </p:sp>
      <p:pic>
        <p:nvPicPr>
          <p:cNvPr id="3" name="Imagen 2"/>
          <p:cNvPicPr>
            <a:picLocks noChangeAspect="1"/>
          </p:cNvPicPr>
          <p:nvPr/>
        </p:nvPicPr>
        <p:blipFill>
          <a:blip r:embed="rId2"/>
          <a:stretch>
            <a:fillRect/>
          </a:stretch>
        </p:blipFill>
        <p:spPr>
          <a:xfrm>
            <a:off x="627545" y="2103867"/>
            <a:ext cx="11125605" cy="2650391"/>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FF0000"/>
              </a:solidFill>
              <a:latin typeface="Arial"/>
              <a:ea typeface="Arial"/>
              <a:cs typeface="Arial"/>
            </a:endParaRPr>
          </a:p>
        </p:txBody>
      </p:sp>
      <p:pic>
        <p:nvPicPr>
          <p:cNvPr id="3" name="Imagen 2"/>
          <p:cNvPicPr>
            <a:picLocks noChangeAspect="1"/>
          </p:cNvPicPr>
          <p:nvPr/>
        </p:nvPicPr>
        <p:blipFill>
          <a:blip r:embed="rId2"/>
          <a:stretch>
            <a:fillRect/>
          </a:stretch>
        </p:blipFill>
        <p:spPr>
          <a:xfrm>
            <a:off x="565653" y="1160628"/>
            <a:ext cx="10752380" cy="3913805"/>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a:t>
            </a:r>
            <a:r>
              <a:rPr lang="es-ES" sz="2800" dirty="0" smtClean="0">
                <a:solidFill>
                  <a:srgbClr val="32266B"/>
                </a:solidFill>
                <a:latin typeface="Arial"/>
                <a:ea typeface="Arial"/>
                <a:cs typeface="Arial"/>
                <a:sym typeface="Arial"/>
              </a:rPr>
              <a:t>CONSOLIDADA</a:t>
            </a:r>
            <a:endParaRPr lang="es-EC" sz="2800" dirty="0">
              <a:solidFill>
                <a:srgbClr val="FF0000"/>
              </a:solidFill>
              <a:latin typeface="Arial"/>
              <a:ea typeface="Arial"/>
              <a:cs typeface="Arial"/>
              <a:sym typeface="Arial"/>
            </a:endParaRPr>
          </a:p>
        </p:txBody>
      </p:sp>
      <p:pic>
        <p:nvPicPr>
          <p:cNvPr id="5" name="Imagen 4"/>
          <p:cNvPicPr>
            <a:picLocks noChangeAspect="1"/>
          </p:cNvPicPr>
          <p:nvPr/>
        </p:nvPicPr>
        <p:blipFill>
          <a:blip r:embed="rId2"/>
          <a:stretch>
            <a:fillRect/>
          </a:stretch>
        </p:blipFill>
        <p:spPr>
          <a:xfrm>
            <a:off x="466089" y="676293"/>
            <a:ext cx="10793430" cy="6003478"/>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452680" y="876615"/>
            <a:ext cx="9426813" cy="4636688"/>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1581828" y="1578688"/>
            <a:ext cx="8669093" cy="3105280"/>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Abril 2025</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1879</TotalTime>
  <Words>1555</Words>
  <Application>Microsoft Office PowerPoint</Application>
  <PresentationFormat>Panorámica</PresentationFormat>
  <Paragraphs>237</Paragraphs>
  <Slides>50</Slides>
  <Notes>7</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Arial</vt:lpstr>
      <vt:lpstr>Calibri</vt:lpstr>
      <vt:lpstr>Calibri (Cuerpo)</vt:lpstr>
      <vt:lpstr>Calibri Light</vt:lpstr>
      <vt:lpstr>GOTHAM-LIGHT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María Dolores Valencia</cp:lastModifiedBy>
  <cp:revision>240</cp:revision>
  <dcterms:created xsi:type="dcterms:W3CDTF">2021-05-27T23:45:58Z</dcterms:created>
  <dcterms:modified xsi:type="dcterms:W3CDTF">2025-06-30T22:21:52Z</dcterms:modified>
</cp:coreProperties>
</file>