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59" autoAdjust="0"/>
    <p:restoredTop sz="94674"/>
  </p:normalViewPr>
  <p:slideViewPr>
    <p:cSldViewPr snapToGrid="0">
      <p:cViewPr varScale="1">
        <p:scale>
          <a:sx n="65" d="100"/>
          <a:sy n="65" d="100"/>
        </p:scale>
        <p:origin x="61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smtClean="0">
                <a:solidFill>
                  <a:schemeClr val="dk1"/>
                </a:solidFill>
                <a:latin typeface="Calibri"/>
                <a:ea typeface="Calibri"/>
                <a:cs typeface="Calibri"/>
                <a:sym typeface="Calibri"/>
              </a:rPr>
              <a:t>11</a:t>
            </a:fld>
            <a:endParaRPr lang="es-EC"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00556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smtClean="0">
                <a:solidFill>
                  <a:schemeClr val="dk1"/>
                </a:solidFill>
                <a:latin typeface="Calibri"/>
                <a:ea typeface="Calibri"/>
                <a:cs typeface="Calibri"/>
                <a:sym typeface="Calibri"/>
              </a:rPr>
              <a:t>49</a:t>
            </a:fld>
            <a:endParaRPr lang="es-EC"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28192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762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a:solidFill>
                  <a:schemeClr val="bg1"/>
                </a:solidFill>
                <a:latin typeface="GOTHAM-LIGHT" pitchFamily="2" charset="0"/>
              </a:rPr>
              <a:t>31 de Mayo de 2025</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31 de Mayo de 2025</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854152" cy="261610"/>
          </a:xfrm>
          <a:prstGeom prst="rect">
            <a:avLst/>
          </a:prstGeom>
        </p:spPr>
        <p:txBody>
          <a:bodyPr wrap="square">
            <a:spAutoFit/>
          </a:bodyPr>
          <a:lstStyle/>
          <a:p>
            <a:r>
              <a:rPr lang="es-MX" sz="1100" dirty="0">
                <a:latin typeface="Calibri" panose="020F0502020204030204" pitchFamily="34" charset="0"/>
              </a:rPr>
              <a:t>Nota: PIB 2025 última cifra previsional </a:t>
            </a:r>
            <a:r>
              <a:rPr lang="es-MX" sz="1100" dirty="0">
                <a:solidFill>
                  <a:schemeClr val="tx1"/>
                </a:solidFill>
                <a:latin typeface="Calibri" panose="020F0502020204030204" pitchFamily="34" charset="0"/>
              </a:rPr>
              <a:t>publicada (abril 2025)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2" name="Imagen 1"/>
          <p:cNvPicPr>
            <a:picLocks noChangeAspect="1"/>
          </p:cNvPicPr>
          <p:nvPr/>
        </p:nvPicPr>
        <p:blipFill>
          <a:blip r:embed="rId2"/>
          <a:stretch>
            <a:fillRect/>
          </a:stretch>
        </p:blipFill>
        <p:spPr>
          <a:xfrm>
            <a:off x="1678871" y="2683696"/>
            <a:ext cx="8416380" cy="905118"/>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br>
              <a:rPr lang="es-EC" sz="2000" dirty="0">
                <a:solidFill>
                  <a:srgbClr val="0070C0"/>
                </a:solidFill>
                <a:effectLst>
                  <a:outerShdw blurRad="38100" dist="38100" dir="2700000" algn="tl">
                    <a:srgbClr val="000000">
                      <a:alpha val="43137"/>
                    </a:srgbClr>
                  </a:outerShdw>
                </a:effectLst>
              </a:rPr>
            </a:b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sp>
        <p:nvSpPr>
          <p:cNvPr id="13" name="Título 3">
            <a:extLst>
              <a:ext uri="{FF2B5EF4-FFF2-40B4-BE49-F238E27FC236}">
                <a16:creationId xmlns:a16="http://schemas.microsoft.com/office/drawing/2014/main" id="{68BF485E-0D93-4651-A278-A6B4DC597CA0}"/>
              </a:ext>
            </a:extLst>
          </p:cNvPr>
          <p:cNvSpPr txBox="1">
            <a:spLocks/>
          </p:cNvSpPr>
          <p:nvPr/>
        </p:nvSpPr>
        <p:spPr>
          <a:xfrm>
            <a:off x="687370" y="0"/>
            <a:ext cx="11237152" cy="7112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br>
              <a:rPr lang="es-EC" sz="2000" dirty="0">
                <a:solidFill>
                  <a:srgbClr val="0070C0"/>
                </a:solidFill>
                <a:effectLst>
                  <a:outerShdw blurRad="38100" dist="38100" dir="2700000" algn="tl">
                    <a:srgbClr val="000000">
                      <a:alpha val="43137"/>
                    </a:srgbClr>
                  </a:outerShdw>
                </a:effectLst>
              </a:rPr>
            </a:b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3" name="Imagen 2"/>
          <p:cNvPicPr>
            <a:picLocks noChangeAspect="1"/>
          </p:cNvPicPr>
          <p:nvPr/>
        </p:nvPicPr>
        <p:blipFill>
          <a:blip r:embed="rId3"/>
          <a:stretch>
            <a:fillRect/>
          </a:stretch>
        </p:blipFill>
        <p:spPr>
          <a:xfrm>
            <a:off x="385669" y="814555"/>
            <a:ext cx="5553453" cy="3710985"/>
          </a:xfrm>
          <a:prstGeom prst="rect">
            <a:avLst/>
          </a:prstGeom>
        </p:spPr>
      </p:pic>
      <p:pic>
        <p:nvPicPr>
          <p:cNvPr id="5" name="Imagen 4"/>
          <p:cNvPicPr>
            <a:picLocks noChangeAspect="1"/>
          </p:cNvPicPr>
          <p:nvPr/>
        </p:nvPicPr>
        <p:blipFill>
          <a:blip r:embed="rId4"/>
          <a:stretch>
            <a:fillRect/>
          </a:stretch>
        </p:blipFill>
        <p:spPr>
          <a:xfrm>
            <a:off x="6114271" y="816606"/>
            <a:ext cx="5553454" cy="3771945"/>
          </a:xfrm>
          <a:prstGeom prst="rect">
            <a:avLst/>
          </a:prstGeom>
        </p:spPr>
      </p:pic>
      <p:pic>
        <p:nvPicPr>
          <p:cNvPr id="9" name="Imagen 8"/>
          <p:cNvPicPr>
            <a:picLocks noChangeAspect="1"/>
          </p:cNvPicPr>
          <p:nvPr/>
        </p:nvPicPr>
        <p:blipFill>
          <a:blip r:embed="rId5"/>
          <a:stretch>
            <a:fillRect/>
          </a:stretch>
        </p:blipFill>
        <p:spPr>
          <a:xfrm>
            <a:off x="385668" y="4535424"/>
            <a:ext cx="5553453" cy="1896523"/>
          </a:xfrm>
          <a:prstGeom prst="rect">
            <a:avLst/>
          </a:prstGeom>
        </p:spPr>
      </p:pic>
      <p:pic>
        <p:nvPicPr>
          <p:cNvPr id="11" name="Imagen 10"/>
          <p:cNvPicPr>
            <a:picLocks noChangeAspect="1"/>
          </p:cNvPicPr>
          <p:nvPr/>
        </p:nvPicPr>
        <p:blipFill>
          <a:blip r:embed="rId6"/>
          <a:stretch>
            <a:fillRect/>
          </a:stretch>
        </p:blipFill>
        <p:spPr>
          <a:xfrm>
            <a:off x="6121889" y="4603791"/>
            <a:ext cx="5553455" cy="1528616"/>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MAYO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718745" y="1196703"/>
            <a:ext cx="8751909" cy="3860485"/>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DEL SECTOR PÚBLICO TOTAL </a:t>
            </a:r>
          </a:p>
        </p:txBody>
      </p:sp>
      <p:pic>
        <p:nvPicPr>
          <p:cNvPr id="3" name="Imagen 2"/>
          <p:cNvPicPr>
            <a:picLocks noChangeAspect="1"/>
          </p:cNvPicPr>
          <p:nvPr/>
        </p:nvPicPr>
        <p:blipFill>
          <a:blip r:embed="rId2"/>
          <a:stretch>
            <a:fillRect/>
          </a:stretch>
        </p:blipFill>
        <p:spPr>
          <a:xfrm>
            <a:off x="6782531" y="3179061"/>
            <a:ext cx="4327823" cy="1520604"/>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997263" y="1070147"/>
            <a:ext cx="10312839" cy="436500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3" name="CuadroTexto 2"/>
          <p:cNvSpPr txBox="1"/>
          <p:nvPr/>
        </p:nvSpPr>
        <p:spPr>
          <a:xfrm>
            <a:off x="951230" y="259557"/>
            <a:ext cx="3025140" cy="646331"/>
          </a:xfrm>
          <a:prstGeom prst="rect">
            <a:avLst/>
          </a:prstGeom>
          <a:noFill/>
        </p:spPr>
        <p:txBody>
          <a:bodyPr wrap="square" rtlCol="0">
            <a:spAutoFit/>
          </a:bodyPr>
          <a:lstStyle/>
          <a:p>
            <a:r>
              <a:rPr lang="es-EC" sz="1200" i="1" dirty="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a:latin typeface="Calibri" panose="020F0502020204030204" pitchFamily="34" charset="0"/>
                <a:ea typeface="Calibri" panose="020F0502020204030204" pitchFamily="34" charset="0"/>
                <a:cs typeface="Calibri" panose="020F0502020204030204" pitchFamily="34" charset="0"/>
              </a:rPr>
              <a:t>SECTOR PÚBLICO TOTAL</a:t>
            </a:r>
          </a:p>
          <a:p>
            <a:r>
              <a:rPr lang="es-EC" sz="1200" i="1" dirty="0">
                <a:latin typeface="Calibri" panose="020F0502020204030204" pitchFamily="34" charset="0"/>
                <a:ea typeface="Calibri" panose="020F0502020204030204" pitchFamily="34" charset="0"/>
                <a:cs typeface="Calibri" panose="020F0502020204030204" pitchFamily="34" charset="0"/>
              </a:rPr>
              <a:t>Cifras en miles de dólares </a:t>
            </a:r>
          </a:p>
        </p:txBody>
      </p:sp>
      <p:pic>
        <p:nvPicPr>
          <p:cNvPr id="5" name="Imagen 4"/>
          <p:cNvPicPr>
            <a:picLocks noChangeAspect="1"/>
          </p:cNvPicPr>
          <p:nvPr/>
        </p:nvPicPr>
        <p:blipFill>
          <a:blip r:embed="rId2"/>
          <a:stretch>
            <a:fillRect/>
          </a:stretch>
        </p:blipFill>
        <p:spPr>
          <a:xfrm>
            <a:off x="1615795" y="1106963"/>
            <a:ext cx="9280805" cy="4971721"/>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1157670" y="1345437"/>
            <a:ext cx="9685587" cy="1803047"/>
          </a:xfrm>
          <a:prstGeom prst="rect">
            <a:avLst/>
          </a:prstGeom>
        </p:spPr>
      </p:pic>
      <p:pic>
        <p:nvPicPr>
          <p:cNvPr id="7" name="Imagen 6"/>
          <p:cNvPicPr>
            <a:picLocks noChangeAspect="1"/>
          </p:cNvPicPr>
          <p:nvPr/>
        </p:nvPicPr>
        <p:blipFill>
          <a:blip r:embed="rId4"/>
          <a:stretch>
            <a:fillRect/>
          </a:stretch>
        </p:blipFill>
        <p:spPr>
          <a:xfrm>
            <a:off x="1157669" y="3883362"/>
            <a:ext cx="9685587" cy="1930698"/>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DEL 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011076" y="3189930"/>
            <a:ext cx="4186830" cy="1604765"/>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628650" y="945733"/>
            <a:ext cx="10959970" cy="4657766"/>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a:latin typeface="Calibri (Cuerpo)"/>
                <a:cs typeface="Times New Roman" panose="02020603050405020304" pitchFamily="18" charset="0"/>
              </a:rPr>
              <a:t>Pasivos contingentes del Gobierno Central de acuerdo con el Artículo 123 del COPLAFIP.</a:t>
            </a: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CuadroTexto 5"/>
          <p:cNvSpPr txBox="1"/>
          <p:nvPr/>
        </p:nvSpPr>
        <p:spPr>
          <a:xfrm>
            <a:off x="647701" y="199121"/>
            <a:ext cx="3025140" cy="646331"/>
          </a:xfrm>
          <a:prstGeom prst="rect">
            <a:avLst/>
          </a:prstGeom>
          <a:noFill/>
        </p:spPr>
        <p:txBody>
          <a:bodyPr wrap="square" rtlCol="0">
            <a:spAutoFit/>
          </a:bodyPr>
          <a:lstStyle/>
          <a:p>
            <a:r>
              <a:rPr lang="es-EC" sz="1200" i="1" dirty="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a:latin typeface="Calibri" panose="020F0502020204030204" pitchFamily="34" charset="0"/>
                <a:ea typeface="Calibri" panose="020F0502020204030204" pitchFamily="34" charset="0"/>
                <a:cs typeface="Calibri" panose="020F0502020204030204" pitchFamily="34" charset="0"/>
              </a:rPr>
              <a:t>SECTOR PÚBLICO NO FINANCIERO</a:t>
            </a:r>
          </a:p>
          <a:p>
            <a:r>
              <a:rPr lang="es-EC" sz="1200" i="1" dirty="0">
                <a:latin typeface="Calibri" panose="020F0502020204030204" pitchFamily="34" charset="0"/>
                <a:ea typeface="Calibri" panose="020F0502020204030204" pitchFamily="34" charset="0"/>
                <a:cs typeface="Calibri" panose="020F0502020204030204" pitchFamily="34" charset="0"/>
              </a:rPr>
              <a:t>Cifras en miles de dólares </a:t>
            </a:r>
          </a:p>
        </p:txBody>
      </p:sp>
      <p:pic>
        <p:nvPicPr>
          <p:cNvPr id="2" name="Imagen 1"/>
          <p:cNvPicPr>
            <a:picLocks noChangeAspect="1"/>
          </p:cNvPicPr>
          <p:nvPr/>
        </p:nvPicPr>
        <p:blipFill>
          <a:blip r:embed="rId2"/>
          <a:stretch>
            <a:fillRect/>
          </a:stretch>
        </p:blipFill>
        <p:spPr>
          <a:xfrm>
            <a:off x="643890" y="822593"/>
            <a:ext cx="10786288" cy="5444760"/>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701040" y="1275780"/>
            <a:ext cx="10766282" cy="1949117"/>
          </a:xfrm>
          <a:prstGeom prst="rect">
            <a:avLst/>
          </a:prstGeom>
        </p:spPr>
      </p:pic>
      <p:pic>
        <p:nvPicPr>
          <p:cNvPr id="7" name="Imagen 6"/>
          <p:cNvPicPr>
            <a:picLocks noChangeAspect="1"/>
          </p:cNvPicPr>
          <p:nvPr/>
        </p:nvPicPr>
        <p:blipFill>
          <a:blip r:embed="rId3"/>
          <a:stretch>
            <a:fillRect/>
          </a:stretch>
        </p:blipFill>
        <p:spPr>
          <a:xfrm>
            <a:off x="701040" y="3849956"/>
            <a:ext cx="10766282" cy="2049376"/>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DEL 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193139" y="3126441"/>
            <a:ext cx="4069843" cy="1577653"/>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704847" y="1116079"/>
            <a:ext cx="10648951" cy="4464283"/>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CuadroTexto 5"/>
          <p:cNvSpPr txBox="1"/>
          <p:nvPr/>
        </p:nvSpPr>
        <p:spPr>
          <a:xfrm>
            <a:off x="879968" y="191502"/>
            <a:ext cx="3025140" cy="646331"/>
          </a:xfrm>
          <a:prstGeom prst="rect">
            <a:avLst/>
          </a:prstGeom>
          <a:noFill/>
        </p:spPr>
        <p:txBody>
          <a:bodyPr wrap="square" rtlCol="0">
            <a:spAutoFit/>
          </a:bodyPr>
          <a:lstStyle/>
          <a:p>
            <a:r>
              <a:rPr lang="es-EC" sz="1200" i="1" dirty="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a:latin typeface="Calibri" panose="020F0502020204030204" pitchFamily="34" charset="0"/>
                <a:ea typeface="Calibri" panose="020F0502020204030204" pitchFamily="34" charset="0"/>
                <a:cs typeface="Calibri" panose="020F0502020204030204" pitchFamily="34" charset="0"/>
              </a:rPr>
              <a:t>PRESUPUESTO GENERAL DEL ESTADO</a:t>
            </a:r>
          </a:p>
          <a:p>
            <a:r>
              <a:rPr lang="es-EC" sz="1200" i="1" dirty="0">
                <a:latin typeface="Calibri" panose="020F0502020204030204" pitchFamily="34" charset="0"/>
                <a:ea typeface="Calibri" panose="020F0502020204030204" pitchFamily="34" charset="0"/>
                <a:cs typeface="Calibri" panose="020F0502020204030204" pitchFamily="34" charset="0"/>
              </a:rPr>
              <a:t>Cifras en miles de dólares </a:t>
            </a:r>
          </a:p>
        </p:txBody>
      </p:sp>
      <p:pic>
        <p:nvPicPr>
          <p:cNvPr id="2" name="Imagen 1"/>
          <p:cNvPicPr>
            <a:picLocks noChangeAspect="1"/>
          </p:cNvPicPr>
          <p:nvPr/>
        </p:nvPicPr>
        <p:blipFill>
          <a:blip r:embed="rId2"/>
          <a:stretch>
            <a:fillRect/>
          </a:stretch>
        </p:blipFill>
        <p:spPr>
          <a:xfrm>
            <a:off x="853440" y="807540"/>
            <a:ext cx="10633711" cy="5669460"/>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45819" y="1333889"/>
            <a:ext cx="10648951" cy="1894927"/>
          </a:xfrm>
          <a:prstGeom prst="rect">
            <a:avLst/>
          </a:prstGeom>
        </p:spPr>
      </p:pic>
      <p:pic>
        <p:nvPicPr>
          <p:cNvPr id="9" name="Imagen 8"/>
          <p:cNvPicPr>
            <a:picLocks noChangeAspect="1"/>
          </p:cNvPicPr>
          <p:nvPr/>
        </p:nvPicPr>
        <p:blipFill>
          <a:blip r:embed="rId3"/>
          <a:stretch>
            <a:fillRect/>
          </a:stretch>
        </p:blipFill>
        <p:spPr>
          <a:xfrm>
            <a:off x="838200" y="3882074"/>
            <a:ext cx="10656570" cy="1711916"/>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1815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a:latin typeface="Calibri Light" panose="020F0302020204030204" pitchFamily="34" charset="0"/>
                <a:cs typeface="Times New Roman" panose="02020603050405020304" pitchFamily="18" charset="0"/>
              </a:rPr>
              <a:t>Corte a Mayo 2025</a:t>
            </a:r>
          </a:p>
        </p:txBody>
      </p:sp>
      <p:pic>
        <p:nvPicPr>
          <p:cNvPr id="3" name="Imagen 2"/>
          <p:cNvPicPr>
            <a:picLocks noChangeAspect="1"/>
          </p:cNvPicPr>
          <p:nvPr/>
        </p:nvPicPr>
        <p:blipFill>
          <a:blip r:embed="rId2"/>
          <a:stretch>
            <a:fillRect/>
          </a:stretch>
        </p:blipFill>
        <p:spPr>
          <a:xfrm>
            <a:off x="1948972" y="1797524"/>
            <a:ext cx="5851970" cy="4153696"/>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218197" y="3086276"/>
            <a:ext cx="4269293" cy="1583622"/>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55003" y="335713"/>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507180" y="1113767"/>
            <a:ext cx="11173033" cy="4428461"/>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CuadroTexto 5"/>
          <p:cNvSpPr txBox="1"/>
          <p:nvPr/>
        </p:nvSpPr>
        <p:spPr>
          <a:xfrm>
            <a:off x="562610" y="262621"/>
            <a:ext cx="3025140" cy="646331"/>
          </a:xfrm>
          <a:prstGeom prst="rect">
            <a:avLst/>
          </a:prstGeom>
          <a:noFill/>
        </p:spPr>
        <p:txBody>
          <a:bodyPr wrap="square" rtlCol="0">
            <a:spAutoFit/>
          </a:bodyPr>
          <a:lstStyle/>
          <a:p>
            <a:r>
              <a:rPr lang="es-EC" sz="1200" i="1" dirty="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a:latin typeface="Calibri" panose="020F0502020204030204" pitchFamily="34" charset="0"/>
                <a:ea typeface="Calibri" panose="020F0502020204030204" pitchFamily="34" charset="0"/>
                <a:cs typeface="Calibri" panose="020F0502020204030204" pitchFamily="34" charset="0"/>
              </a:rPr>
              <a:t>SECTOR PÚBLICO TOTAL</a:t>
            </a:r>
          </a:p>
          <a:p>
            <a:r>
              <a:rPr lang="es-EC" sz="1200" i="1" dirty="0">
                <a:latin typeface="Calibri" panose="020F0502020204030204" pitchFamily="34" charset="0"/>
                <a:ea typeface="Calibri" panose="020F0502020204030204" pitchFamily="34" charset="0"/>
                <a:cs typeface="Calibri" panose="020F0502020204030204" pitchFamily="34" charset="0"/>
              </a:rPr>
              <a:t>Cifras en miles de dólares </a:t>
            </a:r>
          </a:p>
        </p:txBody>
      </p:sp>
      <p:pic>
        <p:nvPicPr>
          <p:cNvPr id="3" name="Imagen 2"/>
          <p:cNvPicPr>
            <a:picLocks noChangeAspect="1"/>
          </p:cNvPicPr>
          <p:nvPr/>
        </p:nvPicPr>
        <p:blipFill>
          <a:blip r:embed="rId2"/>
          <a:stretch>
            <a:fillRect/>
          </a:stretch>
        </p:blipFill>
        <p:spPr>
          <a:xfrm>
            <a:off x="517698" y="925068"/>
            <a:ext cx="10493202" cy="5475732"/>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998536" y="1180358"/>
            <a:ext cx="10012363" cy="2019938"/>
          </a:xfrm>
          <a:prstGeom prst="rect">
            <a:avLst/>
          </a:prstGeom>
        </p:spPr>
      </p:pic>
      <p:pic>
        <p:nvPicPr>
          <p:cNvPr id="8" name="Imagen 7"/>
          <p:cNvPicPr>
            <a:picLocks noChangeAspect="1"/>
          </p:cNvPicPr>
          <p:nvPr/>
        </p:nvPicPr>
        <p:blipFill>
          <a:blip r:embed="rId3"/>
          <a:stretch>
            <a:fillRect/>
          </a:stretch>
        </p:blipFill>
        <p:spPr>
          <a:xfrm>
            <a:off x="998536" y="3941090"/>
            <a:ext cx="10086230" cy="1926310"/>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714583" y="3790106"/>
            <a:ext cx="4210943" cy="1363587"/>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547961" y="1043197"/>
            <a:ext cx="11059319" cy="4522980"/>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CuadroTexto 5"/>
          <p:cNvSpPr txBox="1"/>
          <p:nvPr/>
        </p:nvSpPr>
        <p:spPr>
          <a:xfrm>
            <a:off x="680403" y="252095"/>
            <a:ext cx="3025140" cy="646331"/>
          </a:xfrm>
          <a:prstGeom prst="rect">
            <a:avLst/>
          </a:prstGeom>
          <a:noFill/>
        </p:spPr>
        <p:txBody>
          <a:bodyPr wrap="square" rtlCol="0">
            <a:spAutoFit/>
          </a:bodyPr>
          <a:lstStyle/>
          <a:p>
            <a:r>
              <a:rPr lang="es-EC" sz="1200" i="1" dirty="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a:latin typeface="Calibri" panose="020F0502020204030204" pitchFamily="34" charset="0"/>
                <a:ea typeface="Calibri" panose="020F0502020204030204" pitchFamily="34" charset="0"/>
                <a:cs typeface="Calibri" panose="020F0502020204030204" pitchFamily="34" charset="0"/>
              </a:rPr>
              <a:t>SECTOR PÚBLICO NO FINANCIERO</a:t>
            </a:r>
          </a:p>
          <a:p>
            <a:r>
              <a:rPr lang="es-EC" sz="1200" i="1" dirty="0">
                <a:latin typeface="Calibri" panose="020F0502020204030204" pitchFamily="34" charset="0"/>
                <a:ea typeface="Calibri" panose="020F0502020204030204" pitchFamily="34" charset="0"/>
                <a:cs typeface="Calibri" panose="020F0502020204030204" pitchFamily="34" charset="0"/>
              </a:rPr>
              <a:t>Cifras en miles de dólares </a:t>
            </a:r>
          </a:p>
        </p:txBody>
      </p:sp>
      <p:pic>
        <p:nvPicPr>
          <p:cNvPr id="3" name="Imagen 2"/>
          <p:cNvPicPr>
            <a:picLocks noChangeAspect="1"/>
          </p:cNvPicPr>
          <p:nvPr/>
        </p:nvPicPr>
        <p:blipFill>
          <a:blip r:embed="rId2"/>
          <a:stretch>
            <a:fillRect/>
          </a:stretch>
        </p:blipFill>
        <p:spPr>
          <a:xfrm>
            <a:off x="639763" y="875566"/>
            <a:ext cx="10958188" cy="5289014"/>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71133" y="1309488"/>
            <a:ext cx="10482664" cy="1971755"/>
          </a:xfrm>
          <a:prstGeom prst="rect">
            <a:avLst/>
          </a:prstGeom>
        </p:spPr>
      </p:pic>
      <p:pic>
        <p:nvPicPr>
          <p:cNvPr id="7" name="Imagen 6"/>
          <p:cNvPicPr>
            <a:picLocks noChangeAspect="1"/>
          </p:cNvPicPr>
          <p:nvPr/>
        </p:nvPicPr>
        <p:blipFill>
          <a:blip r:embed="rId3"/>
          <a:stretch>
            <a:fillRect/>
          </a:stretch>
        </p:blipFill>
        <p:spPr>
          <a:xfrm>
            <a:off x="871133" y="3828466"/>
            <a:ext cx="10482664" cy="2095052"/>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Mayo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421341" y="3568664"/>
            <a:ext cx="4174153" cy="1308171"/>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569630" y="992542"/>
            <a:ext cx="11084305" cy="4531958"/>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CuadroTexto 5"/>
          <p:cNvSpPr txBox="1"/>
          <p:nvPr/>
        </p:nvSpPr>
        <p:spPr>
          <a:xfrm>
            <a:off x="709613" y="287020"/>
            <a:ext cx="3025140" cy="646331"/>
          </a:xfrm>
          <a:prstGeom prst="rect">
            <a:avLst/>
          </a:prstGeom>
          <a:noFill/>
        </p:spPr>
        <p:txBody>
          <a:bodyPr wrap="square" rtlCol="0">
            <a:spAutoFit/>
          </a:bodyPr>
          <a:lstStyle/>
          <a:p>
            <a:r>
              <a:rPr lang="es-EC" sz="1200" i="1" dirty="0">
                <a:latin typeface="Calibri" panose="020F0502020204030204" pitchFamily="34" charset="0"/>
                <a:ea typeface="Calibri" panose="020F0502020204030204" pitchFamily="34" charset="0"/>
                <a:cs typeface="Calibri" panose="020F0502020204030204" pitchFamily="34" charset="0"/>
              </a:rPr>
              <a:t>DEUDA INTERNA</a:t>
            </a:r>
          </a:p>
          <a:p>
            <a:r>
              <a:rPr lang="es-EC" sz="1200" i="1" dirty="0">
                <a:latin typeface="Calibri" panose="020F0502020204030204" pitchFamily="34" charset="0"/>
                <a:ea typeface="Calibri" panose="020F0502020204030204" pitchFamily="34" charset="0"/>
                <a:cs typeface="Calibri" panose="020F0502020204030204" pitchFamily="34" charset="0"/>
              </a:rPr>
              <a:t>PRESUPUESTO GENERAL DEL ESTADO</a:t>
            </a:r>
          </a:p>
          <a:p>
            <a:r>
              <a:rPr lang="es-EC" sz="1200" i="1" dirty="0">
                <a:latin typeface="Calibri" panose="020F0502020204030204" pitchFamily="34" charset="0"/>
                <a:ea typeface="Calibri" panose="020F0502020204030204" pitchFamily="34" charset="0"/>
                <a:cs typeface="Calibri" panose="020F0502020204030204" pitchFamily="34" charset="0"/>
              </a:rPr>
              <a:t>Cifras en miles de dólares </a:t>
            </a:r>
          </a:p>
        </p:txBody>
      </p:sp>
      <p:pic>
        <p:nvPicPr>
          <p:cNvPr id="4" name="Imagen 3"/>
          <p:cNvPicPr>
            <a:picLocks noChangeAspect="1"/>
          </p:cNvPicPr>
          <p:nvPr/>
        </p:nvPicPr>
        <p:blipFill>
          <a:blip r:embed="rId2"/>
          <a:stretch>
            <a:fillRect/>
          </a:stretch>
        </p:blipFill>
        <p:spPr>
          <a:xfrm>
            <a:off x="639763" y="942339"/>
            <a:ext cx="10973117" cy="5129681"/>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15903" y="1125962"/>
            <a:ext cx="10537896" cy="1954958"/>
          </a:xfrm>
          <a:prstGeom prst="rect">
            <a:avLst/>
          </a:prstGeom>
        </p:spPr>
      </p:pic>
      <p:pic>
        <p:nvPicPr>
          <p:cNvPr id="8" name="Imagen 7"/>
          <p:cNvPicPr>
            <a:picLocks noChangeAspect="1"/>
          </p:cNvPicPr>
          <p:nvPr/>
        </p:nvPicPr>
        <p:blipFill>
          <a:blip r:embed="rId3"/>
          <a:stretch>
            <a:fillRect/>
          </a:stretch>
        </p:blipFill>
        <p:spPr>
          <a:xfrm>
            <a:off x="815903" y="3691559"/>
            <a:ext cx="10537896" cy="1703401"/>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31 de Mayo de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534150" y="684034"/>
            <a:ext cx="11309350" cy="5068288"/>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622321" y="1174287"/>
            <a:ext cx="10956965" cy="2650798"/>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6" y="381000"/>
            <a:ext cx="9431435"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FF0000"/>
              </a:solidFill>
              <a:latin typeface="Arial"/>
              <a:ea typeface="Arial"/>
              <a:cs typeface="Arial"/>
            </a:endParaRPr>
          </a:p>
        </p:txBody>
      </p:sp>
      <p:pic>
        <p:nvPicPr>
          <p:cNvPr id="5" name="Imagen 4"/>
          <p:cNvPicPr>
            <a:picLocks noChangeAspect="1"/>
          </p:cNvPicPr>
          <p:nvPr/>
        </p:nvPicPr>
        <p:blipFill>
          <a:blip r:embed="rId2"/>
          <a:stretch>
            <a:fillRect/>
          </a:stretch>
        </p:blipFill>
        <p:spPr>
          <a:xfrm>
            <a:off x="615568" y="845820"/>
            <a:ext cx="11324971" cy="5890260"/>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CONSOLIDADA</a:t>
            </a:r>
            <a:endParaRPr lang="es-EC" sz="2800" dirty="0">
              <a:solidFill>
                <a:srgbClr val="FF0000"/>
              </a:solidFill>
              <a:latin typeface="Arial"/>
              <a:ea typeface="Arial"/>
              <a:cs typeface="Arial"/>
            </a:endParaRPr>
          </a:p>
        </p:txBody>
      </p:sp>
      <p:pic>
        <p:nvPicPr>
          <p:cNvPr id="5" name="Imagen 4"/>
          <p:cNvPicPr>
            <a:picLocks noChangeAspect="1"/>
          </p:cNvPicPr>
          <p:nvPr/>
        </p:nvPicPr>
        <p:blipFill>
          <a:blip r:embed="rId2"/>
          <a:stretch>
            <a:fillRect/>
          </a:stretch>
        </p:blipFill>
        <p:spPr>
          <a:xfrm>
            <a:off x="627542" y="1691702"/>
            <a:ext cx="11125605" cy="2650391"/>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CONSOLIDADA</a:t>
            </a:r>
            <a:endParaRPr lang="es-EC" sz="2800" dirty="0">
              <a:solidFill>
                <a:srgbClr val="FF0000"/>
              </a:solidFill>
              <a:latin typeface="Arial"/>
              <a:ea typeface="Arial"/>
              <a:cs typeface="Arial"/>
            </a:endParaRPr>
          </a:p>
        </p:txBody>
      </p:sp>
      <p:pic>
        <p:nvPicPr>
          <p:cNvPr id="4" name="Imagen 3"/>
          <p:cNvPicPr>
            <a:picLocks noChangeAspect="1"/>
          </p:cNvPicPr>
          <p:nvPr/>
        </p:nvPicPr>
        <p:blipFill>
          <a:blip r:embed="rId2"/>
          <a:stretch>
            <a:fillRect/>
          </a:stretch>
        </p:blipFill>
        <p:spPr>
          <a:xfrm>
            <a:off x="565653" y="1121885"/>
            <a:ext cx="10752380" cy="3913805"/>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FF0000"/>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466088" y="676293"/>
            <a:ext cx="10382725" cy="6040750"/>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475539" y="846134"/>
            <a:ext cx="9426813" cy="4716465"/>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1734227" y="1449148"/>
            <a:ext cx="8669093" cy="3237152"/>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Mayo 2025</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2022</TotalTime>
  <Words>1961</Words>
  <Application>Microsoft Office PowerPoint</Application>
  <PresentationFormat>Panorámica</PresentationFormat>
  <Paragraphs>237</Paragraphs>
  <Slides>50</Slides>
  <Notes>7</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Arial</vt:lpstr>
      <vt:lpstr>Calibri</vt:lpstr>
      <vt:lpstr>Calibri (Cuerpo)</vt:lpstr>
      <vt:lpstr>Calibri Light</vt:lpstr>
      <vt:lpstr>GOTHAM-LIGHT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Hernández Cobos, Miguel Rodrigo</cp:lastModifiedBy>
  <cp:revision>279</cp:revision>
  <dcterms:created xsi:type="dcterms:W3CDTF">2021-05-27T23:45:58Z</dcterms:created>
  <dcterms:modified xsi:type="dcterms:W3CDTF">2025-07-31T18:48:23Z</dcterms:modified>
</cp:coreProperties>
</file>